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3" r:id="rId6"/>
    <p:sldId id="280" r:id="rId7"/>
    <p:sldId id="281" r:id="rId8"/>
    <p:sldId id="284" r:id="rId9"/>
    <p:sldId id="273" r:id="rId10"/>
  </p:sldIdLst>
  <p:sldSz cx="12192000" cy="6858000"/>
  <p:notesSz cx="7315200" cy="1234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6A"/>
    <a:srgbClr val="6C9FD4"/>
    <a:srgbClr val="026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570C11-8DEC-42DE-ABF0-F38FB01EB609}" v="27" dt="2019-09-16T05:23:41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BF0F-A5F9-40AD-B600-37D5874A4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F98F9-571F-4233-96C2-65636FB17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BAABE-C2EF-4E65-AE02-73D25F16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95EC5-CA11-4916-A263-1EA2C825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F3152-BC28-432A-B600-8713119E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8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3EC7A-5913-4A6B-BC59-1681E0EB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3F04A-3FDD-4A2F-93AB-63693CE8F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971C0-A858-4AE2-B866-6F6A1420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6EBBA-3AFB-42CE-A106-A537662F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EB7F-0CE4-40C1-8C99-8783C301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8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590D3-76F3-4803-A1A5-CC582F8BD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67269-43B4-40F0-B606-EE96C3EC3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DC3DF-323A-46DE-9DE4-78F52731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6321A-C464-4A6D-AF84-5123223F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97C15-3C0A-48BB-A910-A80C1236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8CF6F6-8802-9E4B-ADB0-A3804E158709}"/>
              </a:ext>
            </a:extLst>
          </p:cNvPr>
          <p:cNvSpPr txBox="1"/>
          <p:nvPr userDrawn="1"/>
        </p:nvSpPr>
        <p:spPr>
          <a:xfrm>
            <a:off x="0" y="2472866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Contact Us to Learn More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54B43-4351-354B-B964-594481912F54}"/>
              </a:ext>
            </a:extLst>
          </p:cNvPr>
          <p:cNvSpPr txBox="1"/>
          <p:nvPr userDrawn="1"/>
        </p:nvSpPr>
        <p:spPr>
          <a:xfrm>
            <a:off x="-46181" y="335408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0" spc="1250" baseline="0" dirty="0">
                <a:solidFill>
                  <a:srgbClr val="026C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RISEMODULAR.COM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41F218-A269-2448-A163-2DC8B488F2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876" y="5378694"/>
            <a:ext cx="720248" cy="64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1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F5BEF-8E82-48D0-92D5-B2EFA1EB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2FBA-505B-4D9D-BAAD-4E56324B6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B7BED-CFF4-4190-B3CC-242E183F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D95E1-5700-43AE-A3CF-3B18F94E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02248-C4F0-4FDC-983A-8F732C79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6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6859-9E46-4ABC-88C4-E4ADA5C4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04C32-3293-4271-8242-4DA41DDCD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EA06-39F4-43F4-97D5-29559742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AE945-D373-4EAC-A791-7A83709C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43090-D9E4-487A-AB1C-B35858ED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EB241-E264-4501-AA9C-333CDA13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E05F-CBB3-4FD8-BB0A-FAA11B0CB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9C668-487E-4273-AE7E-6CF7F17EF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8FA87-3F7E-41CE-8EBB-346F232A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57AA6-681B-46DC-9A89-0D3D9051D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536F6-F10C-4E00-B83E-7B6310E7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07BF-B5C8-4CEE-B172-1C55E0E1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CCA47-0C12-4E56-90D2-AB5D8CE4B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55C41-44E5-4DE2-B217-7488E37D2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CCAB6-328D-4EAF-83E5-CAAADA2D1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E8731-4463-4BCD-BD7C-DD6246BCE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6C0BD-1010-4FE3-9AD1-A63696A3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01A8C-0196-404B-990B-7EA87BF4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88016E-AB9C-4962-B7CD-5BEA6033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7D641-00D8-4C26-90E7-74BCE15E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09DDD-5959-47AE-B850-C081066F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A47CD-3694-4DF9-8E88-3F741FB3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74E7B-D558-47C7-ACAB-57F953C3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EF6BE-7823-4290-9076-1722ED31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693D98-F8E3-4C9F-96E7-F713558B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276E7-81F7-4C54-8081-15CB69BD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8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00FB-06B2-4715-89CF-1F4EAD79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2DC8-D3DD-4D55-A57F-0ED0B22F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00F63-3FE0-430F-BF37-CB291707F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7695C-60A5-4796-8EA9-7385DF61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76BE1-CE87-4E8B-851B-4748E66F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20C71-48D1-45DB-8286-E984DEFB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3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BD59-96C1-49B2-91DD-C5111D460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9AA74-0953-4083-AA99-28AB180FB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049D6-4C64-4E63-A205-31DFACCE0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49D4-120B-4050-8021-5A51BEC4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7B86-6FD8-4A3C-8470-D02EC9D5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68E58-9AD7-423B-B8E9-55DA60EF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7B2F9-0E0D-448D-86AE-AADCA610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FD300-CDDF-4AD8-8985-8EF52ADB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90D80-B53B-4FF9-BBB6-7ABF08A20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32A0-C2C8-4A1F-9046-A7694E5B0A13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A8D39-4CE0-474E-B279-291217E05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7A2DD-D4B9-49D2-9AB0-89B153935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D873-D40C-4E42-B5FB-24CCB687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9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83CC24-43F9-48F0-AC88-F0E04075043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68" y="2058921"/>
            <a:ext cx="8232665" cy="27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9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82D146-F833-4ABA-B39C-0F7B9578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8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46A"/>
                </a:solidFill>
                <a:latin typeface="Avenir Medium" panose="02000503020000020003"/>
              </a:rPr>
              <a:t>Key Credit Story Benefits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D2FFBC-EC78-4C52-B56E-C0819BD4A2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42"/>
          <a:stretch/>
        </p:blipFill>
        <p:spPr>
          <a:xfrm>
            <a:off x="561309" y="583410"/>
            <a:ext cx="877832" cy="782113"/>
          </a:xfrm>
          <a:prstGeom prst="rect">
            <a:avLst/>
          </a:prstGeom>
        </p:spPr>
      </p:pic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8EDC54CE-C30F-4B8B-8717-B0B4B1E0978E}"/>
              </a:ext>
            </a:extLst>
          </p:cNvPr>
          <p:cNvSpPr txBox="1">
            <a:spLocks/>
          </p:cNvSpPr>
          <p:nvPr/>
        </p:nvSpPr>
        <p:spPr>
          <a:xfrm>
            <a:off x="480878" y="1681885"/>
            <a:ext cx="11399782" cy="2982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Calibri" panose="020F0502020204030204" pitchFamily="34" charset="0"/>
              <a:buNone/>
              <a:defRPr sz="1400" b="1" i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/>
              </a:defRPr>
            </a:lvl1pPr>
            <a:lvl2pPr marL="542925" indent="-276225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defRPr>
            </a:lvl2pPr>
            <a:lvl3pPr marL="809625" indent="-2667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defRPr>
            </a:lvl3pPr>
            <a:lvl4pPr marL="1076325" indent="-2667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defRPr>
            </a:lvl4pPr>
            <a:lvl5pPr marL="1343025" indent="-2667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Medium" panose="02000503020000020003" pitchFamily="2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en-US" sz="2400" dirty="0">
                <a:solidFill>
                  <a:srgbClr val="026CB6"/>
                </a:solidFill>
              </a:rPr>
              <a:t>Many of the attributes that make the modular product attractive to developers also enhance the credit story for lenders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02BB79A-155A-45EF-9713-9368D529CCC6}"/>
              </a:ext>
            </a:extLst>
          </p:cNvPr>
          <p:cNvSpPr txBox="1">
            <a:spLocks/>
          </p:cNvSpPr>
          <p:nvPr/>
        </p:nvSpPr>
        <p:spPr>
          <a:xfrm>
            <a:off x="1000225" y="2919199"/>
            <a:ext cx="10880435" cy="1958686"/>
          </a:xfrm>
          <a:prstGeom prst="rect">
            <a:avLst/>
          </a:prstGeom>
        </p:spPr>
        <p:txBody>
          <a:bodyPr vert="horz" lIns="75438" tIns="37719" rIns="75438" bIns="37719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Reduce Construction Period by 30-50%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Single party responsible for major portion of the build minimizing reliance on/ confusion related to sub contractors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Cost certainty on a major portion of the project budget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Reduced exposure to schedule delays from safety issues, weather, theft or fire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Higher quality asset – acoustic performance and repeat activities performed in a controlled environment 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Faster lease up means less market risk </a:t>
            </a:r>
          </a:p>
        </p:txBody>
      </p:sp>
    </p:spTree>
    <p:extLst>
      <p:ext uri="{BB962C8B-B14F-4D97-AF65-F5344CB8AC3E}">
        <p14:creationId xmlns:p14="http://schemas.microsoft.com/office/powerpoint/2010/main" val="408906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82D146-F833-4ABA-B39C-0F7B9578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8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346A"/>
                </a:solidFill>
                <a:latin typeface="Avenir Medium" panose="02000503020000020003"/>
              </a:rPr>
              <a:t>Common Concerns &amp; Mitigants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D2FFBC-EC78-4C52-B56E-C0819BD4A2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42"/>
          <a:stretch/>
        </p:blipFill>
        <p:spPr>
          <a:xfrm>
            <a:off x="561309" y="583410"/>
            <a:ext cx="877832" cy="782113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FDEEDC1-34A2-4206-9311-FF81B93B0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587647"/>
              </p:ext>
            </p:extLst>
          </p:nvPr>
        </p:nvGraphicFramePr>
        <p:xfrm>
          <a:off x="1684645" y="1515197"/>
          <a:ext cx="8822709" cy="481888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09900">
                  <a:extLst>
                    <a:ext uri="{9D8B030D-6E8A-4147-A177-3AD203B41FA5}">
                      <a16:colId xmlns:a16="http://schemas.microsoft.com/office/drawing/2014/main" val="3288523581"/>
                    </a:ext>
                  </a:extLst>
                </a:gridCol>
                <a:gridCol w="6812809">
                  <a:extLst>
                    <a:ext uri="{9D8B030D-6E8A-4147-A177-3AD203B41FA5}">
                      <a16:colId xmlns:a16="http://schemas.microsoft.com/office/drawing/2014/main" val="4068347168"/>
                    </a:ext>
                  </a:extLst>
                </a:gridCol>
              </a:tblGrid>
              <a:tr h="19410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Common Concern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Mitigant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008661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Large Deposit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9F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Initial draw covers pre-identified, project-specific set of materials, partially covered by equity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Used to procure finish goods as well as raw materials (cabinets, flooring, plumbing and electrical fixtures, etc.)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072977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Funding Materials Not at Site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9F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Raw goods stored in climate controlled factory, not outside in the elements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Lender can inspect and inventory at any time in the factory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Finished goods have trackable serial number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Lender can perfect a security interest in the project assets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91040"/>
                  </a:ext>
                </a:extLst>
              </a:tr>
              <a:tr h="3154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Accelerated Drawdown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9F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Use of escrow account with releases based on verified performance and completion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Compressed construction timeline means sooner lease up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962313"/>
                  </a:ext>
                </a:extLst>
              </a:tr>
              <a:tr h="31541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Security and Collateral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9F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First position security interest in all project assets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Conditional and unconditional lien releases on draws from escrow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231167"/>
                  </a:ext>
                </a:extLst>
              </a:tr>
              <a:tr h="31541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Inspection Process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9F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Black and white pay points certified by multiple 3</a:t>
                      </a:r>
                      <a:r>
                        <a:rPr lang="en-US" sz="1400" baseline="30000" dirty="0">
                          <a:solidFill>
                            <a:srgbClr val="00346A"/>
                          </a:solidFill>
                        </a:rPr>
                        <a:t>rd</a:t>
                      </a: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 party inspectors including building, client acceptance and bank designated inspectors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1309"/>
                  </a:ext>
                </a:extLst>
              </a:tr>
              <a:tr h="55804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Insurance Continuity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9F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Full coverage from procurement to transportation to installation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At our facility – physical damage property insurance, general liability and workers comp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346A"/>
                          </a:solidFill>
                        </a:rPr>
                        <a:t>Onsite – pre-install property coverage, builders risk, general liability for project completed products and workers comp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30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13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82D146-F833-4ABA-B39C-0F7B9578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8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346A"/>
                </a:solidFill>
                <a:latin typeface="Avenir Medium" panose="02000503020000020003"/>
              </a:rPr>
              <a:t>Payment Schedule &amp; Collateral Flow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D2FFBC-EC78-4C52-B56E-C0819BD4A2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42"/>
          <a:stretch/>
        </p:blipFill>
        <p:spPr>
          <a:xfrm>
            <a:off x="561309" y="583410"/>
            <a:ext cx="877832" cy="782113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893F43E-CAEC-44A6-B777-4118DFDB0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88007"/>
              </p:ext>
            </p:extLst>
          </p:nvPr>
        </p:nvGraphicFramePr>
        <p:xfrm>
          <a:off x="1908175" y="2808940"/>
          <a:ext cx="7891607" cy="393525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67262">
                  <a:extLst>
                    <a:ext uri="{9D8B030D-6E8A-4147-A177-3AD203B41FA5}">
                      <a16:colId xmlns:a16="http://schemas.microsoft.com/office/drawing/2014/main" val="303633174"/>
                    </a:ext>
                  </a:extLst>
                </a:gridCol>
                <a:gridCol w="991154">
                  <a:extLst>
                    <a:ext uri="{9D8B030D-6E8A-4147-A177-3AD203B41FA5}">
                      <a16:colId xmlns:a16="http://schemas.microsoft.com/office/drawing/2014/main" val="1717065768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1993421656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4244513200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3794657366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609886650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678612368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3680813263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2995812561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4072132587"/>
                    </a:ext>
                  </a:extLst>
                </a:gridCol>
                <a:gridCol w="714799">
                  <a:extLst>
                    <a:ext uri="{9D8B030D-6E8A-4147-A177-3AD203B41FA5}">
                      <a16:colId xmlns:a16="http://schemas.microsoft.com/office/drawing/2014/main" val="317792587"/>
                    </a:ext>
                  </a:extLst>
                </a:gridCol>
              </a:tblGrid>
              <a:tr h="267196">
                <a:tc gridSpan="2"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 marL="0" marR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83708"/>
                  </a:ext>
                </a:extLst>
              </a:tr>
              <a:tr h="2671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1 -6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32595"/>
                  </a:ext>
                </a:extLst>
              </a:tr>
              <a:tr h="398831">
                <a:tc gridSpan="6">
                  <a:txBody>
                    <a:bodyPr/>
                    <a:lstStyle/>
                    <a:p>
                      <a:pPr marL="0" marR="0" lvl="0" indent="0" algn="l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Typical Rise Modular Payment Schedule (% of Total Invoice)</a:t>
                      </a:r>
                    </a:p>
                  </a:txBody>
                  <a:tcPr marL="0" marR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270177"/>
                  </a:ext>
                </a:extLst>
              </a:tr>
              <a:tr h="275056">
                <a:tc gridSpan="2"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2%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332160"/>
                  </a:ext>
                </a:extLst>
              </a:tr>
              <a:tr h="2671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Cumulative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45%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65%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95%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95831"/>
                  </a:ext>
                </a:extLst>
              </a:tr>
              <a:tr h="432230">
                <a:tc gridSpan="4"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Collateral (Cumulative %’s)</a:t>
                      </a:r>
                    </a:p>
                  </a:txBody>
                  <a:tcPr marL="0" marR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341881"/>
                  </a:ext>
                </a:extLst>
              </a:tr>
              <a:tr h="4400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Raw Materials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In Transit or @ Facility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02527"/>
                  </a:ext>
                </a:extLst>
              </a:tr>
              <a:tr h="4400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WIP Modules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@ Facility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56168"/>
                  </a:ext>
                </a:extLst>
              </a:tr>
              <a:tr h="4400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Completed Modules</a:t>
                      </a:r>
                    </a:p>
                  </a:txBody>
                  <a:tcPr marL="0" marR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@ Third Party Storage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6C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33009"/>
                  </a:ext>
                </a:extLst>
              </a:tr>
              <a:tr h="440088">
                <a:tc vMerge="1"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@ Construction </a:t>
                      </a:r>
                    </a:p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Site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6C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7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736362"/>
                  </a:ext>
                </a:extLst>
              </a:tr>
              <a:tr h="2671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850330"/>
                  </a:ext>
                </a:extLst>
              </a:tr>
            </a:tbl>
          </a:graphicData>
        </a:graphic>
      </p:graphicFrame>
      <p:sp>
        <p:nvSpPr>
          <p:cNvPr id="18" name="Arrow: Right 17">
            <a:extLst>
              <a:ext uri="{FF2B5EF4-FFF2-40B4-BE49-F238E27FC236}">
                <a16:creationId xmlns:a16="http://schemas.microsoft.com/office/drawing/2014/main" id="{83A2ACD3-C879-4809-BE11-E78FCFB98D84}"/>
              </a:ext>
            </a:extLst>
          </p:cNvPr>
          <p:cNvSpPr/>
          <p:nvPr/>
        </p:nvSpPr>
        <p:spPr>
          <a:xfrm>
            <a:off x="5451475" y="1424987"/>
            <a:ext cx="4495800" cy="1481288"/>
          </a:xfrm>
          <a:prstGeom prst="rightArrow">
            <a:avLst>
              <a:gd name="adj1" fmla="val 74242"/>
              <a:gd name="adj2" fmla="val 50000"/>
            </a:avLst>
          </a:prstGeom>
          <a:solidFill>
            <a:srgbClr val="003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bg1"/>
              </a:solidFill>
              <a:latin typeface="Calibri (Body)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65CC839-8A5C-4D1D-869D-A4FB811FC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242805"/>
              </p:ext>
            </p:extLst>
          </p:nvPr>
        </p:nvGraphicFramePr>
        <p:xfrm>
          <a:off x="1908175" y="1611675"/>
          <a:ext cx="3543300" cy="11125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99610">
                  <a:extLst>
                    <a:ext uri="{9D8B030D-6E8A-4147-A177-3AD203B41FA5}">
                      <a16:colId xmlns:a16="http://schemas.microsoft.com/office/drawing/2014/main" val="405009023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447003074"/>
                    </a:ext>
                  </a:extLst>
                </a:gridCol>
                <a:gridCol w="724465">
                  <a:extLst>
                    <a:ext uri="{9D8B030D-6E8A-4147-A177-3AD203B41FA5}">
                      <a16:colId xmlns:a16="http://schemas.microsoft.com/office/drawing/2014/main" val="1874012514"/>
                    </a:ext>
                  </a:extLst>
                </a:gridCol>
              </a:tblGrid>
              <a:tr h="1112521">
                <a:tc>
                  <a:txBody>
                    <a:bodyPr/>
                    <a:lstStyle/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Schematic</a:t>
                      </a:r>
                    </a:p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 Design, City Approvals</a:t>
                      </a:r>
                    </a:p>
                    <a:p>
                      <a:pPr marL="0" marR="0" lvl="0" indent="0" algn="ctr" defTabSz="7543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And Design and Development Documents</a:t>
                      </a:r>
                    </a:p>
                  </a:txBody>
                  <a:tcPr marL="0" marR="0" anchor="ctr">
                    <a:solidFill>
                      <a:srgbClr val="003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Construction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Documents</a:t>
                      </a:r>
                    </a:p>
                  </a:txBody>
                  <a:tcPr marL="0"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Permits</a:t>
                      </a:r>
                    </a:p>
                  </a:txBody>
                  <a:tcPr marL="0" marR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04557"/>
                  </a:ext>
                </a:extLst>
              </a:tr>
            </a:tbl>
          </a:graphicData>
        </a:graphic>
      </p:graphicFrame>
      <p:sp>
        <p:nvSpPr>
          <p:cNvPr id="21" name="Arrow: Right 20">
            <a:extLst>
              <a:ext uri="{FF2B5EF4-FFF2-40B4-BE49-F238E27FC236}">
                <a16:creationId xmlns:a16="http://schemas.microsoft.com/office/drawing/2014/main" id="{B932421F-C775-47AA-B332-1F9B096FCCE4}"/>
              </a:ext>
            </a:extLst>
          </p:cNvPr>
          <p:cNvSpPr/>
          <p:nvPr/>
        </p:nvSpPr>
        <p:spPr>
          <a:xfrm>
            <a:off x="5441950" y="2192061"/>
            <a:ext cx="2236473" cy="379276"/>
          </a:xfrm>
          <a:prstGeom prst="rightArrow">
            <a:avLst>
              <a:gd name="adj1" fmla="val 74242"/>
              <a:gd name="adj2" fmla="val 50000"/>
            </a:avLst>
          </a:prstGeom>
          <a:solidFill>
            <a:srgbClr val="D8EE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rgbClr val="132345"/>
                </a:solidFill>
              </a:rPr>
              <a:t>Sitework &amp; Foundation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6D29852-B64E-401C-AAB7-CA504E2F4561}"/>
              </a:ext>
            </a:extLst>
          </p:cNvPr>
          <p:cNvSpPr/>
          <p:nvPr/>
        </p:nvSpPr>
        <p:spPr>
          <a:xfrm>
            <a:off x="8280401" y="1666521"/>
            <a:ext cx="1360170" cy="457200"/>
          </a:xfrm>
          <a:prstGeom prst="rightArrow">
            <a:avLst>
              <a:gd name="adj1" fmla="val 74242"/>
              <a:gd name="adj2" fmla="val 50000"/>
            </a:avLst>
          </a:prstGeom>
          <a:solidFill>
            <a:srgbClr val="DAE5F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2856"/>
                </a:solidFill>
              </a:rPr>
              <a:t>Finish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616E5677-4A01-46FC-BB59-EC1CC3EA3010}"/>
              </a:ext>
            </a:extLst>
          </p:cNvPr>
          <p:cNvSpPr/>
          <p:nvPr/>
        </p:nvSpPr>
        <p:spPr>
          <a:xfrm>
            <a:off x="7518400" y="1666521"/>
            <a:ext cx="933449" cy="439434"/>
          </a:xfrm>
          <a:prstGeom prst="rightArrow">
            <a:avLst>
              <a:gd name="adj1" fmla="val 74242"/>
              <a:gd name="adj2" fmla="val 50000"/>
            </a:avLst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002856"/>
                </a:solidFill>
              </a:rPr>
              <a:t>Set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7211E18D-E9E5-4664-A3E5-7F94F98F0C69}"/>
              </a:ext>
            </a:extLst>
          </p:cNvPr>
          <p:cNvSpPr/>
          <p:nvPr/>
        </p:nvSpPr>
        <p:spPr>
          <a:xfrm>
            <a:off x="5451474" y="1675665"/>
            <a:ext cx="2236473" cy="439434"/>
          </a:xfrm>
          <a:prstGeom prst="rightArrow">
            <a:avLst>
              <a:gd name="adj1" fmla="val 74242"/>
              <a:gd name="adj2" fmla="val 50000"/>
            </a:avLst>
          </a:prstGeom>
          <a:solidFill>
            <a:srgbClr val="6FA7E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Offsite Factory Build</a:t>
            </a:r>
          </a:p>
        </p:txBody>
      </p:sp>
    </p:spTree>
    <p:extLst>
      <p:ext uri="{BB962C8B-B14F-4D97-AF65-F5344CB8AC3E}">
        <p14:creationId xmlns:p14="http://schemas.microsoft.com/office/powerpoint/2010/main" val="348649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82D146-F833-4ABA-B39C-0F7B9578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8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46A"/>
                </a:solidFill>
                <a:latin typeface="Avenir Medium" panose="02000503020000020003"/>
              </a:rPr>
              <a:t>Closing Points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D2FFBC-EC78-4C52-B56E-C0819BD4A2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42"/>
          <a:stretch/>
        </p:blipFill>
        <p:spPr>
          <a:xfrm>
            <a:off x="561309" y="583410"/>
            <a:ext cx="877832" cy="782113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602BB79A-155A-45EF-9713-9368D529CCC6}"/>
              </a:ext>
            </a:extLst>
          </p:cNvPr>
          <p:cNvSpPr txBox="1">
            <a:spLocks/>
          </p:cNvSpPr>
          <p:nvPr/>
        </p:nvSpPr>
        <p:spPr>
          <a:xfrm>
            <a:off x="1000225" y="1903198"/>
            <a:ext cx="10880435" cy="3278401"/>
          </a:xfrm>
          <a:prstGeom prst="rect">
            <a:avLst/>
          </a:prstGeom>
        </p:spPr>
        <p:txBody>
          <a:bodyPr vert="horz" lIns="75438" tIns="37719" rIns="75438" bIns="37719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Rise Modular is forming “strategic partnerships” with local banks to provide project financing for our clients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346A"/>
              </a:solidFill>
              <a:latin typeface="Avenir Medium" panose="02000503020000020003"/>
            </a:endParaRPr>
          </a:p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No need to reinvent the wheel – it’s being done on the coasts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346A"/>
              </a:solidFill>
              <a:latin typeface="Avenir Medium" panose="02000503020000020003"/>
            </a:endParaRPr>
          </a:p>
          <a:p>
            <a:pPr marL="141447" indent="-141447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346A"/>
                </a:solidFill>
                <a:latin typeface="Avenir Medium" panose="02000503020000020003"/>
              </a:rPr>
              <a:t>Innovation from hotel brands will help guide the way</a:t>
            </a:r>
          </a:p>
          <a:p>
            <a:pPr marL="141447" indent="-141447">
              <a:buFont typeface="Arial" panose="020B0604020202020204" pitchFamily="34" charset="0"/>
              <a:buChar char="•"/>
            </a:pPr>
            <a:endParaRPr lang="en-US" b="0" dirty="0">
              <a:solidFill>
                <a:srgbClr val="00346A"/>
              </a:solidFill>
              <a:latin typeface="Avenir Medium" panose="0200050302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170240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7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60C50EFF4C954592262410E4C5993B" ma:contentTypeVersion="12" ma:contentTypeDescription="Create a new document." ma:contentTypeScope="" ma:versionID="72964584e740daa158a80c5ce0028b64">
  <xsd:schema xmlns:xsd="http://www.w3.org/2001/XMLSchema" xmlns:xs="http://www.w3.org/2001/XMLSchema" xmlns:p="http://schemas.microsoft.com/office/2006/metadata/properties" xmlns:ns2="3c985227-e269-4e42-807f-353f4d3096fc" xmlns:ns3="1ed05309-5b0b-43c6-8219-d46d4d01ba59" targetNamespace="http://schemas.microsoft.com/office/2006/metadata/properties" ma:root="true" ma:fieldsID="395a76d2accae94e4e6c92b16608a0d1" ns2:_="" ns3:_="">
    <xsd:import namespace="3c985227-e269-4e42-807f-353f4d3096fc"/>
    <xsd:import namespace="1ed05309-5b0b-43c6-8219-d46d4d01ba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85227-e269-4e42-807f-353f4d309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05309-5b0b-43c6-8219-d46d4d01ba5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150890-6F3D-4F0D-A037-15E4C6EB8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985227-e269-4e42-807f-353f4d3096fc"/>
    <ds:schemaRef ds:uri="1ed05309-5b0b-43c6-8219-d46d4d01ba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839450-69FD-4FF6-859A-8569292EB4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872A46-6A65-405E-ADA7-51E47DF98654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ed05309-5b0b-43c6-8219-d46d4d01ba59"/>
    <ds:schemaRef ds:uri="http://purl.org/dc/elements/1.1/"/>
    <ds:schemaRef ds:uri="3c985227-e269-4e42-807f-353f4d3096f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470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Medium</vt:lpstr>
      <vt:lpstr>Calibri</vt:lpstr>
      <vt:lpstr>Calibri (Body)</vt:lpstr>
      <vt:lpstr>Calibri Light</vt:lpstr>
      <vt:lpstr>Georgia</vt:lpstr>
      <vt:lpstr>Office Theme</vt:lpstr>
      <vt:lpstr>PowerPoint Presentation</vt:lpstr>
      <vt:lpstr>Key Credit Story Benefits</vt:lpstr>
      <vt:lpstr>Common Concerns &amp; Mitigants</vt:lpstr>
      <vt:lpstr>Payment Schedule &amp; Collateral Flow</vt:lpstr>
      <vt:lpstr>Closing Points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Whittaker</dc:creator>
  <cp:lastModifiedBy>Eric Whittaker</cp:lastModifiedBy>
  <cp:revision>1</cp:revision>
  <cp:lastPrinted>2019-09-15T22:05:52Z</cp:lastPrinted>
  <dcterms:created xsi:type="dcterms:W3CDTF">2019-09-15T05:07:42Z</dcterms:created>
  <dcterms:modified xsi:type="dcterms:W3CDTF">2019-09-16T05:29:42Z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0x010100E560C50EFF4C954592262410E4C5993B</vt:lpwstr>
  </property>
</Properties>
</file>