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93" r:id="rId4"/>
    <p:sldId id="287" r:id="rId5"/>
    <p:sldId id="264" r:id="rId6"/>
    <p:sldId id="288" r:id="rId7"/>
    <p:sldId id="292" r:id="rId8"/>
    <p:sldId id="282" r:id="rId9"/>
    <p:sldId id="289" r:id="rId10"/>
    <p:sldId id="290" r:id="rId11"/>
    <p:sldId id="291" r:id="rId12"/>
    <p:sldId id="265" r:id="rId13"/>
    <p:sldId id="266" r:id="rId14"/>
    <p:sldId id="267" r:id="rId15"/>
    <p:sldId id="273" r:id="rId16"/>
    <p:sldId id="28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3" autoAdjust="0"/>
    <p:restoredTop sz="94660"/>
  </p:normalViewPr>
  <p:slideViewPr>
    <p:cSldViewPr snapToGrid="0">
      <p:cViewPr varScale="1">
        <p:scale>
          <a:sx n="89" d="100"/>
          <a:sy n="89" d="100"/>
        </p:scale>
        <p:origin x="192" y="3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C5946-0950-466F-8272-B12F8C51E7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A20261-82ED-4F2B-92E9-50A8D18BF7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65126F9-20F9-44C5-8149-A9BD7CA502B9}"/>
              </a:ext>
            </a:extLst>
          </p:cNvPr>
          <p:cNvSpPr>
            <a:spLocks noGrp="1"/>
          </p:cNvSpPr>
          <p:nvPr>
            <p:ph type="dt" sz="half" idx="10"/>
          </p:nvPr>
        </p:nvSpPr>
        <p:spPr/>
        <p:txBody>
          <a:bodyPr/>
          <a:lstStyle/>
          <a:p>
            <a:fld id="{078A5BFE-9DED-4C02-8779-E65FB9680E41}" type="datetimeFigureOut">
              <a:rPr lang="en-US" smtClean="0"/>
              <a:t>9/15/19</a:t>
            </a:fld>
            <a:endParaRPr lang="en-US"/>
          </a:p>
        </p:txBody>
      </p:sp>
      <p:sp>
        <p:nvSpPr>
          <p:cNvPr id="5" name="Footer Placeholder 4">
            <a:extLst>
              <a:ext uri="{FF2B5EF4-FFF2-40B4-BE49-F238E27FC236}">
                <a16:creationId xmlns:a16="http://schemas.microsoft.com/office/drawing/2014/main" id="{154867CE-C945-4CC0-B130-4C99A8BB55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157BCB-66D9-46BC-82FC-2505BB3FC10E}"/>
              </a:ext>
            </a:extLst>
          </p:cNvPr>
          <p:cNvSpPr>
            <a:spLocks noGrp="1"/>
          </p:cNvSpPr>
          <p:nvPr>
            <p:ph type="sldNum" sz="quarter" idx="12"/>
          </p:nvPr>
        </p:nvSpPr>
        <p:spPr/>
        <p:txBody>
          <a:bodyPr/>
          <a:lstStyle/>
          <a:p>
            <a:fld id="{F663A288-63A7-4970-A6FE-2AC4C069BBDA}" type="slidenum">
              <a:rPr lang="en-US" smtClean="0"/>
              <a:t>‹#›</a:t>
            </a:fld>
            <a:endParaRPr lang="en-US"/>
          </a:p>
        </p:txBody>
      </p:sp>
    </p:spTree>
    <p:extLst>
      <p:ext uri="{BB962C8B-B14F-4D97-AF65-F5344CB8AC3E}">
        <p14:creationId xmlns:p14="http://schemas.microsoft.com/office/powerpoint/2010/main" val="3869759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DE5DF-84B4-4240-807F-7F404711E55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4246DF-D93C-47E8-B363-14C09417B9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2DB94A-C174-4262-9CEC-FDED7AD1A8E9}"/>
              </a:ext>
            </a:extLst>
          </p:cNvPr>
          <p:cNvSpPr>
            <a:spLocks noGrp="1"/>
          </p:cNvSpPr>
          <p:nvPr>
            <p:ph type="dt" sz="half" idx="10"/>
          </p:nvPr>
        </p:nvSpPr>
        <p:spPr/>
        <p:txBody>
          <a:bodyPr/>
          <a:lstStyle/>
          <a:p>
            <a:fld id="{078A5BFE-9DED-4C02-8779-E65FB9680E41}" type="datetimeFigureOut">
              <a:rPr lang="en-US" smtClean="0"/>
              <a:t>9/15/19</a:t>
            </a:fld>
            <a:endParaRPr lang="en-US"/>
          </a:p>
        </p:txBody>
      </p:sp>
      <p:sp>
        <p:nvSpPr>
          <p:cNvPr id="5" name="Footer Placeholder 4">
            <a:extLst>
              <a:ext uri="{FF2B5EF4-FFF2-40B4-BE49-F238E27FC236}">
                <a16:creationId xmlns:a16="http://schemas.microsoft.com/office/drawing/2014/main" id="{199706C6-A45E-4689-8B78-1AB1F8BAD6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C10048-C243-4AF6-8FC8-74417D91A577}"/>
              </a:ext>
            </a:extLst>
          </p:cNvPr>
          <p:cNvSpPr>
            <a:spLocks noGrp="1"/>
          </p:cNvSpPr>
          <p:nvPr>
            <p:ph type="sldNum" sz="quarter" idx="12"/>
          </p:nvPr>
        </p:nvSpPr>
        <p:spPr/>
        <p:txBody>
          <a:bodyPr/>
          <a:lstStyle/>
          <a:p>
            <a:fld id="{F663A288-63A7-4970-A6FE-2AC4C069BBDA}" type="slidenum">
              <a:rPr lang="en-US" smtClean="0"/>
              <a:t>‹#›</a:t>
            </a:fld>
            <a:endParaRPr lang="en-US"/>
          </a:p>
        </p:txBody>
      </p:sp>
    </p:spTree>
    <p:extLst>
      <p:ext uri="{BB962C8B-B14F-4D97-AF65-F5344CB8AC3E}">
        <p14:creationId xmlns:p14="http://schemas.microsoft.com/office/powerpoint/2010/main" val="1682681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FF070E-803D-4A64-8447-76C6173167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5F3167-E021-4C18-905B-2360AFE6D8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890D05-19EF-4CAA-8F5D-909E531F585F}"/>
              </a:ext>
            </a:extLst>
          </p:cNvPr>
          <p:cNvSpPr>
            <a:spLocks noGrp="1"/>
          </p:cNvSpPr>
          <p:nvPr>
            <p:ph type="dt" sz="half" idx="10"/>
          </p:nvPr>
        </p:nvSpPr>
        <p:spPr/>
        <p:txBody>
          <a:bodyPr/>
          <a:lstStyle/>
          <a:p>
            <a:fld id="{078A5BFE-9DED-4C02-8779-E65FB9680E41}" type="datetimeFigureOut">
              <a:rPr lang="en-US" smtClean="0"/>
              <a:t>9/15/19</a:t>
            </a:fld>
            <a:endParaRPr lang="en-US"/>
          </a:p>
        </p:txBody>
      </p:sp>
      <p:sp>
        <p:nvSpPr>
          <p:cNvPr id="5" name="Footer Placeholder 4">
            <a:extLst>
              <a:ext uri="{FF2B5EF4-FFF2-40B4-BE49-F238E27FC236}">
                <a16:creationId xmlns:a16="http://schemas.microsoft.com/office/drawing/2014/main" id="{0C4B729B-0BB9-4C87-9054-4D56E34F22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EA933F-C2C8-46C2-854A-C3EBCCCFC56E}"/>
              </a:ext>
            </a:extLst>
          </p:cNvPr>
          <p:cNvSpPr>
            <a:spLocks noGrp="1"/>
          </p:cNvSpPr>
          <p:nvPr>
            <p:ph type="sldNum" sz="quarter" idx="12"/>
          </p:nvPr>
        </p:nvSpPr>
        <p:spPr/>
        <p:txBody>
          <a:bodyPr/>
          <a:lstStyle/>
          <a:p>
            <a:fld id="{F663A288-63A7-4970-A6FE-2AC4C069BBDA}" type="slidenum">
              <a:rPr lang="en-US" smtClean="0"/>
              <a:t>‹#›</a:t>
            </a:fld>
            <a:endParaRPr lang="en-US"/>
          </a:p>
        </p:txBody>
      </p:sp>
    </p:spTree>
    <p:extLst>
      <p:ext uri="{BB962C8B-B14F-4D97-AF65-F5344CB8AC3E}">
        <p14:creationId xmlns:p14="http://schemas.microsoft.com/office/powerpoint/2010/main" val="3592674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50BC9-8496-4F37-BA61-6E3B8C824F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0DC567-971B-4E9E-8316-1F877F7893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D6BEB2-8D6B-401A-B127-55776E4DA879}"/>
              </a:ext>
            </a:extLst>
          </p:cNvPr>
          <p:cNvSpPr>
            <a:spLocks noGrp="1"/>
          </p:cNvSpPr>
          <p:nvPr>
            <p:ph type="dt" sz="half" idx="10"/>
          </p:nvPr>
        </p:nvSpPr>
        <p:spPr/>
        <p:txBody>
          <a:bodyPr/>
          <a:lstStyle/>
          <a:p>
            <a:fld id="{078A5BFE-9DED-4C02-8779-E65FB9680E41}" type="datetimeFigureOut">
              <a:rPr lang="en-US" smtClean="0"/>
              <a:t>9/15/19</a:t>
            </a:fld>
            <a:endParaRPr lang="en-US"/>
          </a:p>
        </p:txBody>
      </p:sp>
      <p:sp>
        <p:nvSpPr>
          <p:cNvPr id="5" name="Footer Placeholder 4">
            <a:extLst>
              <a:ext uri="{FF2B5EF4-FFF2-40B4-BE49-F238E27FC236}">
                <a16:creationId xmlns:a16="http://schemas.microsoft.com/office/drawing/2014/main" id="{9938CCC4-16D4-4C0C-8210-E32D7DA6B9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8EFFE1-7B38-445D-92B2-780DC9979A32}"/>
              </a:ext>
            </a:extLst>
          </p:cNvPr>
          <p:cNvSpPr>
            <a:spLocks noGrp="1"/>
          </p:cNvSpPr>
          <p:nvPr>
            <p:ph type="sldNum" sz="quarter" idx="12"/>
          </p:nvPr>
        </p:nvSpPr>
        <p:spPr/>
        <p:txBody>
          <a:bodyPr/>
          <a:lstStyle/>
          <a:p>
            <a:fld id="{F663A288-63A7-4970-A6FE-2AC4C069BBDA}" type="slidenum">
              <a:rPr lang="en-US" smtClean="0"/>
              <a:t>‹#›</a:t>
            </a:fld>
            <a:endParaRPr lang="en-US"/>
          </a:p>
        </p:txBody>
      </p:sp>
    </p:spTree>
    <p:extLst>
      <p:ext uri="{BB962C8B-B14F-4D97-AF65-F5344CB8AC3E}">
        <p14:creationId xmlns:p14="http://schemas.microsoft.com/office/powerpoint/2010/main" val="2353182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AF785-E580-4B2B-83FB-CB08021F5CF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D07DE24-598D-48F7-8A0F-99D822038D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DA5451-F9EE-4AE3-86DB-D09E16FA08E3}"/>
              </a:ext>
            </a:extLst>
          </p:cNvPr>
          <p:cNvSpPr>
            <a:spLocks noGrp="1"/>
          </p:cNvSpPr>
          <p:nvPr>
            <p:ph type="dt" sz="half" idx="10"/>
          </p:nvPr>
        </p:nvSpPr>
        <p:spPr/>
        <p:txBody>
          <a:bodyPr/>
          <a:lstStyle/>
          <a:p>
            <a:fld id="{078A5BFE-9DED-4C02-8779-E65FB9680E41}" type="datetimeFigureOut">
              <a:rPr lang="en-US" smtClean="0"/>
              <a:t>9/15/19</a:t>
            </a:fld>
            <a:endParaRPr lang="en-US"/>
          </a:p>
        </p:txBody>
      </p:sp>
      <p:sp>
        <p:nvSpPr>
          <p:cNvPr id="5" name="Footer Placeholder 4">
            <a:extLst>
              <a:ext uri="{FF2B5EF4-FFF2-40B4-BE49-F238E27FC236}">
                <a16:creationId xmlns:a16="http://schemas.microsoft.com/office/drawing/2014/main" id="{618DD680-EA88-429F-A96F-65D14EB989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28A84F-8DB0-4410-86FD-F03A352C8EB8}"/>
              </a:ext>
            </a:extLst>
          </p:cNvPr>
          <p:cNvSpPr>
            <a:spLocks noGrp="1"/>
          </p:cNvSpPr>
          <p:nvPr>
            <p:ph type="sldNum" sz="quarter" idx="12"/>
          </p:nvPr>
        </p:nvSpPr>
        <p:spPr/>
        <p:txBody>
          <a:bodyPr/>
          <a:lstStyle/>
          <a:p>
            <a:fld id="{F663A288-63A7-4970-A6FE-2AC4C069BBDA}" type="slidenum">
              <a:rPr lang="en-US" smtClean="0"/>
              <a:t>‹#›</a:t>
            </a:fld>
            <a:endParaRPr lang="en-US"/>
          </a:p>
        </p:txBody>
      </p:sp>
    </p:spTree>
    <p:extLst>
      <p:ext uri="{BB962C8B-B14F-4D97-AF65-F5344CB8AC3E}">
        <p14:creationId xmlns:p14="http://schemas.microsoft.com/office/powerpoint/2010/main" val="2495834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C9A1F-EE55-49BF-8552-583D9818A0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DE2068-A396-4693-BD25-B36DBBDC4E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8684836-F921-4CD4-9426-EDDAE57C0D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7A2ECD-B510-4C5F-84C9-B6A177B432B5}"/>
              </a:ext>
            </a:extLst>
          </p:cNvPr>
          <p:cNvSpPr>
            <a:spLocks noGrp="1"/>
          </p:cNvSpPr>
          <p:nvPr>
            <p:ph type="dt" sz="half" idx="10"/>
          </p:nvPr>
        </p:nvSpPr>
        <p:spPr/>
        <p:txBody>
          <a:bodyPr/>
          <a:lstStyle/>
          <a:p>
            <a:fld id="{078A5BFE-9DED-4C02-8779-E65FB9680E41}" type="datetimeFigureOut">
              <a:rPr lang="en-US" smtClean="0"/>
              <a:t>9/15/19</a:t>
            </a:fld>
            <a:endParaRPr lang="en-US"/>
          </a:p>
        </p:txBody>
      </p:sp>
      <p:sp>
        <p:nvSpPr>
          <p:cNvPr id="6" name="Footer Placeholder 5">
            <a:extLst>
              <a:ext uri="{FF2B5EF4-FFF2-40B4-BE49-F238E27FC236}">
                <a16:creationId xmlns:a16="http://schemas.microsoft.com/office/drawing/2014/main" id="{0E656BD4-DB69-4A13-BA28-70DF752C18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6105DC-F64E-4CFD-8E08-A34E6C552AAE}"/>
              </a:ext>
            </a:extLst>
          </p:cNvPr>
          <p:cNvSpPr>
            <a:spLocks noGrp="1"/>
          </p:cNvSpPr>
          <p:nvPr>
            <p:ph type="sldNum" sz="quarter" idx="12"/>
          </p:nvPr>
        </p:nvSpPr>
        <p:spPr/>
        <p:txBody>
          <a:bodyPr/>
          <a:lstStyle/>
          <a:p>
            <a:fld id="{F663A288-63A7-4970-A6FE-2AC4C069BBDA}" type="slidenum">
              <a:rPr lang="en-US" smtClean="0"/>
              <a:t>‹#›</a:t>
            </a:fld>
            <a:endParaRPr lang="en-US"/>
          </a:p>
        </p:txBody>
      </p:sp>
    </p:spTree>
    <p:extLst>
      <p:ext uri="{BB962C8B-B14F-4D97-AF65-F5344CB8AC3E}">
        <p14:creationId xmlns:p14="http://schemas.microsoft.com/office/powerpoint/2010/main" val="1496940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3517C-1957-4EAB-AD98-532BA23982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34C2AE-2E1F-4041-8185-A721C40EDA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9AFCC2-5756-4734-8E8B-B87C997D95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2F990F-9AC0-4689-A9D3-DAB5C1C1A6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1ABDA4-EFC0-40AF-813E-1C3DB7B86E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B34060-7979-4065-B911-E545D319B912}"/>
              </a:ext>
            </a:extLst>
          </p:cNvPr>
          <p:cNvSpPr>
            <a:spLocks noGrp="1"/>
          </p:cNvSpPr>
          <p:nvPr>
            <p:ph type="dt" sz="half" idx="10"/>
          </p:nvPr>
        </p:nvSpPr>
        <p:spPr/>
        <p:txBody>
          <a:bodyPr/>
          <a:lstStyle/>
          <a:p>
            <a:fld id="{078A5BFE-9DED-4C02-8779-E65FB9680E41}" type="datetimeFigureOut">
              <a:rPr lang="en-US" smtClean="0"/>
              <a:t>9/15/19</a:t>
            </a:fld>
            <a:endParaRPr lang="en-US"/>
          </a:p>
        </p:txBody>
      </p:sp>
      <p:sp>
        <p:nvSpPr>
          <p:cNvPr id="8" name="Footer Placeholder 7">
            <a:extLst>
              <a:ext uri="{FF2B5EF4-FFF2-40B4-BE49-F238E27FC236}">
                <a16:creationId xmlns:a16="http://schemas.microsoft.com/office/drawing/2014/main" id="{3157C34A-048E-4C68-91C4-DD5500C1EB9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368B247-D6A6-4504-B7C0-DDA22DE8375F}"/>
              </a:ext>
            </a:extLst>
          </p:cNvPr>
          <p:cNvSpPr>
            <a:spLocks noGrp="1"/>
          </p:cNvSpPr>
          <p:nvPr>
            <p:ph type="sldNum" sz="quarter" idx="12"/>
          </p:nvPr>
        </p:nvSpPr>
        <p:spPr/>
        <p:txBody>
          <a:bodyPr/>
          <a:lstStyle/>
          <a:p>
            <a:fld id="{F663A288-63A7-4970-A6FE-2AC4C069BBDA}" type="slidenum">
              <a:rPr lang="en-US" smtClean="0"/>
              <a:t>‹#›</a:t>
            </a:fld>
            <a:endParaRPr lang="en-US"/>
          </a:p>
        </p:txBody>
      </p:sp>
    </p:spTree>
    <p:extLst>
      <p:ext uri="{BB962C8B-B14F-4D97-AF65-F5344CB8AC3E}">
        <p14:creationId xmlns:p14="http://schemas.microsoft.com/office/powerpoint/2010/main" val="3360874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CFD4B-DD38-40AA-8CDD-E75CA4DE9B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13F956-2FC4-4ADD-B537-C9B9B9FAB985}"/>
              </a:ext>
            </a:extLst>
          </p:cNvPr>
          <p:cNvSpPr>
            <a:spLocks noGrp="1"/>
          </p:cNvSpPr>
          <p:nvPr>
            <p:ph type="dt" sz="half" idx="10"/>
          </p:nvPr>
        </p:nvSpPr>
        <p:spPr/>
        <p:txBody>
          <a:bodyPr/>
          <a:lstStyle/>
          <a:p>
            <a:fld id="{078A5BFE-9DED-4C02-8779-E65FB9680E41}" type="datetimeFigureOut">
              <a:rPr lang="en-US" smtClean="0"/>
              <a:t>9/15/19</a:t>
            </a:fld>
            <a:endParaRPr lang="en-US"/>
          </a:p>
        </p:txBody>
      </p:sp>
      <p:sp>
        <p:nvSpPr>
          <p:cNvPr id="4" name="Footer Placeholder 3">
            <a:extLst>
              <a:ext uri="{FF2B5EF4-FFF2-40B4-BE49-F238E27FC236}">
                <a16:creationId xmlns:a16="http://schemas.microsoft.com/office/drawing/2014/main" id="{F16024C9-A822-44B4-91DB-A238B695AA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495B6D-291B-454F-A13A-AAE0E975916A}"/>
              </a:ext>
            </a:extLst>
          </p:cNvPr>
          <p:cNvSpPr>
            <a:spLocks noGrp="1"/>
          </p:cNvSpPr>
          <p:nvPr>
            <p:ph type="sldNum" sz="quarter" idx="12"/>
          </p:nvPr>
        </p:nvSpPr>
        <p:spPr/>
        <p:txBody>
          <a:bodyPr/>
          <a:lstStyle/>
          <a:p>
            <a:fld id="{F663A288-63A7-4970-A6FE-2AC4C069BBDA}" type="slidenum">
              <a:rPr lang="en-US" smtClean="0"/>
              <a:t>‹#›</a:t>
            </a:fld>
            <a:endParaRPr lang="en-US"/>
          </a:p>
        </p:txBody>
      </p:sp>
    </p:spTree>
    <p:extLst>
      <p:ext uri="{BB962C8B-B14F-4D97-AF65-F5344CB8AC3E}">
        <p14:creationId xmlns:p14="http://schemas.microsoft.com/office/powerpoint/2010/main" val="3284609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1AFA09-400A-4373-A80D-0C5AFF40E726}"/>
              </a:ext>
            </a:extLst>
          </p:cNvPr>
          <p:cNvSpPr>
            <a:spLocks noGrp="1"/>
          </p:cNvSpPr>
          <p:nvPr>
            <p:ph type="dt" sz="half" idx="10"/>
          </p:nvPr>
        </p:nvSpPr>
        <p:spPr/>
        <p:txBody>
          <a:bodyPr/>
          <a:lstStyle/>
          <a:p>
            <a:fld id="{078A5BFE-9DED-4C02-8779-E65FB9680E41}" type="datetimeFigureOut">
              <a:rPr lang="en-US" smtClean="0"/>
              <a:t>9/15/19</a:t>
            </a:fld>
            <a:endParaRPr lang="en-US"/>
          </a:p>
        </p:txBody>
      </p:sp>
      <p:sp>
        <p:nvSpPr>
          <p:cNvPr id="3" name="Footer Placeholder 2">
            <a:extLst>
              <a:ext uri="{FF2B5EF4-FFF2-40B4-BE49-F238E27FC236}">
                <a16:creationId xmlns:a16="http://schemas.microsoft.com/office/drawing/2014/main" id="{C6AF6968-DCEC-40BD-9385-A7395947454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AE23DD7-128C-44B1-9661-5D5ACE6AB802}"/>
              </a:ext>
            </a:extLst>
          </p:cNvPr>
          <p:cNvSpPr>
            <a:spLocks noGrp="1"/>
          </p:cNvSpPr>
          <p:nvPr>
            <p:ph type="sldNum" sz="quarter" idx="12"/>
          </p:nvPr>
        </p:nvSpPr>
        <p:spPr/>
        <p:txBody>
          <a:bodyPr/>
          <a:lstStyle/>
          <a:p>
            <a:fld id="{F663A288-63A7-4970-A6FE-2AC4C069BBDA}" type="slidenum">
              <a:rPr lang="en-US" smtClean="0"/>
              <a:t>‹#›</a:t>
            </a:fld>
            <a:endParaRPr lang="en-US"/>
          </a:p>
        </p:txBody>
      </p:sp>
    </p:spTree>
    <p:extLst>
      <p:ext uri="{BB962C8B-B14F-4D97-AF65-F5344CB8AC3E}">
        <p14:creationId xmlns:p14="http://schemas.microsoft.com/office/powerpoint/2010/main" val="830728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0928E-3D33-41F0-A538-29E1D3B485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D1304EC-BD35-4413-94C2-9E85FBFE2D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99A2A14-E408-47FC-83B8-39D5C13AD6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FC2BBE-C171-4318-8241-30F87FD47087}"/>
              </a:ext>
            </a:extLst>
          </p:cNvPr>
          <p:cNvSpPr>
            <a:spLocks noGrp="1"/>
          </p:cNvSpPr>
          <p:nvPr>
            <p:ph type="dt" sz="half" idx="10"/>
          </p:nvPr>
        </p:nvSpPr>
        <p:spPr/>
        <p:txBody>
          <a:bodyPr/>
          <a:lstStyle/>
          <a:p>
            <a:fld id="{078A5BFE-9DED-4C02-8779-E65FB9680E41}" type="datetimeFigureOut">
              <a:rPr lang="en-US" smtClean="0"/>
              <a:t>9/15/19</a:t>
            </a:fld>
            <a:endParaRPr lang="en-US"/>
          </a:p>
        </p:txBody>
      </p:sp>
      <p:sp>
        <p:nvSpPr>
          <p:cNvPr id="6" name="Footer Placeholder 5">
            <a:extLst>
              <a:ext uri="{FF2B5EF4-FFF2-40B4-BE49-F238E27FC236}">
                <a16:creationId xmlns:a16="http://schemas.microsoft.com/office/drawing/2014/main" id="{79B7E866-61B3-4E00-BC85-A62CACD8E7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1835C9-35CB-4FFF-B85A-47171BAD0C51}"/>
              </a:ext>
            </a:extLst>
          </p:cNvPr>
          <p:cNvSpPr>
            <a:spLocks noGrp="1"/>
          </p:cNvSpPr>
          <p:nvPr>
            <p:ph type="sldNum" sz="quarter" idx="12"/>
          </p:nvPr>
        </p:nvSpPr>
        <p:spPr/>
        <p:txBody>
          <a:bodyPr/>
          <a:lstStyle/>
          <a:p>
            <a:fld id="{F663A288-63A7-4970-A6FE-2AC4C069BBDA}" type="slidenum">
              <a:rPr lang="en-US" smtClean="0"/>
              <a:t>‹#›</a:t>
            </a:fld>
            <a:endParaRPr lang="en-US"/>
          </a:p>
        </p:txBody>
      </p:sp>
    </p:spTree>
    <p:extLst>
      <p:ext uri="{BB962C8B-B14F-4D97-AF65-F5344CB8AC3E}">
        <p14:creationId xmlns:p14="http://schemas.microsoft.com/office/powerpoint/2010/main" val="2411602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1E90D-9B14-4A45-A5D6-DEE443E837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4B96AA-DBA2-4F9F-81E0-B293B9F240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F4BCAA-4BC9-41DF-8ADF-D173486B32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B1463F-BA4F-4CC9-B459-7ED1505D2090}"/>
              </a:ext>
            </a:extLst>
          </p:cNvPr>
          <p:cNvSpPr>
            <a:spLocks noGrp="1"/>
          </p:cNvSpPr>
          <p:nvPr>
            <p:ph type="dt" sz="half" idx="10"/>
          </p:nvPr>
        </p:nvSpPr>
        <p:spPr/>
        <p:txBody>
          <a:bodyPr/>
          <a:lstStyle/>
          <a:p>
            <a:fld id="{078A5BFE-9DED-4C02-8779-E65FB9680E41}" type="datetimeFigureOut">
              <a:rPr lang="en-US" smtClean="0"/>
              <a:t>9/15/19</a:t>
            </a:fld>
            <a:endParaRPr lang="en-US"/>
          </a:p>
        </p:txBody>
      </p:sp>
      <p:sp>
        <p:nvSpPr>
          <p:cNvPr id="6" name="Footer Placeholder 5">
            <a:extLst>
              <a:ext uri="{FF2B5EF4-FFF2-40B4-BE49-F238E27FC236}">
                <a16:creationId xmlns:a16="http://schemas.microsoft.com/office/drawing/2014/main" id="{360705CC-7853-4DE6-8309-F50C81989A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28A76B-6939-4CEB-B0ED-B87D373F9E3A}"/>
              </a:ext>
            </a:extLst>
          </p:cNvPr>
          <p:cNvSpPr>
            <a:spLocks noGrp="1"/>
          </p:cNvSpPr>
          <p:nvPr>
            <p:ph type="sldNum" sz="quarter" idx="12"/>
          </p:nvPr>
        </p:nvSpPr>
        <p:spPr/>
        <p:txBody>
          <a:bodyPr/>
          <a:lstStyle/>
          <a:p>
            <a:fld id="{F663A288-63A7-4970-A6FE-2AC4C069BBDA}" type="slidenum">
              <a:rPr lang="en-US" smtClean="0"/>
              <a:t>‹#›</a:t>
            </a:fld>
            <a:endParaRPr lang="en-US"/>
          </a:p>
        </p:txBody>
      </p:sp>
    </p:spTree>
    <p:extLst>
      <p:ext uri="{BB962C8B-B14F-4D97-AF65-F5344CB8AC3E}">
        <p14:creationId xmlns:p14="http://schemas.microsoft.com/office/powerpoint/2010/main" val="1901140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26FA5A-B440-46E4-8111-4D33755B86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B58249B-5954-4D95-BB50-55A9A86EF7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499E04-0013-4803-99B9-B26B1D75ED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8A5BFE-9DED-4C02-8779-E65FB9680E41}" type="datetimeFigureOut">
              <a:rPr lang="en-US" smtClean="0"/>
              <a:t>9/15/19</a:t>
            </a:fld>
            <a:endParaRPr lang="en-US"/>
          </a:p>
        </p:txBody>
      </p:sp>
      <p:sp>
        <p:nvSpPr>
          <p:cNvPr id="5" name="Footer Placeholder 4">
            <a:extLst>
              <a:ext uri="{FF2B5EF4-FFF2-40B4-BE49-F238E27FC236}">
                <a16:creationId xmlns:a16="http://schemas.microsoft.com/office/drawing/2014/main" id="{80E6D199-427F-45E5-8F8B-5BA37A355B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9790835-5B09-492C-8CB6-718CEC8464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63A288-63A7-4970-A6FE-2AC4C069BBDA}" type="slidenum">
              <a:rPr lang="en-US" smtClean="0"/>
              <a:t>‹#›</a:t>
            </a:fld>
            <a:endParaRPr lang="en-US"/>
          </a:p>
        </p:txBody>
      </p:sp>
    </p:spTree>
    <p:extLst>
      <p:ext uri="{BB962C8B-B14F-4D97-AF65-F5344CB8AC3E}">
        <p14:creationId xmlns:p14="http://schemas.microsoft.com/office/powerpoint/2010/main" val="3947604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jpeg"/><Relationship Id="rId7"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4CDA535-C14D-4898-BCBB-952310F499BE}"/>
              </a:ext>
            </a:extLst>
          </p:cNvPr>
          <p:cNvSpPr/>
          <p:nvPr/>
        </p:nvSpPr>
        <p:spPr>
          <a:xfrm>
            <a:off x="738232" y="293614"/>
            <a:ext cx="10715537" cy="687898"/>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5F363907-9CC0-4B35-8F23-CD808BBD70F3}"/>
              </a:ext>
            </a:extLst>
          </p:cNvPr>
          <p:cNvSpPr txBox="1"/>
          <p:nvPr/>
        </p:nvSpPr>
        <p:spPr>
          <a:xfrm>
            <a:off x="738231" y="1938955"/>
            <a:ext cx="9093665" cy="3785652"/>
          </a:xfrm>
          <a:prstGeom prst="rect">
            <a:avLst/>
          </a:prstGeom>
          <a:noFill/>
        </p:spPr>
        <p:txBody>
          <a:bodyPr wrap="square" rtlCol="0">
            <a:spAutoFit/>
          </a:bodyPr>
          <a:lstStyle/>
          <a:p>
            <a:pPr marL="342900" marR="0" lvl="0" indent="-342900" defTabSz="914400" eaLnBrk="1" fontAlgn="auto" latinLnBrk="0" hangingPunct="1">
              <a:lnSpc>
                <a:spcPct val="100000"/>
              </a:lnSpc>
              <a:spcBef>
                <a:spcPts val="0"/>
              </a:spcBef>
              <a:spcAft>
                <a:spcPts val="0"/>
              </a:spcAft>
              <a:buClr>
                <a:srgbClr val="61A043"/>
              </a:buClr>
              <a:buSzTx/>
              <a:buFont typeface="Wingdings" panose="05000000000000000000" pitchFamily="2" charset="2"/>
              <a:buChar char="§"/>
              <a:tabLst/>
              <a:defRPr/>
            </a:pPr>
            <a:r>
              <a:rPr kumimoji="0" lang="en-US" sz="2400" b="0" i="0" u="none" strike="noStrike" kern="0" cap="none" spc="0" normalizeH="0" baseline="0" noProof="0" dirty="0">
                <a:ln>
                  <a:noFill/>
                </a:ln>
                <a:solidFill>
                  <a:prstClr val="black"/>
                </a:solidFill>
                <a:effectLst/>
                <a:uLnTx/>
                <a:uFillTx/>
              </a:rPr>
              <a:t>Jason Landry</a:t>
            </a:r>
          </a:p>
          <a:p>
            <a:pPr marL="342900" marR="0" lvl="0" indent="-342900" defTabSz="914400" eaLnBrk="1" fontAlgn="auto" latinLnBrk="0" hangingPunct="1">
              <a:lnSpc>
                <a:spcPct val="100000"/>
              </a:lnSpc>
              <a:spcBef>
                <a:spcPts val="0"/>
              </a:spcBef>
              <a:spcAft>
                <a:spcPts val="0"/>
              </a:spcAft>
              <a:buClr>
                <a:srgbClr val="61A043"/>
              </a:buClr>
              <a:buSzTx/>
              <a:buFont typeface="Wingdings" panose="05000000000000000000" pitchFamily="2" charset="2"/>
              <a:buChar char="§"/>
              <a:tabLst/>
              <a:defRPr/>
            </a:pPr>
            <a:endParaRPr kumimoji="0" lang="en-US" sz="2400" b="0" i="0" u="none" strike="noStrike" kern="0" cap="none" spc="0" normalizeH="0" baseline="0" noProof="0" dirty="0">
              <a:ln>
                <a:noFill/>
              </a:ln>
              <a:solidFill>
                <a:prstClr val="black"/>
              </a:solidFill>
              <a:effectLst/>
              <a:uLnTx/>
              <a:uFillTx/>
            </a:endParaRPr>
          </a:p>
          <a:p>
            <a:pPr marL="342900" marR="0" lvl="0" indent="-342900" defTabSz="914400" eaLnBrk="1" fontAlgn="auto" latinLnBrk="0" hangingPunct="1">
              <a:lnSpc>
                <a:spcPct val="100000"/>
              </a:lnSpc>
              <a:spcBef>
                <a:spcPts val="0"/>
              </a:spcBef>
              <a:spcAft>
                <a:spcPts val="0"/>
              </a:spcAft>
              <a:buClr>
                <a:srgbClr val="61A043"/>
              </a:buClr>
              <a:buSzTx/>
              <a:buFont typeface="Wingdings" panose="05000000000000000000" pitchFamily="2" charset="2"/>
              <a:buChar char="§"/>
              <a:tabLst/>
              <a:defRPr/>
            </a:pPr>
            <a:r>
              <a:rPr kumimoji="0" lang="en-US" sz="2400" b="0" i="0" u="none" strike="noStrike" kern="0" cap="none" spc="0" normalizeH="0" baseline="0" noProof="0" dirty="0">
                <a:ln>
                  <a:noFill/>
                </a:ln>
                <a:solidFill>
                  <a:prstClr val="black"/>
                </a:solidFill>
                <a:effectLst/>
                <a:uLnTx/>
                <a:uFillTx/>
              </a:rPr>
              <a:t>25 Years in the Engineering and Modular Industry Experience</a:t>
            </a:r>
          </a:p>
          <a:p>
            <a:pPr marL="342900" marR="0" lvl="0" indent="-342900" defTabSz="914400" eaLnBrk="1" fontAlgn="auto" latinLnBrk="0" hangingPunct="1">
              <a:lnSpc>
                <a:spcPct val="100000"/>
              </a:lnSpc>
              <a:spcBef>
                <a:spcPts val="0"/>
              </a:spcBef>
              <a:spcAft>
                <a:spcPts val="0"/>
              </a:spcAft>
              <a:buClr>
                <a:srgbClr val="61A043"/>
              </a:buClr>
              <a:buSzTx/>
              <a:buFont typeface="Wingdings" panose="05000000000000000000" pitchFamily="2" charset="2"/>
              <a:buChar char="§"/>
              <a:tabLst/>
              <a:defRPr/>
            </a:pPr>
            <a:endParaRPr kumimoji="0" lang="en-US" sz="2400" b="0" i="0" u="none" strike="noStrike" kern="0" cap="none" spc="0" normalizeH="0" baseline="0" noProof="0" dirty="0">
              <a:ln>
                <a:noFill/>
              </a:ln>
              <a:solidFill>
                <a:prstClr val="black"/>
              </a:solidFill>
              <a:effectLst/>
              <a:uLnTx/>
              <a:uFillTx/>
            </a:endParaRPr>
          </a:p>
          <a:p>
            <a:pPr marL="342900" marR="0" lvl="0" indent="-342900" defTabSz="914400" eaLnBrk="1" fontAlgn="auto" latinLnBrk="0" hangingPunct="1">
              <a:lnSpc>
                <a:spcPct val="100000"/>
              </a:lnSpc>
              <a:spcBef>
                <a:spcPts val="0"/>
              </a:spcBef>
              <a:spcAft>
                <a:spcPts val="0"/>
              </a:spcAft>
              <a:buClr>
                <a:srgbClr val="61A043"/>
              </a:buClr>
              <a:buSzTx/>
              <a:buFont typeface="Wingdings" panose="05000000000000000000" pitchFamily="2" charset="2"/>
              <a:buChar char="§"/>
              <a:tabLst/>
              <a:defRPr/>
            </a:pPr>
            <a:r>
              <a:rPr kumimoji="0" lang="en-US" sz="2400" b="0" i="0" u="none" strike="noStrike" kern="0" cap="none" spc="0" normalizeH="0" baseline="0" noProof="0" dirty="0">
                <a:ln>
                  <a:noFill/>
                </a:ln>
                <a:solidFill>
                  <a:prstClr val="black"/>
                </a:solidFill>
                <a:effectLst/>
                <a:uLnTx/>
                <a:uFillTx/>
              </a:rPr>
              <a:t>11 years as Director of Engineering at Modular Manufacturer</a:t>
            </a:r>
          </a:p>
          <a:p>
            <a:pPr marL="342900" marR="0" lvl="0" indent="-342900" defTabSz="914400" eaLnBrk="1" fontAlgn="auto" latinLnBrk="0" hangingPunct="1">
              <a:lnSpc>
                <a:spcPct val="100000"/>
              </a:lnSpc>
              <a:spcBef>
                <a:spcPts val="0"/>
              </a:spcBef>
              <a:spcAft>
                <a:spcPts val="0"/>
              </a:spcAft>
              <a:buClr>
                <a:srgbClr val="61A043"/>
              </a:buClr>
              <a:buSzTx/>
              <a:buFont typeface="Wingdings" panose="05000000000000000000" pitchFamily="2" charset="2"/>
              <a:buChar char="§"/>
              <a:tabLst/>
              <a:defRPr/>
            </a:pPr>
            <a:endParaRPr lang="en-US" sz="2400" kern="0" dirty="0">
              <a:solidFill>
                <a:prstClr val="black"/>
              </a:solidFill>
            </a:endParaRPr>
          </a:p>
          <a:p>
            <a:pPr marL="342900" marR="0" lvl="0" indent="-342900" defTabSz="914400" eaLnBrk="1" fontAlgn="auto" latinLnBrk="0" hangingPunct="1">
              <a:lnSpc>
                <a:spcPct val="100000"/>
              </a:lnSpc>
              <a:spcBef>
                <a:spcPts val="0"/>
              </a:spcBef>
              <a:spcAft>
                <a:spcPts val="0"/>
              </a:spcAft>
              <a:buClr>
                <a:srgbClr val="61A043"/>
              </a:buClr>
              <a:buSzTx/>
              <a:buFont typeface="Wingdings" panose="05000000000000000000" pitchFamily="2" charset="2"/>
              <a:buChar char="§"/>
              <a:tabLst/>
              <a:defRPr/>
            </a:pPr>
            <a:r>
              <a:rPr kumimoji="0" lang="en-US" sz="2400" b="0" i="0" u="none" strike="noStrike" kern="0" cap="none" spc="0" normalizeH="0" baseline="0" noProof="0" dirty="0">
                <a:ln>
                  <a:noFill/>
                </a:ln>
                <a:solidFill>
                  <a:prstClr val="black"/>
                </a:solidFill>
                <a:effectLst/>
                <a:uLnTx/>
                <a:uFillTx/>
              </a:rPr>
              <a:t>Past 4-1/2 years as a Consultant for the Modular Industry</a:t>
            </a:r>
          </a:p>
          <a:p>
            <a:pPr marL="342900" marR="0" lvl="0" indent="-342900" defTabSz="914400" eaLnBrk="1" fontAlgn="auto" latinLnBrk="0" hangingPunct="1">
              <a:lnSpc>
                <a:spcPct val="100000"/>
              </a:lnSpc>
              <a:spcBef>
                <a:spcPts val="0"/>
              </a:spcBef>
              <a:spcAft>
                <a:spcPts val="0"/>
              </a:spcAft>
              <a:buClr>
                <a:srgbClr val="61A043"/>
              </a:buClr>
              <a:buSzTx/>
              <a:buFont typeface="Wingdings" panose="05000000000000000000" pitchFamily="2" charset="2"/>
              <a:buChar char="§"/>
              <a:tabLst/>
              <a:defRPr/>
            </a:pPr>
            <a:endParaRPr kumimoji="0" lang="en-US" sz="2400" b="0" i="0" u="none" strike="noStrike" kern="0" cap="none" spc="0" normalizeH="0" baseline="0" noProof="0" dirty="0">
              <a:ln>
                <a:noFill/>
              </a:ln>
              <a:solidFill>
                <a:prstClr val="black"/>
              </a:solidFill>
              <a:effectLst/>
              <a:uLnTx/>
              <a:uFillTx/>
            </a:endParaRPr>
          </a:p>
          <a:p>
            <a:pPr marL="342900" marR="0" lvl="0" indent="-342900" defTabSz="914400" eaLnBrk="1" fontAlgn="auto" latinLnBrk="0" hangingPunct="1">
              <a:lnSpc>
                <a:spcPct val="100000"/>
              </a:lnSpc>
              <a:spcBef>
                <a:spcPts val="0"/>
              </a:spcBef>
              <a:spcAft>
                <a:spcPts val="0"/>
              </a:spcAft>
              <a:buClr>
                <a:srgbClr val="61A043"/>
              </a:buClr>
              <a:buSzTx/>
              <a:buFont typeface="Wingdings" panose="05000000000000000000" pitchFamily="2" charset="2"/>
              <a:buChar char="§"/>
              <a:tabLst/>
              <a:defRPr/>
            </a:pPr>
            <a:r>
              <a:rPr kumimoji="0" lang="en-US" sz="2400" b="0" i="0" u="none" strike="noStrike" kern="0" cap="none" spc="0" normalizeH="0" baseline="0" noProof="0" dirty="0">
                <a:ln>
                  <a:noFill/>
                </a:ln>
                <a:solidFill>
                  <a:prstClr val="black"/>
                </a:solidFill>
                <a:effectLst/>
                <a:uLnTx/>
                <a:uFillTx/>
              </a:rPr>
              <a:t>Expertise in the Design, Engineering, Inspection, and Overall Completion of Modular Buildings</a:t>
            </a:r>
          </a:p>
        </p:txBody>
      </p:sp>
      <p:sp>
        <p:nvSpPr>
          <p:cNvPr id="4" name="TextBox 3">
            <a:extLst>
              <a:ext uri="{FF2B5EF4-FFF2-40B4-BE49-F238E27FC236}">
                <a16:creationId xmlns:a16="http://schemas.microsoft.com/office/drawing/2014/main" id="{80DA290B-1F12-4247-9078-AF58536A9453}"/>
              </a:ext>
            </a:extLst>
          </p:cNvPr>
          <p:cNvSpPr txBox="1"/>
          <p:nvPr/>
        </p:nvSpPr>
        <p:spPr>
          <a:xfrm>
            <a:off x="738231" y="252842"/>
            <a:ext cx="7071919" cy="769441"/>
          </a:xfrm>
          <a:prstGeom prst="rect">
            <a:avLst/>
          </a:prstGeom>
          <a:noFill/>
        </p:spPr>
        <p:txBody>
          <a:bodyPr wrap="square" rtlCol="0">
            <a:spAutoFit/>
          </a:bodyPr>
          <a:lstStyle/>
          <a:p>
            <a:r>
              <a:rPr lang="en-US" sz="4400" dirty="0"/>
              <a:t>Introduction:</a:t>
            </a:r>
          </a:p>
        </p:txBody>
      </p:sp>
    </p:spTree>
    <p:extLst>
      <p:ext uri="{BB962C8B-B14F-4D97-AF65-F5344CB8AC3E}">
        <p14:creationId xmlns:p14="http://schemas.microsoft.com/office/powerpoint/2010/main" val="1048728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F5D71C-BD9B-40F3-A12B-03B18679A1F2}"/>
              </a:ext>
            </a:extLst>
          </p:cNvPr>
          <p:cNvSpPr/>
          <p:nvPr/>
        </p:nvSpPr>
        <p:spPr>
          <a:xfrm>
            <a:off x="738232" y="293614"/>
            <a:ext cx="10715537" cy="687898"/>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70DC0480-4524-43A3-B55D-F457C027E4BF}"/>
              </a:ext>
            </a:extLst>
          </p:cNvPr>
          <p:cNvSpPr txBox="1"/>
          <p:nvPr/>
        </p:nvSpPr>
        <p:spPr>
          <a:xfrm>
            <a:off x="738231" y="252842"/>
            <a:ext cx="8984609" cy="769441"/>
          </a:xfrm>
          <a:prstGeom prst="rect">
            <a:avLst/>
          </a:prstGeom>
          <a:noFill/>
        </p:spPr>
        <p:txBody>
          <a:bodyPr wrap="square" rtlCol="0">
            <a:spAutoFit/>
          </a:bodyPr>
          <a:lstStyle/>
          <a:p>
            <a:r>
              <a:rPr lang="en-US" sz="4400" dirty="0"/>
              <a:t>EDUCATION</a:t>
            </a:r>
          </a:p>
        </p:txBody>
      </p:sp>
      <p:sp>
        <p:nvSpPr>
          <p:cNvPr id="4" name="TextBox 3">
            <a:extLst>
              <a:ext uri="{FF2B5EF4-FFF2-40B4-BE49-F238E27FC236}">
                <a16:creationId xmlns:a16="http://schemas.microsoft.com/office/drawing/2014/main" id="{B9CF127C-1DC7-4CFD-B9A0-BFD2E817DE94}"/>
              </a:ext>
            </a:extLst>
          </p:cNvPr>
          <p:cNvSpPr txBox="1"/>
          <p:nvPr/>
        </p:nvSpPr>
        <p:spPr>
          <a:xfrm>
            <a:off x="623937" y="1281169"/>
            <a:ext cx="10715536" cy="5021055"/>
          </a:xfrm>
          <a:prstGeom prst="rect">
            <a:avLst/>
          </a:prstGeom>
          <a:noFill/>
        </p:spPr>
        <p:txBody>
          <a:bodyPr wrap="square" rtlCol="0">
            <a:spAutoFit/>
          </a:bodyPr>
          <a:lstStyle/>
          <a:p>
            <a:pPr marL="342900" indent="-342900">
              <a:lnSpc>
                <a:spcPct val="150000"/>
              </a:lnSpc>
              <a:buClr>
                <a:srgbClr val="529334"/>
              </a:buClr>
              <a:buFont typeface="+mj-lt"/>
              <a:buAutoNum type="arabicPeriod"/>
            </a:pPr>
            <a:r>
              <a:rPr lang="en-US" sz="2400" dirty="0"/>
              <a:t>Developers</a:t>
            </a:r>
          </a:p>
          <a:p>
            <a:pPr marL="342900" indent="-342900">
              <a:lnSpc>
                <a:spcPct val="150000"/>
              </a:lnSpc>
              <a:buClr>
                <a:srgbClr val="529334"/>
              </a:buClr>
              <a:buFont typeface="+mj-lt"/>
              <a:buAutoNum type="arabicPeriod"/>
            </a:pPr>
            <a:r>
              <a:rPr lang="en-US" sz="2400" dirty="0"/>
              <a:t>Design Professionals</a:t>
            </a:r>
          </a:p>
          <a:p>
            <a:pPr marL="342900" indent="-342900">
              <a:lnSpc>
                <a:spcPct val="150000"/>
              </a:lnSpc>
              <a:buClr>
                <a:srgbClr val="529334"/>
              </a:buClr>
              <a:buFont typeface="+mj-lt"/>
              <a:buAutoNum type="arabicPeriod"/>
            </a:pPr>
            <a:r>
              <a:rPr lang="en-US" sz="2400" dirty="0"/>
              <a:t>Contractors /sub-contractors</a:t>
            </a:r>
          </a:p>
          <a:p>
            <a:pPr marL="342900" indent="-342900">
              <a:lnSpc>
                <a:spcPct val="150000"/>
              </a:lnSpc>
              <a:buClr>
                <a:srgbClr val="529334"/>
              </a:buClr>
              <a:buFont typeface="+mj-lt"/>
              <a:buAutoNum type="arabicPeriod"/>
            </a:pPr>
            <a:r>
              <a:rPr lang="en-US" sz="2400" dirty="0"/>
              <a:t>Collaborative Learning</a:t>
            </a:r>
          </a:p>
          <a:p>
            <a:pPr lvl="1">
              <a:lnSpc>
                <a:spcPct val="150000"/>
              </a:lnSpc>
              <a:buClr>
                <a:srgbClr val="529334"/>
              </a:buClr>
            </a:pPr>
            <a:r>
              <a:rPr lang="en-US" sz="2400" dirty="0"/>
              <a:t>One approach I used to learn the most that I could was to ask the people the were finishing my designs…the factory workers in the MM factory or the sub-contractors on site.  They were more than willing to give me constructive criticism and help me understand how to design better so that it was easier for them to construct.</a:t>
            </a:r>
          </a:p>
        </p:txBody>
      </p:sp>
      <p:pic>
        <p:nvPicPr>
          <p:cNvPr id="6" name="Graphic 5" descr="Classroom">
            <a:extLst>
              <a:ext uri="{FF2B5EF4-FFF2-40B4-BE49-F238E27FC236}">
                <a16:creationId xmlns:a16="http://schemas.microsoft.com/office/drawing/2014/main" id="{FE562E00-E64E-497E-A6E5-DED8D3F4435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2194" y="1161176"/>
            <a:ext cx="2267824" cy="2267824"/>
          </a:xfrm>
          <a:prstGeom prst="rect">
            <a:avLst/>
          </a:prstGeom>
        </p:spPr>
      </p:pic>
    </p:spTree>
    <p:extLst>
      <p:ext uri="{BB962C8B-B14F-4D97-AF65-F5344CB8AC3E}">
        <p14:creationId xmlns:p14="http://schemas.microsoft.com/office/powerpoint/2010/main" val="1026439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F5D71C-BD9B-40F3-A12B-03B18679A1F2}"/>
              </a:ext>
            </a:extLst>
          </p:cNvPr>
          <p:cNvSpPr/>
          <p:nvPr/>
        </p:nvSpPr>
        <p:spPr>
          <a:xfrm>
            <a:off x="738232" y="293614"/>
            <a:ext cx="10715537" cy="687898"/>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70DC0480-4524-43A3-B55D-F457C027E4BF}"/>
              </a:ext>
            </a:extLst>
          </p:cNvPr>
          <p:cNvSpPr txBox="1"/>
          <p:nvPr/>
        </p:nvSpPr>
        <p:spPr>
          <a:xfrm>
            <a:off x="738231" y="252842"/>
            <a:ext cx="8984609" cy="769441"/>
          </a:xfrm>
          <a:prstGeom prst="rect">
            <a:avLst/>
          </a:prstGeom>
          <a:noFill/>
        </p:spPr>
        <p:txBody>
          <a:bodyPr wrap="square" rtlCol="0">
            <a:spAutoFit/>
          </a:bodyPr>
          <a:lstStyle/>
          <a:p>
            <a:r>
              <a:rPr lang="en-US" sz="4400" dirty="0"/>
              <a:t>INNOVATION</a:t>
            </a:r>
          </a:p>
        </p:txBody>
      </p:sp>
      <p:sp>
        <p:nvSpPr>
          <p:cNvPr id="4" name="TextBox 3">
            <a:extLst>
              <a:ext uri="{FF2B5EF4-FFF2-40B4-BE49-F238E27FC236}">
                <a16:creationId xmlns:a16="http://schemas.microsoft.com/office/drawing/2014/main" id="{B9CF127C-1DC7-4CFD-B9A0-BFD2E817DE94}"/>
              </a:ext>
            </a:extLst>
          </p:cNvPr>
          <p:cNvSpPr txBox="1"/>
          <p:nvPr/>
        </p:nvSpPr>
        <p:spPr>
          <a:xfrm>
            <a:off x="649103" y="1264391"/>
            <a:ext cx="10715536" cy="2232021"/>
          </a:xfrm>
          <a:prstGeom prst="rect">
            <a:avLst/>
          </a:prstGeom>
          <a:noFill/>
        </p:spPr>
        <p:txBody>
          <a:bodyPr wrap="square" rtlCol="0">
            <a:spAutoFit/>
          </a:bodyPr>
          <a:lstStyle/>
          <a:p>
            <a:pPr marL="342900" indent="-342900">
              <a:lnSpc>
                <a:spcPct val="150000"/>
              </a:lnSpc>
              <a:buClr>
                <a:srgbClr val="529334"/>
              </a:buClr>
              <a:buFont typeface="+mj-lt"/>
              <a:buAutoNum type="arabicPeriod"/>
            </a:pPr>
            <a:r>
              <a:rPr lang="en-US" sz="3200" dirty="0"/>
              <a:t>How to produce more product</a:t>
            </a:r>
          </a:p>
          <a:p>
            <a:pPr marL="342900" indent="-342900">
              <a:lnSpc>
                <a:spcPct val="150000"/>
              </a:lnSpc>
              <a:buClr>
                <a:srgbClr val="529334"/>
              </a:buClr>
              <a:buFont typeface="+mj-lt"/>
              <a:buAutoNum type="arabicPeriod"/>
            </a:pPr>
            <a:r>
              <a:rPr lang="en-US" sz="3200" dirty="0"/>
              <a:t>How to develop new methods and materials</a:t>
            </a:r>
          </a:p>
          <a:p>
            <a:pPr marL="342900" indent="-342900">
              <a:lnSpc>
                <a:spcPct val="150000"/>
              </a:lnSpc>
              <a:buClr>
                <a:srgbClr val="529334"/>
              </a:buClr>
              <a:buFont typeface="+mj-lt"/>
              <a:buAutoNum type="arabicPeriod"/>
            </a:pPr>
            <a:r>
              <a:rPr lang="en-US" sz="3200" dirty="0"/>
              <a:t>How does the construction industry embrace technology</a:t>
            </a:r>
          </a:p>
        </p:txBody>
      </p:sp>
      <p:pic>
        <p:nvPicPr>
          <p:cNvPr id="6" name="Graphic 5" descr="Group brainstorm">
            <a:extLst>
              <a:ext uri="{FF2B5EF4-FFF2-40B4-BE49-F238E27FC236}">
                <a16:creationId xmlns:a16="http://schemas.microsoft.com/office/drawing/2014/main" id="{68E56778-0904-4E4E-AB87-BB3ED2CDD85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59801" y="4091783"/>
            <a:ext cx="3094139" cy="2513375"/>
          </a:xfrm>
          <a:prstGeom prst="rect">
            <a:avLst/>
          </a:prstGeom>
        </p:spPr>
      </p:pic>
    </p:spTree>
    <p:extLst>
      <p:ext uri="{BB962C8B-B14F-4D97-AF65-F5344CB8AC3E}">
        <p14:creationId xmlns:p14="http://schemas.microsoft.com/office/powerpoint/2010/main" val="3815526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F5D71C-BD9B-40F3-A12B-03B18679A1F2}"/>
              </a:ext>
            </a:extLst>
          </p:cNvPr>
          <p:cNvSpPr/>
          <p:nvPr/>
        </p:nvSpPr>
        <p:spPr>
          <a:xfrm>
            <a:off x="738232" y="293613"/>
            <a:ext cx="10715537" cy="1159557"/>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70DC0480-4524-43A3-B55D-F457C027E4BF}"/>
              </a:ext>
            </a:extLst>
          </p:cNvPr>
          <p:cNvSpPr txBox="1"/>
          <p:nvPr/>
        </p:nvSpPr>
        <p:spPr>
          <a:xfrm>
            <a:off x="738231" y="252842"/>
            <a:ext cx="10335237" cy="1200329"/>
          </a:xfrm>
          <a:prstGeom prst="rect">
            <a:avLst/>
          </a:prstGeom>
          <a:noFill/>
        </p:spPr>
        <p:txBody>
          <a:bodyPr wrap="square" rtlCol="0">
            <a:spAutoFit/>
          </a:bodyPr>
          <a:lstStyle/>
          <a:p>
            <a:pPr algn="ctr"/>
            <a:r>
              <a:rPr lang="en-US" sz="3600" dirty="0"/>
              <a:t>Why Does Modular Production Lend Itself To Mass Production &amp; Customization ?</a:t>
            </a:r>
          </a:p>
        </p:txBody>
      </p:sp>
      <p:pic>
        <p:nvPicPr>
          <p:cNvPr id="6" name="Picture 5">
            <a:extLst>
              <a:ext uri="{FF2B5EF4-FFF2-40B4-BE49-F238E27FC236}">
                <a16:creationId xmlns:a16="http://schemas.microsoft.com/office/drawing/2014/main" id="{E232DC08-E5DD-4B80-88BC-0E958528ECB1}"/>
              </a:ext>
            </a:extLst>
          </p:cNvPr>
          <p:cNvPicPr>
            <a:picLocks noChangeAspect="1"/>
          </p:cNvPicPr>
          <p:nvPr/>
        </p:nvPicPr>
        <p:blipFill>
          <a:blip r:embed="rId2"/>
          <a:stretch>
            <a:fillRect/>
          </a:stretch>
        </p:blipFill>
        <p:spPr>
          <a:xfrm>
            <a:off x="734215" y="1636845"/>
            <a:ext cx="4903186" cy="3421716"/>
          </a:xfrm>
          <a:prstGeom prst="rect">
            <a:avLst/>
          </a:prstGeom>
        </p:spPr>
      </p:pic>
      <p:pic>
        <p:nvPicPr>
          <p:cNvPr id="7" name="Picture 6">
            <a:extLst>
              <a:ext uri="{FF2B5EF4-FFF2-40B4-BE49-F238E27FC236}">
                <a16:creationId xmlns:a16="http://schemas.microsoft.com/office/drawing/2014/main" id="{DC4401EF-033E-43D6-B097-37D49CF269A3}"/>
              </a:ext>
            </a:extLst>
          </p:cNvPr>
          <p:cNvPicPr>
            <a:picLocks noChangeAspect="1"/>
          </p:cNvPicPr>
          <p:nvPr/>
        </p:nvPicPr>
        <p:blipFill>
          <a:blip r:embed="rId3"/>
          <a:stretch>
            <a:fillRect/>
          </a:stretch>
        </p:blipFill>
        <p:spPr>
          <a:xfrm>
            <a:off x="6165908" y="1612132"/>
            <a:ext cx="5297655" cy="3446430"/>
          </a:xfrm>
          <a:prstGeom prst="rect">
            <a:avLst/>
          </a:prstGeom>
        </p:spPr>
      </p:pic>
    </p:spTree>
    <p:extLst>
      <p:ext uri="{BB962C8B-B14F-4D97-AF65-F5344CB8AC3E}">
        <p14:creationId xmlns:p14="http://schemas.microsoft.com/office/powerpoint/2010/main" val="35941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F5D71C-BD9B-40F3-A12B-03B18679A1F2}"/>
              </a:ext>
            </a:extLst>
          </p:cNvPr>
          <p:cNvSpPr/>
          <p:nvPr/>
        </p:nvSpPr>
        <p:spPr>
          <a:xfrm>
            <a:off x="738232" y="293613"/>
            <a:ext cx="10715537" cy="1159557"/>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70DC0480-4524-43A3-B55D-F457C027E4BF}"/>
              </a:ext>
            </a:extLst>
          </p:cNvPr>
          <p:cNvSpPr txBox="1"/>
          <p:nvPr/>
        </p:nvSpPr>
        <p:spPr>
          <a:xfrm>
            <a:off x="738232" y="252842"/>
            <a:ext cx="10444294" cy="1200329"/>
          </a:xfrm>
          <a:prstGeom prst="rect">
            <a:avLst/>
          </a:prstGeom>
          <a:noFill/>
        </p:spPr>
        <p:txBody>
          <a:bodyPr wrap="square" rtlCol="0">
            <a:spAutoFit/>
          </a:bodyPr>
          <a:lstStyle/>
          <a:p>
            <a:r>
              <a:rPr lang="en-US" sz="3600" dirty="0"/>
              <a:t>Modular Production and Mass Production and Customization:</a:t>
            </a:r>
          </a:p>
        </p:txBody>
      </p:sp>
      <p:sp>
        <p:nvSpPr>
          <p:cNvPr id="6" name="TextBox 5">
            <a:extLst>
              <a:ext uri="{FF2B5EF4-FFF2-40B4-BE49-F238E27FC236}">
                <a16:creationId xmlns:a16="http://schemas.microsoft.com/office/drawing/2014/main" id="{E9B5DE2A-E045-4C62-810E-13B50148532F}"/>
              </a:ext>
            </a:extLst>
          </p:cNvPr>
          <p:cNvSpPr txBox="1"/>
          <p:nvPr/>
        </p:nvSpPr>
        <p:spPr>
          <a:xfrm>
            <a:off x="738232" y="1493941"/>
            <a:ext cx="9265310" cy="5016758"/>
          </a:xfrm>
          <a:prstGeom prst="rect">
            <a:avLst/>
          </a:prstGeom>
          <a:noFill/>
        </p:spPr>
        <p:txBody>
          <a:bodyPr wrap="square" rtlCol="0">
            <a:spAutoFit/>
          </a:bodyPr>
          <a:lstStyle/>
          <a:p>
            <a:r>
              <a:rPr lang="en-US" sz="2000" b="1" u="sng" dirty="0"/>
              <a:t>Mass Production</a:t>
            </a:r>
          </a:p>
          <a:p>
            <a:endParaRPr lang="en-US" sz="2000" dirty="0"/>
          </a:p>
          <a:p>
            <a:pPr marL="285750" indent="-285750">
              <a:buClr>
                <a:srgbClr val="529334"/>
              </a:buClr>
              <a:buFont typeface="Wingdings" pitchFamily="2" charset="2"/>
              <a:buChar char="§"/>
            </a:pPr>
            <a:r>
              <a:rPr lang="en-US" sz="2000" dirty="0"/>
              <a:t>Assembly Line Process</a:t>
            </a:r>
          </a:p>
          <a:p>
            <a:pPr marL="285750" indent="-285750">
              <a:buClr>
                <a:srgbClr val="529334"/>
              </a:buClr>
              <a:buFont typeface="Wingdings" pitchFamily="2" charset="2"/>
              <a:buChar char="§"/>
            </a:pPr>
            <a:endParaRPr lang="en-US" sz="2000" dirty="0"/>
          </a:p>
          <a:p>
            <a:pPr marL="285750" indent="-285750">
              <a:buClr>
                <a:srgbClr val="529334"/>
              </a:buClr>
              <a:buFont typeface="Wingdings" pitchFamily="2" charset="2"/>
              <a:buChar char="§"/>
            </a:pPr>
            <a:r>
              <a:rPr lang="en-US" sz="2000" dirty="0"/>
              <a:t>Standard Parameters – Box widths, lengths, heights, framing, MEP </a:t>
            </a:r>
          </a:p>
          <a:p>
            <a:pPr marL="285750" indent="-285750">
              <a:buClr>
                <a:srgbClr val="529334"/>
              </a:buClr>
              <a:buFont typeface="Wingdings" pitchFamily="2" charset="2"/>
              <a:buChar char="§"/>
            </a:pPr>
            <a:endParaRPr lang="en-US" sz="2000" dirty="0"/>
          </a:p>
          <a:p>
            <a:pPr marL="285750" indent="-285750">
              <a:buClr>
                <a:srgbClr val="529334"/>
              </a:buClr>
              <a:buFont typeface="Wingdings" pitchFamily="2" charset="2"/>
              <a:buChar char="§"/>
            </a:pPr>
            <a:r>
              <a:rPr lang="en-US" sz="2000" dirty="0"/>
              <a:t>Standard Materials</a:t>
            </a:r>
          </a:p>
          <a:p>
            <a:pPr marL="285750" indent="-285750">
              <a:buFont typeface="Arial" panose="020B0604020202020204" pitchFamily="34" charset="0"/>
              <a:buChar char="•"/>
            </a:pPr>
            <a:endParaRPr lang="en-US" sz="2000" dirty="0"/>
          </a:p>
          <a:p>
            <a:r>
              <a:rPr lang="en-US" sz="2000" b="1" u="sng" dirty="0"/>
              <a:t>Customization</a:t>
            </a:r>
          </a:p>
          <a:p>
            <a:endParaRPr lang="en-US" sz="2000" dirty="0"/>
          </a:p>
          <a:p>
            <a:pPr marL="285750" indent="-285750">
              <a:buClr>
                <a:srgbClr val="529334"/>
              </a:buClr>
              <a:buFont typeface="Wingdings" pitchFamily="2" charset="2"/>
              <a:buChar char="§"/>
            </a:pPr>
            <a:r>
              <a:rPr lang="en-US" sz="2000" dirty="0"/>
              <a:t>Trim levels – Affordable, Standard, Luxury</a:t>
            </a:r>
          </a:p>
          <a:p>
            <a:pPr marL="285750" indent="-285750">
              <a:buClr>
                <a:srgbClr val="529334"/>
              </a:buClr>
              <a:buFont typeface="Wingdings" pitchFamily="2" charset="2"/>
              <a:buChar char="§"/>
            </a:pPr>
            <a:endParaRPr lang="en-US" sz="2000" dirty="0"/>
          </a:p>
          <a:p>
            <a:pPr marL="285750" indent="-285750">
              <a:buClr>
                <a:srgbClr val="529334"/>
              </a:buClr>
              <a:buFont typeface="Wingdings" pitchFamily="2" charset="2"/>
              <a:buChar char="§"/>
            </a:pPr>
            <a:r>
              <a:rPr lang="en-US" sz="2000" dirty="0"/>
              <a:t>Option packages, Tech or “Green” packages</a:t>
            </a:r>
          </a:p>
          <a:p>
            <a:pPr marL="285750" indent="-285750">
              <a:buClr>
                <a:srgbClr val="529334"/>
              </a:buClr>
              <a:buFont typeface="Wingdings" pitchFamily="2" charset="2"/>
              <a:buChar char="§"/>
            </a:pPr>
            <a:endParaRPr lang="en-US" sz="2000" dirty="0"/>
          </a:p>
          <a:p>
            <a:pPr marL="285750" indent="-285750">
              <a:buClr>
                <a:srgbClr val="529334"/>
              </a:buClr>
              <a:buFont typeface="Wingdings" pitchFamily="2" charset="2"/>
              <a:buChar char="§"/>
            </a:pPr>
            <a:r>
              <a:rPr lang="en-US" sz="2000" dirty="0"/>
              <a:t>Ability to supply the client with any option they want (almost)– knowing that it comes with a cost premium</a:t>
            </a:r>
            <a:endParaRPr lang="en-US" dirty="0"/>
          </a:p>
        </p:txBody>
      </p:sp>
    </p:spTree>
    <p:extLst>
      <p:ext uri="{BB962C8B-B14F-4D97-AF65-F5344CB8AC3E}">
        <p14:creationId xmlns:p14="http://schemas.microsoft.com/office/powerpoint/2010/main" val="3709353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F5D71C-BD9B-40F3-A12B-03B18679A1F2}"/>
              </a:ext>
            </a:extLst>
          </p:cNvPr>
          <p:cNvSpPr/>
          <p:nvPr/>
        </p:nvSpPr>
        <p:spPr>
          <a:xfrm>
            <a:off x="738232" y="293614"/>
            <a:ext cx="10715537" cy="687898"/>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70DC0480-4524-43A3-B55D-F457C027E4BF}"/>
              </a:ext>
            </a:extLst>
          </p:cNvPr>
          <p:cNvSpPr txBox="1"/>
          <p:nvPr/>
        </p:nvSpPr>
        <p:spPr>
          <a:xfrm>
            <a:off x="738231" y="252842"/>
            <a:ext cx="10637239" cy="646331"/>
          </a:xfrm>
          <a:prstGeom prst="rect">
            <a:avLst/>
          </a:prstGeom>
          <a:noFill/>
        </p:spPr>
        <p:txBody>
          <a:bodyPr wrap="square" rtlCol="0">
            <a:spAutoFit/>
          </a:bodyPr>
          <a:lstStyle/>
          <a:p>
            <a:r>
              <a:rPr lang="en-US" sz="3600" dirty="0"/>
              <a:t>Standard Modular Design Elements – Custom Elements</a:t>
            </a:r>
          </a:p>
        </p:txBody>
      </p:sp>
      <p:grpSp>
        <p:nvGrpSpPr>
          <p:cNvPr id="6" name="Group 5">
            <a:extLst>
              <a:ext uri="{FF2B5EF4-FFF2-40B4-BE49-F238E27FC236}">
                <a16:creationId xmlns:a16="http://schemas.microsoft.com/office/drawing/2014/main" id="{242B945A-AC8F-43C6-A8CD-8BBBC3D0FBF6}"/>
              </a:ext>
            </a:extLst>
          </p:cNvPr>
          <p:cNvGrpSpPr/>
          <p:nvPr/>
        </p:nvGrpSpPr>
        <p:grpSpPr>
          <a:xfrm>
            <a:off x="903214" y="1758274"/>
            <a:ext cx="10385571" cy="4231466"/>
            <a:chOff x="1007520" y="2641024"/>
            <a:chExt cx="8921774" cy="3369590"/>
          </a:xfrm>
        </p:grpSpPr>
        <p:pic>
          <p:nvPicPr>
            <p:cNvPr id="7" name="Picture 6" descr="ViewfromAustinStreet.jpg">
              <a:extLst>
                <a:ext uri="{FF2B5EF4-FFF2-40B4-BE49-F238E27FC236}">
                  <a16:creationId xmlns:a16="http://schemas.microsoft.com/office/drawing/2014/main" id="{750FDB88-4D1E-4BA4-AA1B-971C28768130}"/>
                </a:ext>
              </a:extLst>
            </p:cNvPr>
            <p:cNvPicPr>
              <a:picLocks noChangeAspect="1"/>
            </p:cNvPicPr>
            <p:nvPr/>
          </p:nvPicPr>
          <p:blipFill>
            <a:blip r:embed="rId2"/>
            <a:stretch>
              <a:fillRect/>
            </a:stretch>
          </p:blipFill>
          <p:spPr>
            <a:xfrm>
              <a:off x="1018363" y="2654930"/>
              <a:ext cx="2488688" cy="1548139"/>
            </a:xfrm>
            <a:prstGeom prst="rect">
              <a:avLst/>
            </a:prstGeom>
          </p:spPr>
        </p:pic>
        <p:pic>
          <p:nvPicPr>
            <p:cNvPr id="8" name="Picture 7" descr="30 Haven Reading MA.jpg">
              <a:extLst>
                <a:ext uri="{FF2B5EF4-FFF2-40B4-BE49-F238E27FC236}">
                  <a16:creationId xmlns:a16="http://schemas.microsoft.com/office/drawing/2014/main" id="{888E1C0D-9D7F-452B-9EB6-027C1726989C}"/>
                </a:ext>
              </a:extLst>
            </p:cNvPr>
            <p:cNvPicPr>
              <a:picLocks noChangeAspect="1"/>
            </p:cNvPicPr>
            <p:nvPr/>
          </p:nvPicPr>
          <p:blipFill>
            <a:blip r:embed="rId3"/>
            <a:stretch>
              <a:fillRect/>
            </a:stretch>
          </p:blipFill>
          <p:spPr>
            <a:xfrm>
              <a:off x="4229486" y="2647976"/>
              <a:ext cx="2488687" cy="1534233"/>
            </a:xfrm>
            <a:prstGeom prst="rect">
              <a:avLst/>
            </a:prstGeom>
          </p:spPr>
        </p:pic>
        <p:pic>
          <p:nvPicPr>
            <p:cNvPr id="9" name="Picture 8" descr="ViewfromAustinStreet.jpg">
              <a:extLst>
                <a:ext uri="{FF2B5EF4-FFF2-40B4-BE49-F238E27FC236}">
                  <a16:creationId xmlns:a16="http://schemas.microsoft.com/office/drawing/2014/main" id="{3DC7A164-5A3F-4A8A-A453-30594F08115A}"/>
                </a:ext>
              </a:extLst>
            </p:cNvPr>
            <p:cNvPicPr>
              <a:picLocks noChangeAspect="1"/>
            </p:cNvPicPr>
            <p:nvPr/>
          </p:nvPicPr>
          <p:blipFill>
            <a:blip r:embed="rId4"/>
            <a:stretch>
              <a:fillRect/>
            </a:stretch>
          </p:blipFill>
          <p:spPr>
            <a:xfrm flipH="1">
              <a:off x="7440608" y="2641024"/>
              <a:ext cx="2488686" cy="1548139"/>
            </a:xfrm>
            <a:prstGeom prst="rect">
              <a:avLst/>
            </a:prstGeom>
          </p:spPr>
        </p:pic>
        <p:pic>
          <p:nvPicPr>
            <p:cNvPr id="10" name="Picture 9" descr="ViewfromAustinStreet.jpg">
              <a:extLst>
                <a:ext uri="{FF2B5EF4-FFF2-40B4-BE49-F238E27FC236}">
                  <a16:creationId xmlns:a16="http://schemas.microsoft.com/office/drawing/2014/main" id="{BEE19128-141E-40D6-854B-1F2E47A93E21}"/>
                </a:ext>
              </a:extLst>
            </p:cNvPr>
            <p:cNvPicPr>
              <a:picLocks noChangeAspect="1"/>
            </p:cNvPicPr>
            <p:nvPr/>
          </p:nvPicPr>
          <p:blipFill>
            <a:blip r:embed="rId5"/>
            <a:stretch>
              <a:fillRect/>
            </a:stretch>
          </p:blipFill>
          <p:spPr>
            <a:xfrm>
              <a:off x="1007520" y="4650773"/>
              <a:ext cx="2488688" cy="1359841"/>
            </a:xfrm>
            <a:prstGeom prst="rect">
              <a:avLst/>
            </a:prstGeom>
          </p:spPr>
        </p:pic>
        <p:pic>
          <p:nvPicPr>
            <p:cNvPr id="11" name="Picture 10">
              <a:extLst>
                <a:ext uri="{FF2B5EF4-FFF2-40B4-BE49-F238E27FC236}">
                  <a16:creationId xmlns:a16="http://schemas.microsoft.com/office/drawing/2014/main" id="{9ABDD0DF-81B3-4A99-A9B0-2F0A98628B3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210342" y="4617384"/>
              <a:ext cx="2488687" cy="1393230"/>
            </a:xfrm>
            <a:prstGeom prst="rect">
              <a:avLst/>
            </a:prstGeom>
          </p:spPr>
        </p:pic>
        <p:pic>
          <p:nvPicPr>
            <p:cNvPr id="12" name="Picture 11">
              <a:extLst>
                <a:ext uri="{FF2B5EF4-FFF2-40B4-BE49-F238E27FC236}">
                  <a16:creationId xmlns:a16="http://schemas.microsoft.com/office/drawing/2014/main" id="{B56A28FE-4245-4119-8BCD-211782F4EABC}"/>
                </a:ext>
              </a:extLst>
            </p:cNvPr>
            <p:cNvPicPr>
              <a:picLocks noChangeAspect="1"/>
            </p:cNvPicPr>
            <p:nvPr/>
          </p:nvPicPr>
          <p:blipFill>
            <a:blip r:embed="rId7"/>
            <a:stretch>
              <a:fillRect/>
            </a:stretch>
          </p:blipFill>
          <p:spPr>
            <a:xfrm>
              <a:off x="7429766" y="4617384"/>
              <a:ext cx="2499528" cy="1393230"/>
            </a:xfrm>
            <a:prstGeom prst="rect">
              <a:avLst/>
            </a:prstGeom>
          </p:spPr>
        </p:pic>
      </p:grpSp>
    </p:spTree>
    <p:extLst>
      <p:ext uri="{BB962C8B-B14F-4D97-AF65-F5344CB8AC3E}">
        <p14:creationId xmlns:p14="http://schemas.microsoft.com/office/powerpoint/2010/main" val="1445716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F5D71C-BD9B-40F3-A12B-03B18679A1F2}"/>
              </a:ext>
            </a:extLst>
          </p:cNvPr>
          <p:cNvSpPr/>
          <p:nvPr/>
        </p:nvSpPr>
        <p:spPr>
          <a:xfrm>
            <a:off x="738232" y="293614"/>
            <a:ext cx="10860210" cy="687898"/>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70DC0480-4524-43A3-B55D-F457C027E4BF}"/>
              </a:ext>
            </a:extLst>
          </p:cNvPr>
          <p:cNvSpPr txBox="1"/>
          <p:nvPr/>
        </p:nvSpPr>
        <p:spPr>
          <a:xfrm>
            <a:off x="738231" y="252842"/>
            <a:ext cx="10860211" cy="646331"/>
          </a:xfrm>
          <a:prstGeom prst="rect">
            <a:avLst/>
          </a:prstGeom>
          <a:noFill/>
        </p:spPr>
        <p:txBody>
          <a:bodyPr wrap="square" rtlCol="0">
            <a:spAutoFit/>
          </a:bodyPr>
          <a:lstStyle/>
          <a:p>
            <a:r>
              <a:rPr lang="en-US" sz="3600" dirty="0"/>
              <a:t>Summary:</a:t>
            </a:r>
          </a:p>
        </p:txBody>
      </p:sp>
      <p:sp>
        <p:nvSpPr>
          <p:cNvPr id="5" name="TextBox 4">
            <a:extLst>
              <a:ext uri="{FF2B5EF4-FFF2-40B4-BE49-F238E27FC236}">
                <a16:creationId xmlns:a16="http://schemas.microsoft.com/office/drawing/2014/main" id="{8240D643-482E-4D17-B98E-4A86BBA4B6C3}"/>
              </a:ext>
            </a:extLst>
          </p:cNvPr>
          <p:cNvSpPr txBox="1"/>
          <p:nvPr/>
        </p:nvSpPr>
        <p:spPr>
          <a:xfrm>
            <a:off x="738231" y="1427452"/>
            <a:ext cx="11109513" cy="3170099"/>
          </a:xfrm>
          <a:prstGeom prst="rect">
            <a:avLst/>
          </a:prstGeom>
          <a:noFill/>
        </p:spPr>
        <p:txBody>
          <a:bodyPr wrap="square" rtlCol="0">
            <a:spAutoFit/>
          </a:bodyPr>
          <a:lstStyle/>
          <a:p>
            <a:r>
              <a:rPr lang="en-US" sz="3000" dirty="0"/>
              <a:t>The construction industry </a:t>
            </a:r>
            <a:r>
              <a:rPr lang="en-US" sz="3000" b="1" dirty="0"/>
              <a:t>NEEDS</a:t>
            </a:r>
            <a:r>
              <a:rPr lang="en-US" sz="3000" dirty="0"/>
              <a:t> to implement the use of technology and mass production to become more efficient and productive</a:t>
            </a:r>
          </a:p>
          <a:p>
            <a:endParaRPr lang="en-US" sz="2000" dirty="0"/>
          </a:p>
          <a:p>
            <a:pPr>
              <a:buClr>
                <a:srgbClr val="529334"/>
              </a:buClr>
              <a:buFont typeface="Wingdings" pitchFamily="2" charset="2"/>
              <a:buChar char="§"/>
            </a:pPr>
            <a:r>
              <a:rPr lang="en-US" sz="2000" dirty="0"/>
              <a:t>   </a:t>
            </a:r>
            <a:r>
              <a:rPr lang="en-US" sz="2000" b="1" dirty="0"/>
              <a:t>Labor shortages will drive this change</a:t>
            </a:r>
          </a:p>
          <a:p>
            <a:pPr>
              <a:buClr>
                <a:srgbClr val="529334"/>
              </a:buClr>
              <a:buFont typeface="Wingdings" pitchFamily="2" charset="2"/>
              <a:buChar char="§"/>
            </a:pPr>
            <a:endParaRPr lang="en-US" sz="2000" b="1" dirty="0"/>
          </a:p>
          <a:p>
            <a:pPr>
              <a:buClr>
                <a:srgbClr val="529334"/>
              </a:buClr>
              <a:buFont typeface="Wingdings" pitchFamily="2" charset="2"/>
              <a:buChar char="§"/>
            </a:pPr>
            <a:r>
              <a:rPr lang="en-US" sz="2000" b="1" dirty="0"/>
              <a:t>   Education will help point us in the right direction</a:t>
            </a:r>
          </a:p>
          <a:p>
            <a:pPr>
              <a:buClr>
                <a:srgbClr val="529334"/>
              </a:buClr>
              <a:buFont typeface="Wingdings" pitchFamily="2" charset="2"/>
              <a:buChar char="§"/>
            </a:pPr>
            <a:endParaRPr lang="en-US" sz="2000" b="1" dirty="0"/>
          </a:p>
          <a:p>
            <a:pPr>
              <a:buClr>
                <a:srgbClr val="529334"/>
              </a:buClr>
              <a:buFont typeface="Wingdings" pitchFamily="2" charset="2"/>
              <a:buChar char="§"/>
            </a:pPr>
            <a:r>
              <a:rPr lang="en-US" sz="2000" b="1" dirty="0"/>
              <a:t>   Technology will aid in the growth of the mass production </a:t>
            </a:r>
          </a:p>
          <a:p>
            <a:pPr>
              <a:buClr>
                <a:srgbClr val="529334"/>
              </a:buClr>
            </a:pPr>
            <a:endParaRPr lang="en-US" sz="2000" b="1" dirty="0"/>
          </a:p>
        </p:txBody>
      </p:sp>
    </p:spTree>
    <p:extLst>
      <p:ext uri="{BB962C8B-B14F-4D97-AF65-F5344CB8AC3E}">
        <p14:creationId xmlns:p14="http://schemas.microsoft.com/office/powerpoint/2010/main" val="137116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ViewfromAustinStreet.jpg">
            <a:extLst>
              <a:ext uri="{FF2B5EF4-FFF2-40B4-BE49-F238E27FC236}">
                <a16:creationId xmlns:a16="http://schemas.microsoft.com/office/drawing/2014/main" id="{F9CE3FD4-ED2C-4962-AF54-DF9A268A792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0"/>
            <a:ext cx="12407149" cy="6858000"/>
          </a:xfrm>
          <a:prstGeom prst="rect">
            <a:avLst/>
          </a:prstGeom>
          <a:ln w="57150">
            <a:solidFill>
              <a:schemeClr val="bg1"/>
            </a:solidFill>
          </a:ln>
        </p:spPr>
      </p:pic>
      <p:sp>
        <p:nvSpPr>
          <p:cNvPr id="5" name="Rectangle 4">
            <a:extLst>
              <a:ext uri="{FF2B5EF4-FFF2-40B4-BE49-F238E27FC236}">
                <a16:creationId xmlns:a16="http://schemas.microsoft.com/office/drawing/2014/main" id="{EB9B9761-A7D2-4171-8C68-770CF8B81853}"/>
              </a:ext>
            </a:extLst>
          </p:cNvPr>
          <p:cNvSpPr/>
          <p:nvPr/>
        </p:nvSpPr>
        <p:spPr>
          <a:xfrm>
            <a:off x="1524877" y="874919"/>
            <a:ext cx="9676824" cy="5108161"/>
          </a:xfrm>
          <a:prstGeom prst="rect">
            <a:avLst/>
          </a:prstGeom>
          <a:solidFill>
            <a:srgbClr val="529334">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TextBox 3">
            <a:extLst>
              <a:ext uri="{FF2B5EF4-FFF2-40B4-BE49-F238E27FC236}">
                <a16:creationId xmlns:a16="http://schemas.microsoft.com/office/drawing/2014/main" id="{EC4C6474-ABB4-4565-957D-90B345E8094C}"/>
              </a:ext>
            </a:extLst>
          </p:cNvPr>
          <p:cNvSpPr txBox="1"/>
          <p:nvPr/>
        </p:nvSpPr>
        <p:spPr>
          <a:xfrm>
            <a:off x="1205445" y="1803400"/>
            <a:ext cx="9996256" cy="3416320"/>
          </a:xfrm>
          <a:prstGeom prst="rect">
            <a:avLst/>
          </a:prstGeom>
          <a:noFill/>
        </p:spPr>
        <p:txBody>
          <a:bodyPr wrap="square" rtlCol="0">
            <a:spAutoFit/>
          </a:bodyPr>
          <a:lstStyle/>
          <a:p>
            <a:pPr algn="ctr"/>
            <a:r>
              <a:rPr lang="en-US" sz="3600" b="1" dirty="0">
                <a:solidFill>
                  <a:srgbClr val="FFFFFF"/>
                </a:solidFill>
                <a:latin typeface="Calibri" pitchFamily="34" charset="0"/>
                <a:cs typeface="Calibri" pitchFamily="34" charset="0"/>
              </a:rPr>
              <a:t>THANK YOU</a:t>
            </a:r>
          </a:p>
          <a:p>
            <a:pPr algn="ctr"/>
            <a:endParaRPr lang="en-US" sz="3600" b="1" dirty="0">
              <a:solidFill>
                <a:srgbClr val="FFFFFF"/>
              </a:solidFill>
              <a:latin typeface="Calibri" pitchFamily="34" charset="0"/>
              <a:cs typeface="Calibri" pitchFamily="34" charset="0"/>
            </a:endParaRPr>
          </a:p>
          <a:p>
            <a:pPr algn="ctr"/>
            <a:r>
              <a:rPr lang="en-US" sz="3600" b="1" dirty="0">
                <a:solidFill>
                  <a:srgbClr val="FFFFFF"/>
                </a:solidFill>
                <a:latin typeface="Calibri" pitchFamily="34" charset="0"/>
                <a:cs typeface="Calibri" pitchFamily="34" charset="0"/>
              </a:rPr>
              <a:t>FOR MORE INFORMATION</a:t>
            </a:r>
          </a:p>
          <a:p>
            <a:pPr algn="ctr"/>
            <a:r>
              <a:rPr lang="en-US" sz="3600" b="1" dirty="0">
                <a:solidFill>
                  <a:srgbClr val="FFFFFF"/>
                </a:solidFill>
                <a:latin typeface="Calibri" pitchFamily="34" charset="0"/>
                <a:cs typeface="Calibri" pitchFamily="34" charset="0"/>
              </a:rPr>
              <a:t>PLEASE CONTACT ME AT</a:t>
            </a:r>
          </a:p>
          <a:p>
            <a:pPr algn="ctr"/>
            <a:r>
              <a:rPr lang="en-US" sz="3600" b="1" u="sng" dirty="0">
                <a:solidFill>
                  <a:srgbClr val="FFFFFF"/>
                </a:solidFill>
                <a:latin typeface="Calibri" pitchFamily="34" charset="0"/>
                <a:cs typeface="Calibri" pitchFamily="34" charset="0"/>
              </a:rPr>
              <a:t>JLANDRYCONSULTING@YAHOO.COM  </a:t>
            </a:r>
            <a:endParaRPr lang="en-US" sz="3200" u="sng" dirty="0">
              <a:solidFill>
                <a:srgbClr val="FFFFFF"/>
              </a:solidFill>
              <a:latin typeface="Calibri" pitchFamily="34" charset="0"/>
              <a:cs typeface="Calibri" pitchFamily="34" charset="0"/>
            </a:endParaRPr>
          </a:p>
          <a:p>
            <a:endParaRPr lang="en-US" sz="3600" dirty="0"/>
          </a:p>
        </p:txBody>
      </p:sp>
    </p:spTree>
    <p:extLst>
      <p:ext uri="{BB962C8B-B14F-4D97-AF65-F5344CB8AC3E}">
        <p14:creationId xmlns:p14="http://schemas.microsoft.com/office/powerpoint/2010/main" val="4185359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iewfromAustinStreet.jpg">
            <a:extLst>
              <a:ext uri="{FF2B5EF4-FFF2-40B4-BE49-F238E27FC236}">
                <a16:creationId xmlns:a16="http://schemas.microsoft.com/office/drawing/2014/main" id="{12B63992-6908-4373-BA1A-CD0F6C4C3E1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30482" cy="6858000"/>
          </a:xfrm>
          <a:prstGeom prst="rect">
            <a:avLst/>
          </a:prstGeom>
          <a:ln w="57150">
            <a:solidFill>
              <a:schemeClr val="bg1"/>
            </a:solidFill>
          </a:ln>
        </p:spPr>
      </p:pic>
      <p:sp>
        <p:nvSpPr>
          <p:cNvPr id="4" name="Rectangle 3">
            <a:extLst>
              <a:ext uri="{FF2B5EF4-FFF2-40B4-BE49-F238E27FC236}">
                <a16:creationId xmlns:a16="http://schemas.microsoft.com/office/drawing/2014/main" id="{03F1A20F-B8B4-497A-B7E9-A23B5C1229B3}"/>
              </a:ext>
            </a:extLst>
          </p:cNvPr>
          <p:cNvSpPr/>
          <p:nvPr/>
        </p:nvSpPr>
        <p:spPr>
          <a:xfrm>
            <a:off x="399877" y="723245"/>
            <a:ext cx="11294376" cy="5629013"/>
          </a:xfrm>
          <a:prstGeom prst="rect">
            <a:avLst/>
          </a:prstGeom>
          <a:solidFill>
            <a:srgbClr val="529334">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TextBox 2">
            <a:extLst>
              <a:ext uri="{FF2B5EF4-FFF2-40B4-BE49-F238E27FC236}">
                <a16:creationId xmlns:a16="http://schemas.microsoft.com/office/drawing/2014/main" id="{B39A4DA9-EDC3-480D-9328-4B8408E61128}"/>
              </a:ext>
            </a:extLst>
          </p:cNvPr>
          <p:cNvSpPr txBox="1"/>
          <p:nvPr/>
        </p:nvSpPr>
        <p:spPr>
          <a:xfrm>
            <a:off x="803946" y="4137604"/>
            <a:ext cx="10486238" cy="2308324"/>
          </a:xfrm>
          <a:prstGeom prst="rect">
            <a:avLst/>
          </a:prstGeom>
          <a:noFill/>
        </p:spPr>
        <p:txBody>
          <a:bodyPr wrap="square" rtlCol="0">
            <a:spAutoFit/>
          </a:bodyPr>
          <a:lstStyle/>
          <a:p>
            <a:pPr algn="ctr"/>
            <a:r>
              <a:rPr lang="en-US" sz="4800" dirty="0">
                <a:solidFill>
                  <a:schemeClr val="bg1"/>
                </a:solidFill>
              </a:rPr>
              <a:t>CONSTRUCTION REVOLUTION SUMMIT</a:t>
            </a:r>
          </a:p>
          <a:p>
            <a:pPr algn="ctr"/>
            <a:r>
              <a:rPr lang="en-US" sz="4800" dirty="0">
                <a:solidFill>
                  <a:schemeClr val="bg1"/>
                </a:solidFill>
              </a:rPr>
              <a:t>MINNEAPOLIS, MN</a:t>
            </a:r>
          </a:p>
          <a:p>
            <a:pPr algn="ctr"/>
            <a:r>
              <a:rPr lang="en-US" sz="4800" dirty="0">
                <a:solidFill>
                  <a:schemeClr val="bg1"/>
                </a:solidFill>
              </a:rPr>
              <a:t>SEPTEMBER 16, 2019</a:t>
            </a:r>
          </a:p>
        </p:txBody>
      </p:sp>
      <p:sp>
        <p:nvSpPr>
          <p:cNvPr id="5" name="TextBox 4">
            <a:extLst>
              <a:ext uri="{FF2B5EF4-FFF2-40B4-BE49-F238E27FC236}">
                <a16:creationId xmlns:a16="http://schemas.microsoft.com/office/drawing/2014/main" id="{333EAA4A-7C3C-47FB-9B65-96B1ADF11FBD}"/>
              </a:ext>
            </a:extLst>
          </p:cNvPr>
          <p:cNvSpPr txBox="1"/>
          <p:nvPr/>
        </p:nvSpPr>
        <p:spPr>
          <a:xfrm>
            <a:off x="1803635" y="629575"/>
            <a:ext cx="8724549" cy="1569660"/>
          </a:xfrm>
          <a:prstGeom prst="rect">
            <a:avLst/>
          </a:prstGeom>
          <a:noFill/>
        </p:spPr>
        <p:txBody>
          <a:bodyPr wrap="square" rtlCol="0">
            <a:spAutoFit/>
          </a:bodyPr>
          <a:lstStyle/>
          <a:p>
            <a:pPr algn="ctr"/>
            <a:r>
              <a:rPr lang="en-US" sz="4800" dirty="0">
                <a:solidFill>
                  <a:schemeClr val="bg1"/>
                </a:solidFill>
              </a:rPr>
              <a:t>THE PROMISE AND IMPERATIVE OF MASS CUSTOMIZATION</a:t>
            </a:r>
          </a:p>
        </p:txBody>
      </p:sp>
    </p:spTree>
    <p:extLst>
      <p:ext uri="{BB962C8B-B14F-4D97-AF65-F5344CB8AC3E}">
        <p14:creationId xmlns:p14="http://schemas.microsoft.com/office/powerpoint/2010/main" val="2556422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DC0480-4524-43A3-B55D-F457C027E4BF}"/>
              </a:ext>
            </a:extLst>
          </p:cNvPr>
          <p:cNvSpPr txBox="1"/>
          <p:nvPr/>
        </p:nvSpPr>
        <p:spPr>
          <a:xfrm>
            <a:off x="640080" y="640080"/>
            <a:ext cx="2884170" cy="2709275"/>
          </a:xfrm>
          <a:prstGeom prst="ellipse">
            <a:avLst/>
          </a:prstGeom>
          <a:solidFill>
            <a:schemeClr val="tx1"/>
          </a:solidFill>
          <a:ln w="174625" cmpd="thinThick">
            <a:solidFill>
              <a:schemeClr val="tx1"/>
            </a:solidFill>
          </a:ln>
        </p:spPr>
        <p:txBody>
          <a:bodyPr vert="horz" lIns="91440" tIns="45720" rIns="91440" bIns="45720" rtlCol="0" anchor="ctr">
            <a:normAutofit/>
          </a:bodyPr>
          <a:lstStyle/>
          <a:p>
            <a:pPr algn="ctr">
              <a:lnSpc>
                <a:spcPct val="90000"/>
              </a:lnSpc>
              <a:spcBef>
                <a:spcPct val="0"/>
              </a:spcBef>
              <a:spcAft>
                <a:spcPts val="600"/>
              </a:spcAft>
            </a:pPr>
            <a:r>
              <a:rPr lang="en-US" sz="2200" dirty="0">
                <a:solidFill>
                  <a:schemeClr val="bg1"/>
                </a:solidFill>
                <a:latin typeface="+mj-lt"/>
                <a:ea typeface="+mj-ea"/>
                <a:cs typeface="+mj-cs"/>
              </a:rPr>
              <a:t>HOW DO WE CREATE A REVOLUTION IN THE CONSTRUCTION INDUSTRY ?</a:t>
            </a:r>
          </a:p>
        </p:txBody>
      </p:sp>
      <p:sp>
        <p:nvSpPr>
          <p:cNvPr id="5" name="Rectangle 4">
            <a:extLst>
              <a:ext uri="{FF2B5EF4-FFF2-40B4-BE49-F238E27FC236}">
                <a16:creationId xmlns:a16="http://schemas.microsoft.com/office/drawing/2014/main" id="{6DD8C74C-E9C0-479F-AF5A-07B4E8B33A99}"/>
              </a:ext>
            </a:extLst>
          </p:cNvPr>
          <p:cNvSpPr/>
          <p:nvPr/>
        </p:nvSpPr>
        <p:spPr>
          <a:xfrm>
            <a:off x="4473479" y="2636939"/>
            <a:ext cx="6861271" cy="2193806"/>
          </a:xfrm>
          <a:prstGeom prst="rect">
            <a:avLst/>
          </a:prstGeom>
        </p:spPr>
        <p:txBody>
          <a:bodyPr wrap="square">
            <a:spAutoFit/>
          </a:bodyPr>
          <a:lstStyle/>
          <a:p>
            <a:pPr algn="ctr">
              <a:lnSpc>
                <a:spcPct val="150000"/>
              </a:lnSpc>
              <a:spcAft>
                <a:spcPts val="600"/>
              </a:spcAft>
              <a:buClr>
                <a:srgbClr val="529334"/>
              </a:buClr>
            </a:pPr>
            <a:r>
              <a:rPr lang="en-US" sz="4800" dirty="0"/>
              <a:t>MASS PRODUCTION AND CUSTOMIZATION</a:t>
            </a:r>
          </a:p>
        </p:txBody>
      </p:sp>
    </p:spTree>
    <p:extLst>
      <p:ext uri="{BB962C8B-B14F-4D97-AF65-F5344CB8AC3E}">
        <p14:creationId xmlns:p14="http://schemas.microsoft.com/office/powerpoint/2010/main" val="395712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AE76A1-E88E-4DE2-94AF-BFA4CEF538C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595610" y="2201898"/>
            <a:ext cx="6450875" cy="3045771"/>
          </a:xfrm>
          <a:prstGeom prst="rect">
            <a:avLst/>
          </a:prstGeom>
        </p:spPr>
      </p:pic>
      <p:sp>
        <p:nvSpPr>
          <p:cNvPr id="2" name="Rectangle 1">
            <a:extLst>
              <a:ext uri="{FF2B5EF4-FFF2-40B4-BE49-F238E27FC236}">
                <a16:creationId xmlns:a16="http://schemas.microsoft.com/office/drawing/2014/main" id="{8C8D05AC-BB82-49AB-A49F-ADD42FE3178F}"/>
              </a:ext>
            </a:extLst>
          </p:cNvPr>
          <p:cNvSpPr/>
          <p:nvPr/>
        </p:nvSpPr>
        <p:spPr>
          <a:xfrm>
            <a:off x="41945" y="102956"/>
            <a:ext cx="12108110" cy="1938992"/>
          </a:xfrm>
          <a:prstGeom prst="rect">
            <a:avLst/>
          </a:prstGeom>
        </p:spPr>
        <p:txBody>
          <a:bodyPr wrap="square">
            <a:spAutoFit/>
          </a:bodyPr>
          <a:lstStyle/>
          <a:p>
            <a:pPr algn="ctr">
              <a:buClr>
                <a:srgbClr val="529334"/>
              </a:buClr>
            </a:pPr>
            <a:r>
              <a:rPr lang="en-US" sz="4000" dirty="0"/>
              <a:t>LET ME SHOW YOU MY FAVORITE EXAMPLE THAT DEMONSTRATES MASS PRODUCTION AND CUSTOMIZATION TO THE HIGHEST LEVEL</a:t>
            </a:r>
          </a:p>
        </p:txBody>
      </p:sp>
      <p:sp>
        <p:nvSpPr>
          <p:cNvPr id="4" name="Rectangle 3">
            <a:extLst>
              <a:ext uri="{FF2B5EF4-FFF2-40B4-BE49-F238E27FC236}">
                <a16:creationId xmlns:a16="http://schemas.microsoft.com/office/drawing/2014/main" id="{CFA3F433-628E-4DCF-883D-D258082D1C56}"/>
              </a:ext>
            </a:extLst>
          </p:cNvPr>
          <p:cNvSpPr/>
          <p:nvPr/>
        </p:nvSpPr>
        <p:spPr>
          <a:xfrm>
            <a:off x="1238770" y="5386612"/>
            <a:ext cx="9949343" cy="584775"/>
          </a:xfrm>
          <a:prstGeom prst="rect">
            <a:avLst/>
          </a:prstGeom>
        </p:spPr>
        <p:txBody>
          <a:bodyPr wrap="square">
            <a:spAutoFit/>
          </a:bodyPr>
          <a:lstStyle/>
          <a:p>
            <a:r>
              <a:rPr lang="en-US" sz="3200" dirty="0"/>
              <a:t>BEST SELLING TRUCK IN THE UNITED STATES FOR 42 YEARS</a:t>
            </a:r>
          </a:p>
        </p:txBody>
      </p:sp>
      <p:sp>
        <p:nvSpPr>
          <p:cNvPr id="5" name="Rectangle 4">
            <a:extLst>
              <a:ext uri="{FF2B5EF4-FFF2-40B4-BE49-F238E27FC236}">
                <a16:creationId xmlns:a16="http://schemas.microsoft.com/office/drawing/2014/main" id="{9E7EF69E-D87D-4D09-9A0D-5729EE29FD5E}"/>
              </a:ext>
            </a:extLst>
          </p:cNvPr>
          <p:cNvSpPr/>
          <p:nvPr/>
        </p:nvSpPr>
        <p:spPr>
          <a:xfrm>
            <a:off x="1121325" y="5853310"/>
            <a:ext cx="10184235" cy="584775"/>
          </a:xfrm>
          <a:prstGeom prst="rect">
            <a:avLst/>
          </a:prstGeom>
        </p:spPr>
        <p:txBody>
          <a:bodyPr wrap="square">
            <a:spAutoFit/>
          </a:bodyPr>
          <a:lstStyle/>
          <a:p>
            <a:r>
              <a:rPr lang="en-US" sz="3200" dirty="0"/>
              <a:t>BEST SELLING VEHICLE IN THE UNITED STATES FOR 33 YEARS</a:t>
            </a:r>
          </a:p>
        </p:txBody>
      </p:sp>
      <p:sp>
        <p:nvSpPr>
          <p:cNvPr id="7" name="Rectangle 6">
            <a:extLst>
              <a:ext uri="{FF2B5EF4-FFF2-40B4-BE49-F238E27FC236}">
                <a16:creationId xmlns:a16="http://schemas.microsoft.com/office/drawing/2014/main" id="{93AD8600-397D-45CE-B279-D48167393055}"/>
              </a:ext>
            </a:extLst>
          </p:cNvPr>
          <p:cNvSpPr/>
          <p:nvPr/>
        </p:nvSpPr>
        <p:spPr>
          <a:xfrm>
            <a:off x="298309" y="2957793"/>
            <a:ext cx="5144507" cy="1323439"/>
          </a:xfrm>
          <a:prstGeom prst="rect">
            <a:avLst/>
          </a:prstGeom>
        </p:spPr>
        <p:txBody>
          <a:bodyPr wrap="square">
            <a:spAutoFit/>
          </a:bodyPr>
          <a:lstStyle/>
          <a:p>
            <a:r>
              <a:rPr lang="en-US" sz="8000" dirty="0"/>
              <a:t>FORD F-150</a:t>
            </a:r>
          </a:p>
        </p:txBody>
      </p:sp>
    </p:spTree>
    <p:extLst>
      <p:ext uri="{BB962C8B-B14F-4D97-AF65-F5344CB8AC3E}">
        <p14:creationId xmlns:p14="http://schemas.microsoft.com/office/powerpoint/2010/main" val="2916122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F5D71C-BD9B-40F3-A12B-03B18679A1F2}"/>
              </a:ext>
            </a:extLst>
          </p:cNvPr>
          <p:cNvSpPr/>
          <p:nvPr/>
        </p:nvSpPr>
        <p:spPr>
          <a:xfrm>
            <a:off x="738232" y="293613"/>
            <a:ext cx="10752427" cy="1146213"/>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70DC0480-4524-43A3-B55D-F457C027E4BF}"/>
              </a:ext>
            </a:extLst>
          </p:cNvPr>
          <p:cNvSpPr txBox="1"/>
          <p:nvPr/>
        </p:nvSpPr>
        <p:spPr>
          <a:xfrm>
            <a:off x="1834392" y="274122"/>
            <a:ext cx="8523215" cy="1200329"/>
          </a:xfrm>
          <a:prstGeom prst="rect">
            <a:avLst/>
          </a:prstGeom>
          <a:noFill/>
        </p:spPr>
        <p:txBody>
          <a:bodyPr wrap="square" rtlCol="0">
            <a:spAutoFit/>
          </a:bodyPr>
          <a:lstStyle/>
          <a:p>
            <a:pPr algn="ctr"/>
            <a:r>
              <a:rPr lang="en-US" sz="3600" dirty="0"/>
              <a:t>Why Is This A Great Example of Mass Production and Customization?</a:t>
            </a:r>
          </a:p>
        </p:txBody>
      </p:sp>
      <p:pic>
        <p:nvPicPr>
          <p:cNvPr id="11" name="Picture 10">
            <a:extLst>
              <a:ext uri="{FF2B5EF4-FFF2-40B4-BE49-F238E27FC236}">
                <a16:creationId xmlns:a16="http://schemas.microsoft.com/office/drawing/2014/main" id="{430F9FCA-6D0A-4403-BEE7-C9991B44445D}"/>
              </a:ext>
            </a:extLst>
          </p:cNvPr>
          <p:cNvPicPr>
            <a:picLocks noChangeAspect="1"/>
          </p:cNvPicPr>
          <p:nvPr/>
        </p:nvPicPr>
        <p:blipFill>
          <a:blip r:embed="rId2"/>
          <a:stretch>
            <a:fillRect/>
          </a:stretch>
        </p:blipFill>
        <p:spPr>
          <a:xfrm>
            <a:off x="505318" y="1809159"/>
            <a:ext cx="2363294" cy="1777612"/>
          </a:xfrm>
          <a:prstGeom prst="rect">
            <a:avLst/>
          </a:prstGeom>
        </p:spPr>
      </p:pic>
      <p:pic>
        <p:nvPicPr>
          <p:cNvPr id="12" name="Picture 11">
            <a:extLst>
              <a:ext uri="{FF2B5EF4-FFF2-40B4-BE49-F238E27FC236}">
                <a16:creationId xmlns:a16="http://schemas.microsoft.com/office/drawing/2014/main" id="{EE374AE5-EE30-46A8-AAF7-2B1D0EEE1662}"/>
              </a:ext>
            </a:extLst>
          </p:cNvPr>
          <p:cNvPicPr>
            <a:picLocks noChangeAspect="1"/>
          </p:cNvPicPr>
          <p:nvPr/>
        </p:nvPicPr>
        <p:blipFill>
          <a:blip r:embed="rId3"/>
          <a:stretch>
            <a:fillRect/>
          </a:stretch>
        </p:blipFill>
        <p:spPr>
          <a:xfrm>
            <a:off x="3294702" y="1809159"/>
            <a:ext cx="2276475" cy="1777612"/>
          </a:xfrm>
          <a:prstGeom prst="rect">
            <a:avLst/>
          </a:prstGeom>
        </p:spPr>
      </p:pic>
      <p:pic>
        <p:nvPicPr>
          <p:cNvPr id="13" name="Picture 12">
            <a:extLst>
              <a:ext uri="{FF2B5EF4-FFF2-40B4-BE49-F238E27FC236}">
                <a16:creationId xmlns:a16="http://schemas.microsoft.com/office/drawing/2014/main" id="{A6224F11-C11C-40DA-B8AF-8D35CF850548}"/>
              </a:ext>
            </a:extLst>
          </p:cNvPr>
          <p:cNvPicPr>
            <a:picLocks noChangeAspect="1"/>
          </p:cNvPicPr>
          <p:nvPr/>
        </p:nvPicPr>
        <p:blipFill>
          <a:blip r:embed="rId4"/>
          <a:stretch>
            <a:fillRect/>
          </a:stretch>
        </p:blipFill>
        <p:spPr>
          <a:xfrm>
            <a:off x="5997268" y="1809159"/>
            <a:ext cx="2562225" cy="1777612"/>
          </a:xfrm>
          <a:prstGeom prst="rect">
            <a:avLst/>
          </a:prstGeom>
        </p:spPr>
      </p:pic>
      <p:pic>
        <p:nvPicPr>
          <p:cNvPr id="14" name="Picture 13">
            <a:extLst>
              <a:ext uri="{FF2B5EF4-FFF2-40B4-BE49-F238E27FC236}">
                <a16:creationId xmlns:a16="http://schemas.microsoft.com/office/drawing/2014/main" id="{C831AF64-0F73-45AF-99D2-78CBBCAC0AB0}"/>
              </a:ext>
            </a:extLst>
          </p:cNvPr>
          <p:cNvPicPr>
            <a:picLocks noChangeAspect="1"/>
          </p:cNvPicPr>
          <p:nvPr/>
        </p:nvPicPr>
        <p:blipFill>
          <a:blip r:embed="rId5"/>
          <a:stretch>
            <a:fillRect/>
          </a:stretch>
        </p:blipFill>
        <p:spPr>
          <a:xfrm>
            <a:off x="8985584" y="1809159"/>
            <a:ext cx="2505075" cy="1777612"/>
          </a:xfrm>
          <a:prstGeom prst="rect">
            <a:avLst/>
          </a:prstGeom>
        </p:spPr>
      </p:pic>
      <p:sp>
        <p:nvSpPr>
          <p:cNvPr id="15" name="TextBox 14">
            <a:extLst>
              <a:ext uri="{FF2B5EF4-FFF2-40B4-BE49-F238E27FC236}">
                <a16:creationId xmlns:a16="http://schemas.microsoft.com/office/drawing/2014/main" id="{77C78CF1-7021-4CF9-AE48-78B9AD855AFA}"/>
              </a:ext>
            </a:extLst>
          </p:cNvPr>
          <p:cNvSpPr txBox="1"/>
          <p:nvPr/>
        </p:nvSpPr>
        <p:spPr>
          <a:xfrm>
            <a:off x="438206" y="3552147"/>
            <a:ext cx="920810" cy="369332"/>
          </a:xfrm>
          <a:prstGeom prst="rect">
            <a:avLst/>
          </a:prstGeom>
          <a:noFill/>
        </p:spPr>
        <p:txBody>
          <a:bodyPr wrap="square" rtlCol="0">
            <a:spAutoFit/>
          </a:bodyPr>
          <a:lstStyle/>
          <a:p>
            <a:r>
              <a:rPr lang="en-US" dirty="0"/>
              <a:t>XL</a:t>
            </a:r>
          </a:p>
        </p:txBody>
      </p:sp>
      <p:sp>
        <p:nvSpPr>
          <p:cNvPr id="16" name="TextBox 15">
            <a:extLst>
              <a:ext uri="{FF2B5EF4-FFF2-40B4-BE49-F238E27FC236}">
                <a16:creationId xmlns:a16="http://schemas.microsoft.com/office/drawing/2014/main" id="{EC218B32-1DD8-451C-A8C6-963086587EAD}"/>
              </a:ext>
            </a:extLst>
          </p:cNvPr>
          <p:cNvSpPr txBox="1"/>
          <p:nvPr/>
        </p:nvSpPr>
        <p:spPr>
          <a:xfrm>
            <a:off x="3206417" y="3586771"/>
            <a:ext cx="920810" cy="369332"/>
          </a:xfrm>
          <a:prstGeom prst="rect">
            <a:avLst/>
          </a:prstGeom>
          <a:noFill/>
        </p:spPr>
        <p:txBody>
          <a:bodyPr wrap="square" rtlCol="0">
            <a:spAutoFit/>
          </a:bodyPr>
          <a:lstStyle/>
          <a:p>
            <a:r>
              <a:rPr lang="en-US" dirty="0"/>
              <a:t>XLT</a:t>
            </a:r>
          </a:p>
        </p:txBody>
      </p:sp>
      <p:sp>
        <p:nvSpPr>
          <p:cNvPr id="17" name="TextBox 16">
            <a:extLst>
              <a:ext uri="{FF2B5EF4-FFF2-40B4-BE49-F238E27FC236}">
                <a16:creationId xmlns:a16="http://schemas.microsoft.com/office/drawing/2014/main" id="{11C97EEE-5083-46D2-A0F4-9812066D3E37}"/>
              </a:ext>
            </a:extLst>
          </p:cNvPr>
          <p:cNvSpPr txBox="1"/>
          <p:nvPr/>
        </p:nvSpPr>
        <p:spPr>
          <a:xfrm>
            <a:off x="5875671" y="3586771"/>
            <a:ext cx="920810" cy="369332"/>
          </a:xfrm>
          <a:prstGeom prst="rect">
            <a:avLst/>
          </a:prstGeom>
          <a:noFill/>
        </p:spPr>
        <p:txBody>
          <a:bodyPr wrap="square" rtlCol="0">
            <a:spAutoFit/>
          </a:bodyPr>
          <a:lstStyle/>
          <a:p>
            <a:r>
              <a:rPr lang="en-US" dirty="0"/>
              <a:t>LARIAT</a:t>
            </a:r>
          </a:p>
        </p:txBody>
      </p:sp>
      <p:sp>
        <p:nvSpPr>
          <p:cNvPr id="18" name="TextBox 17">
            <a:extLst>
              <a:ext uri="{FF2B5EF4-FFF2-40B4-BE49-F238E27FC236}">
                <a16:creationId xmlns:a16="http://schemas.microsoft.com/office/drawing/2014/main" id="{F293C690-092A-4BD6-83C9-7E04D82A945E}"/>
              </a:ext>
            </a:extLst>
          </p:cNvPr>
          <p:cNvSpPr txBox="1"/>
          <p:nvPr/>
        </p:nvSpPr>
        <p:spPr>
          <a:xfrm>
            <a:off x="9071875" y="3586771"/>
            <a:ext cx="1556975" cy="369332"/>
          </a:xfrm>
          <a:prstGeom prst="rect">
            <a:avLst/>
          </a:prstGeom>
          <a:noFill/>
        </p:spPr>
        <p:txBody>
          <a:bodyPr wrap="square" rtlCol="0">
            <a:spAutoFit/>
          </a:bodyPr>
          <a:lstStyle/>
          <a:p>
            <a:r>
              <a:rPr lang="en-US" dirty="0"/>
              <a:t>KING RANCH</a:t>
            </a:r>
          </a:p>
        </p:txBody>
      </p:sp>
      <p:pic>
        <p:nvPicPr>
          <p:cNvPr id="19" name="Picture 18">
            <a:extLst>
              <a:ext uri="{FF2B5EF4-FFF2-40B4-BE49-F238E27FC236}">
                <a16:creationId xmlns:a16="http://schemas.microsoft.com/office/drawing/2014/main" id="{C53489F3-8036-411D-A872-DA78341D4E9D}"/>
              </a:ext>
            </a:extLst>
          </p:cNvPr>
          <p:cNvPicPr>
            <a:picLocks noChangeAspect="1"/>
          </p:cNvPicPr>
          <p:nvPr/>
        </p:nvPicPr>
        <p:blipFill>
          <a:blip r:embed="rId6"/>
          <a:stretch>
            <a:fillRect/>
          </a:stretch>
        </p:blipFill>
        <p:spPr>
          <a:xfrm>
            <a:off x="985850" y="4256188"/>
            <a:ext cx="2445684" cy="1890669"/>
          </a:xfrm>
          <a:prstGeom prst="rect">
            <a:avLst/>
          </a:prstGeom>
        </p:spPr>
      </p:pic>
      <p:pic>
        <p:nvPicPr>
          <p:cNvPr id="20" name="Picture 19">
            <a:extLst>
              <a:ext uri="{FF2B5EF4-FFF2-40B4-BE49-F238E27FC236}">
                <a16:creationId xmlns:a16="http://schemas.microsoft.com/office/drawing/2014/main" id="{F352089B-0F5F-49D9-9128-4F6CB8A18254}"/>
              </a:ext>
            </a:extLst>
          </p:cNvPr>
          <p:cNvPicPr>
            <a:picLocks noChangeAspect="1"/>
          </p:cNvPicPr>
          <p:nvPr/>
        </p:nvPicPr>
        <p:blipFill>
          <a:blip r:embed="rId7"/>
          <a:stretch>
            <a:fillRect/>
          </a:stretch>
        </p:blipFill>
        <p:spPr>
          <a:xfrm>
            <a:off x="4024115" y="4275238"/>
            <a:ext cx="3374975" cy="1890669"/>
          </a:xfrm>
          <a:prstGeom prst="rect">
            <a:avLst/>
          </a:prstGeom>
        </p:spPr>
      </p:pic>
      <p:pic>
        <p:nvPicPr>
          <p:cNvPr id="21" name="Picture 20">
            <a:extLst>
              <a:ext uri="{FF2B5EF4-FFF2-40B4-BE49-F238E27FC236}">
                <a16:creationId xmlns:a16="http://schemas.microsoft.com/office/drawing/2014/main" id="{C1246A85-C540-484C-A6DF-CE49D209458A}"/>
              </a:ext>
            </a:extLst>
          </p:cNvPr>
          <p:cNvPicPr>
            <a:picLocks noChangeAspect="1"/>
          </p:cNvPicPr>
          <p:nvPr/>
        </p:nvPicPr>
        <p:blipFill>
          <a:blip r:embed="rId8"/>
          <a:stretch>
            <a:fillRect/>
          </a:stretch>
        </p:blipFill>
        <p:spPr>
          <a:xfrm>
            <a:off x="7990221" y="4256189"/>
            <a:ext cx="2445684" cy="1890669"/>
          </a:xfrm>
          <a:prstGeom prst="rect">
            <a:avLst/>
          </a:prstGeom>
        </p:spPr>
      </p:pic>
      <p:sp>
        <p:nvSpPr>
          <p:cNvPr id="22" name="TextBox 21">
            <a:extLst>
              <a:ext uri="{FF2B5EF4-FFF2-40B4-BE49-F238E27FC236}">
                <a16:creationId xmlns:a16="http://schemas.microsoft.com/office/drawing/2014/main" id="{CB65CDC6-E39F-48B7-B247-D8652949DAD6}"/>
              </a:ext>
            </a:extLst>
          </p:cNvPr>
          <p:cNvSpPr txBox="1"/>
          <p:nvPr/>
        </p:nvSpPr>
        <p:spPr>
          <a:xfrm>
            <a:off x="985849" y="6172285"/>
            <a:ext cx="1513391" cy="369332"/>
          </a:xfrm>
          <a:prstGeom prst="rect">
            <a:avLst/>
          </a:prstGeom>
          <a:noFill/>
        </p:spPr>
        <p:txBody>
          <a:bodyPr wrap="square" rtlCol="0">
            <a:spAutoFit/>
          </a:bodyPr>
          <a:lstStyle/>
          <a:p>
            <a:r>
              <a:rPr lang="en-US" dirty="0"/>
              <a:t>PLATNIUM</a:t>
            </a:r>
          </a:p>
        </p:txBody>
      </p:sp>
      <p:sp>
        <p:nvSpPr>
          <p:cNvPr id="23" name="TextBox 22">
            <a:extLst>
              <a:ext uri="{FF2B5EF4-FFF2-40B4-BE49-F238E27FC236}">
                <a16:creationId xmlns:a16="http://schemas.microsoft.com/office/drawing/2014/main" id="{2CF95307-69C3-4633-AC26-F195F09683A7}"/>
              </a:ext>
            </a:extLst>
          </p:cNvPr>
          <p:cNvSpPr txBox="1"/>
          <p:nvPr/>
        </p:nvSpPr>
        <p:spPr>
          <a:xfrm>
            <a:off x="3972533" y="6146858"/>
            <a:ext cx="1086027" cy="369332"/>
          </a:xfrm>
          <a:prstGeom prst="rect">
            <a:avLst/>
          </a:prstGeom>
          <a:noFill/>
        </p:spPr>
        <p:txBody>
          <a:bodyPr wrap="square" rtlCol="0">
            <a:spAutoFit/>
          </a:bodyPr>
          <a:lstStyle/>
          <a:p>
            <a:r>
              <a:rPr lang="en-US" dirty="0"/>
              <a:t>LIMITED</a:t>
            </a:r>
          </a:p>
        </p:txBody>
      </p:sp>
      <p:sp>
        <p:nvSpPr>
          <p:cNvPr id="24" name="TextBox 23">
            <a:extLst>
              <a:ext uri="{FF2B5EF4-FFF2-40B4-BE49-F238E27FC236}">
                <a16:creationId xmlns:a16="http://schemas.microsoft.com/office/drawing/2014/main" id="{62A9FD8C-15C0-4ABF-9C1E-4AFD051D8F06}"/>
              </a:ext>
            </a:extLst>
          </p:cNvPr>
          <p:cNvSpPr txBox="1"/>
          <p:nvPr/>
        </p:nvSpPr>
        <p:spPr>
          <a:xfrm>
            <a:off x="7990221" y="6146857"/>
            <a:ext cx="1081654" cy="369332"/>
          </a:xfrm>
          <a:prstGeom prst="rect">
            <a:avLst/>
          </a:prstGeom>
          <a:noFill/>
        </p:spPr>
        <p:txBody>
          <a:bodyPr wrap="square" rtlCol="0">
            <a:spAutoFit/>
          </a:bodyPr>
          <a:lstStyle/>
          <a:p>
            <a:r>
              <a:rPr lang="en-US" dirty="0"/>
              <a:t>RAPTOR</a:t>
            </a:r>
          </a:p>
        </p:txBody>
      </p:sp>
    </p:spTree>
    <p:extLst>
      <p:ext uri="{BB962C8B-B14F-4D97-AF65-F5344CB8AC3E}">
        <p14:creationId xmlns:p14="http://schemas.microsoft.com/office/powerpoint/2010/main" val="2556745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99DFBDA-9D22-48A3-A56C-3B1D36C7F3B0}"/>
              </a:ext>
            </a:extLst>
          </p:cNvPr>
          <p:cNvPicPr>
            <a:picLocks noChangeAspect="1"/>
          </p:cNvPicPr>
          <p:nvPr/>
        </p:nvPicPr>
        <p:blipFill rotWithShape="1">
          <a:blip r:embed="rId2">
            <a:extLst>
              <a:ext uri="{28A0092B-C50C-407E-A947-70E740481C1C}">
                <a14:useLocalDpi xmlns:a14="http://schemas.microsoft.com/office/drawing/2010/main" val="0"/>
              </a:ext>
            </a:extLst>
          </a:blip>
          <a:srcRect t="16045"/>
          <a:stretch/>
        </p:blipFill>
        <p:spPr>
          <a:xfrm>
            <a:off x="20" y="10"/>
            <a:ext cx="12191980" cy="6857990"/>
          </a:xfrm>
          <a:prstGeom prst="rect">
            <a:avLst/>
          </a:prstGeom>
        </p:spPr>
      </p:pic>
      <p:sp>
        <p:nvSpPr>
          <p:cNvPr id="27"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3" name="TextBox 2">
            <a:extLst>
              <a:ext uri="{FF2B5EF4-FFF2-40B4-BE49-F238E27FC236}">
                <a16:creationId xmlns:a16="http://schemas.microsoft.com/office/drawing/2014/main" id="{70DC0480-4524-43A3-B55D-F457C027E4BF}"/>
              </a:ext>
            </a:extLst>
          </p:cNvPr>
          <p:cNvSpPr txBox="1"/>
          <p:nvPr/>
        </p:nvSpPr>
        <p:spPr>
          <a:xfrm>
            <a:off x="8022021" y="3231931"/>
            <a:ext cx="3852041" cy="1834056"/>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2500">
                <a:latin typeface="+mj-lt"/>
                <a:ea typeface="+mj-ea"/>
                <a:cs typeface="+mj-cs"/>
              </a:rPr>
              <a:t>SO HOW DOES THE CONSTRUCTION INDUSTRY CREATE MASS PRODUCTION AND CUSTOMIZATION?</a:t>
            </a:r>
          </a:p>
        </p:txBody>
      </p:sp>
      <p:cxnSp>
        <p:nvCxnSpPr>
          <p:cNvPr id="28" name="Straight Connector 22">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8378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0FE4F73-2335-41BB-BD69-2871B4D34FA0}"/>
              </a:ext>
            </a:extLst>
          </p:cNvPr>
          <p:cNvSpPr/>
          <p:nvPr/>
        </p:nvSpPr>
        <p:spPr>
          <a:xfrm>
            <a:off x="5827557" y="2341342"/>
            <a:ext cx="5044275" cy="1329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CA92FF4-E316-47C4-AE9F-C82E874FDF07}"/>
              </a:ext>
            </a:extLst>
          </p:cNvPr>
          <p:cNvSpPr/>
          <p:nvPr/>
        </p:nvSpPr>
        <p:spPr>
          <a:xfrm>
            <a:off x="634767" y="550857"/>
            <a:ext cx="5461233" cy="13820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3DE8F26B-61F6-429A-B968-1815262EF799}"/>
              </a:ext>
            </a:extLst>
          </p:cNvPr>
          <p:cNvSpPr/>
          <p:nvPr/>
        </p:nvSpPr>
        <p:spPr>
          <a:xfrm>
            <a:off x="967747" y="3846354"/>
            <a:ext cx="3318154" cy="192946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FAE8EF1A-75A6-48EF-837F-A689D326EC25}"/>
              </a:ext>
            </a:extLst>
          </p:cNvPr>
          <p:cNvSpPr/>
          <p:nvPr/>
        </p:nvSpPr>
        <p:spPr>
          <a:xfrm>
            <a:off x="6333078" y="4445670"/>
            <a:ext cx="4891175" cy="20259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9CF127C-1DC7-4CFD-B9A0-BFD2E817DE94}"/>
              </a:ext>
            </a:extLst>
          </p:cNvPr>
          <p:cNvSpPr txBox="1"/>
          <p:nvPr/>
        </p:nvSpPr>
        <p:spPr>
          <a:xfrm>
            <a:off x="848773" y="550857"/>
            <a:ext cx="5134062" cy="1085810"/>
          </a:xfrm>
          <a:prstGeom prst="rect">
            <a:avLst/>
          </a:prstGeom>
          <a:noFill/>
        </p:spPr>
        <p:txBody>
          <a:bodyPr wrap="square" rtlCol="0">
            <a:spAutoFit/>
          </a:bodyPr>
          <a:lstStyle/>
          <a:p>
            <a:pPr algn="ctr">
              <a:lnSpc>
                <a:spcPct val="150000"/>
              </a:lnSpc>
              <a:buClr>
                <a:srgbClr val="529334"/>
              </a:buClr>
            </a:pPr>
            <a:r>
              <a:rPr lang="en-US" sz="4800" dirty="0"/>
              <a:t>STANDARDIZATION</a:t>
            </a:r>
            <a:endParaRPr lang="en-US" dirty="0"/>
          </a:p>
        </p:txBody>
      </p:sp>
      <p:sp>
        <p:nvSpPr>
          <p:cNvPr id="5" name="Rectangle 4">
            <a:extLst>
              <a:ext uri="{FF2B5EF4-FFF2-40B4-BE49-F238E27FC236}">
                <a16:creationId xmlns:a16="http://schemas.microsoft.com/office/drawing/2014/main" id="{6DD8C74C-E9C0-479F-AF5A-07B4E8B33A99}"/>
              </a:ext>
            </a:extLst>
          </p:cNvPr>
          <p:cNvSpPr/>
          <p:nvPr/>
        </p:nvSpPr>
        <p:spPr>
          <a:xfrm>
            <a:off x="5827557" y="2341342"/>
            <a:ext cx="5044275" cy="1085810"/>
          </a:xfrm>
          <a:prstGeom prst="rect">
            <a:avLst/>
          </a:prstGeom>
        </p:spPr>
        <p:txBody>
          <a:bodyPr wrap="square">
            <a:spAutoFit/>
          </a:bodyPr>
          <a:lstStyle/>
          <a:p>
            <a:pPr algn="ctr">
              <a:lnSpc>
                <a:spcPct val="150000"/>
              </a:lnSpc>
              <a:buClr>
                <a:srgbClr val="529334"/>
              </a:buClr>
            </a:pPr>
            <a:r>
              <a:rPr lang="en-US" sz="4800" dirty="0"/>
              <a:t>CUSTOMIZATION</a:t>
            </a:r>
          </a:p>
        </p:txBody>
      </p:sp>
      <p:sp>
        <p:nvSpPr>
          <p:cNvPr id="6" name="Rectangle 5">
            <a:extLst>
              <a:ext uri="{FF2B5EF4-FFF2-40B4-BE49-F238E27FC236}">
                <a16:creationId xmlns:a16="http://schemas.microsoft.com/office/drawing/2014/main" id="{BFA89DBA-AE78-4549-8E34-E16298A33875}"/>
              </a:ext>
            </a:extLst>
          </p:cNvPr>
          <p:cNvSpPr/>
          <p:nvPr/>
        </p:nvSpPr>
        <p:spPr>
          <a:xfrm>
            <a:off x="7110999" y="5640613"/>
            <a:ext cx="3423245" cy="830997"/>
          </a:xfrm>
          <a:prstGeom prst="rect">
            <a:avLst/>
          </a:prstGeom>
        </p:spPr>
        <p:txBody>
          <a:bodyPr wrap="none">
            <a:spAutoFit/>
          </a:bodyPr>
          <a:lstStyle/>
          <a:p>
            <a:r>
              <a:rPr lang="en-US" sz="4800" dirty="0"/>
              <a:t>INNOVATION</a:t>
            </a:r>
          </a:p>
        </p:txBody>
      </p:sp>
      <p:sp>
        <p:nvSpPr>
          <p:cNvPr id="7" name="Rectangle 6">
            <a:extLst>
              <a:ext uri="{FF2B5EF4-FFF2-40B4-BE49-F238E27FC236}">
                <a16:creationId xmlns:a16="http://schemas.microsoft.com/office/drawing/2014/main" id="{7BD44201-9CA6-43F9-AF13-34B9F977C5AE}"/>
              </a:ext>
            </a:extLst>
          </p:cNvPr>
          <p:cNvSpPr/>
          <p:nvPr/>
        </p:nvSpPr>
        <p:spPr>
          <a:xfrm>
            <a:off x="1089474" y="4408167"/>
            <a:ext cx="3318154" cy="830997"/>
          </a:xfrm>
          <a:prstGeom prst="rect">
            <a:avLst/>
          </a:prstGeom>
        </p:spPr>
        <p:txBody>
          <a:bodyPr wrap="square">
            <a:spAutoFit/>
          </a:bodyPr>
          <a:lstStyle/>
          <a:p>
            <a:r>
              <a:rPr lang="en-US" sz="4800" dirty="0"/>
              <a:t>EDUCATION</a:t>
            </a:r>
          </a:p>
        </p:txBody>
      </p:sp>
    </p:spTree>
    <p:extLst>
      <p:ext uri="{BB962C8B-B14F-4D97-AF65-F5344CB8AC3E}">
        <p14:creationId xmlns:p14="http://schemas.microsoft.com/office/powerpoint/2010/main" val="2507896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modern kitchen with stainless steel appliances&#10;&#10;Description automatically generated">
            <a:extLst>
              <a:ext uri="{FF2B5EF4-FFF2-40B4-BE49-F238E27FC236}">
                <a16:creationId xmlns:a16="http://schemas.microsoft.com/office/drawing/2014/main" id="{748C5D8A-36A5-4151-BAE2-61A7662E73C3}"/>
              </a:ext>
            </a:extLst>
          </p:cNvPr>
          <p:cNvPicPr>
            <a:picLocks noChangeAspect="1"/>
          </p:cNvPicPr>
          <p:nvPr/>
        </p:nvPicPr>
        <p:blipFill>
          <a:blip r:embed="rId2">
            <a:alphaModFix amt="43000"/>
            <a:extLst>
              <a:ext uri="{28A0092B-C50C-407E-A947-70E740481C1C}">
                <a14:useLocalDpi xmlns:a14="http://schemas.microsoft.com/office/drawing/2010/main" val="0"/>
              </a:ext>
            </a:extLst>
          </a:blip>
          <a:stretch>
            <a:fillRect/>
          </a:stretch>
        </p:blipFill>
        <p:spPr>
          <a:xfrm>
            <a:off x="6390358" y="1632332"/>
            <a:ext cx="5063412" cy="4360433"/>
          </a:xfrm>
          <a:prstGeom prst="rect">
            <a:avLst/>
          </a:prstGeom>
          <a:effectLst>
            <a:softEdge rad="25400"/>
          </a:effectLst>
        </p:spPr>
      </p:pic>
      <p:pic>
        <p:nvPicPr>
          <p:cNvPr id="7" name="Picture 6" descr="A bathroom with a white tub sitting next to a sink&#10;&#10;Description automatically generated">
            <a:extLst>
              <a:ext uri="{FF2B5EF4-FFF2-40B4-BE49-F238E27FC236}">
                <a16:creationId xmlns:a16="http://schemas.microsoft.com/office/drawing/2014/main" id="{50E0539C-62F7-4446-A473-5B355F0181C2}"/>
              </a:ext>
            </a:extLst>
          </p:cNvPr>
          <p:cNvPicPr>
            <a:picLocks noChangeAspect="1"/>
          </p:cNvPicPr>
          <p:nvPr/>
        </p:nvPicPr>
        <p:blipFill>
          <a:blip r:embed="rId3">
            <a:alphaModFix amt="41000"/>
            <a:extLst>
              <a:ext uri="{28A0092B-C50C-407E-A947-70E740481C1C}">
                <a14:useLocalDpi xmlns:a14="http://schemas.microsoft.com/office/drawing/2010/main" val="0"/>
              </a:ext>
            </a:extLst>
          </a:blip>
          <a:stretch>
            <a:fillRect/>
          </a:stretch>
        </p:blipFill>
        <p:spPr>
          <a:xfrm>
            <a:off x="738231" y="1632332"/>
            <a:ext cx="5209564" cy="4399352"/>
          </a:xfrm>
          <a:prstGeom prst="rect">
            <a:avLst/>
          </a:prstGeom>
          <a:effectLst>
            <a:glow>
              <a:schemeClr val="accent1">
                <a:alpha val="40000"/>
              </a:schemeClr>
            </a:glow>
            <a:outerShdw dist="50800" dir="5400000" algn="ctr" rotWithShape="0">
              <a:srgbClr val="000000">
                <a:alpha val="0"/>
              </a:srgbClr>
            </a:outerShdw>
            <a:reflection endPos="0" dist="50800" dir="5400000" sy="-100000" algn="bl" rotWithShape="0"/>
            <a:softEdge rad="63500"/>
          </a:effectLst>
        </p:spPr>
      </p:pic>
      <p:sp>
        <p:nvSpPr>
          <p:cNvPr id="2" name="Rectangle 1">
            <a:extLst>
              <a:ext uri="{FF2B5EF4-FFF2-40B4-BE49-F238E27FC236}">
                <a16:creationId xmlns:a16="http://schemas.microsoft.com/office/drawing/2014/main" id="{19F5D71C-BD9B-40F3-A12B-03B18679A1F2}"/>
              </a:ext>
            </a:extLst>
          </p:cNvPr>
          <p:cNvSpPr/>
          <p:nvPr/>
        </p:nvSpPr>
        <p:spPr>
          <a:xfrm>
            <a:off x="738232" y="293614"/>
            <a:ext cx="10715537" cy="687898"/>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70DC0480-4524-43A3-B55D-F457C027E4BF}"/>
              </a:ext>
            </a:extLst>
          </p:cNvPr>
          <p:cNvSpPr txBox="1"/>
          <p:nvPr/>
        </p:nvSpPr>
        <p:spPr>
          <a:xfrm>
            <a:off x="738231" y="252842"/>
            <a:ext cx="8984609" cy="769441"/>
          </a:xfrm>
          <a:prstGeom prst="rect">
            <a:avLst/>
          </a:prstGeom>
          <a:noFill/>
        </p:spPr>
        <p:txBody>
          <a:bodyPr wrap="square" rtlCol="0">
            <a:spAutoFit/>
          </a:bodyPr>
          <a:lstStyle/>
          <a:p>
            <a:r>
              <a:rPr lang="en-US" sz="4400" dirty="0"/>
              <a:t>STANDARDIZATION</a:t>
            </a:r>
          </a:p>
        </p:txBody>
      </p:sp>
      <p:sp>
        <p:nvSpPr>
          <p:cNvPr id="4" name="TextBox 3">
            <a:extLst>
              <a:ext uri="{FF2B5EF4-FFF2-40B4-BE49-F238E27FC236}">
                <a16:creationId xmlns:a16="http://schemas.microsoft.com/office/drawing/2014/main" id="{B9CF127C-1DC7-4CFD-B9A0-BFD2E817DE94}"/>
              </a:ext>
            </a:extLst>
          </p:cNvPr>
          <p:cNvSpPr txBox="1"/>
          <p:nvPr/>
        </p:nvSpPr>
        <p:spPr>
          <a:xfrm>
            <a:off x="671476" y="1591560"/>
            <a:ext cx="4923982" cy="4832092"/>
          </a:xfrm>
          <a:prstGeom prst="rect">
            <a:avLst/>
          </a:prstGeom>
          <a:noFill/>
        </p:spPr>
        <p:txBody>
          <a:bodyPr wrap="square" rtlCol="0">
            <a:spAutoFit/>
          </a:bodyPr>
          <a:lstStyle/>
          <a:p>
            <a:pPr marL="342900" indent="-342900">
              <a:lnSpc>
                <a:spcPct val="200000"/>
              </a:lnSpc>
              <a:buClr>
                <a:srgbClr val="529334"/>
              </a:buClr>
              <a:buFont typeface="+mj-lt"/>
              <a:buAutoNum type="arabicPeriod"/>
            </a:pPr>
            <a:r>
              <a:rPr lang="en-US" sz="2800" dirty="0"/>
              <a:t>Design</a:t>
            </a:r>
          </a:p>
          <a:p>
            <a:pPr marL="914400" lvl="1" indent="-457200">
              <a:buClr>
                <a:srgbClr val="529334"/>
              </a:buClr>
              <a:buFont typeface="Arial" panose="020B0604020202020204" pitchFamily="34" charset="0"/>
              <a:buChar char="•"/>
            </a:pPr>
            <a:r>
              <a:rPr lang="en-US" sz="2800" dirty="0"/>
              <a:t>Standard Kitchens</a:t>
            </a:r>
          </a:p>
          <a:p>
            <a:pPr marL="914400" lvl="1" indent="-457200">
              <a:buClr>
                <a:srgbClr val="529334"/>
              </a:buClr>
              <a:buFont typeface="Arial" panose="020B0604020202020204" pitchFamily="34" charset="0"/>
              <a:buChar char="•"/>
            </a:pPr>
            <a:r>
              <a:rPr lang="en-US" sz="2800" dirty="0"/>
              <a:t>Standard Bathrooms</a:t>
            </a:r>
          </a:p>
          <a:p>
            <a:pPr marL="914400" lvl="1" indent="-457200">
              <a:buClr>
                <a:srgbClr val="529334"/>
              </a:buClr>
              <a:buFont typeface="Arial" panose="020B0604020202020204" pitchFamily="34" charset="0"/>
              <a:buChar char="•"/>
            </a:pPr>
            <a:r>
              <a:rPr lang="en-US" sz="2800" dirty="0"/>
              <a:t>Standard MEP /utility closets</a:t>
            </a:r>
          </a:p>
          <a:p>
            <a:pPr marL="342900" indent="-342900">
              <a:lnSpc>
                <a:spcPct val="200000"/>
              </a:lnSpc>
              <a:buClr>
                <a:srgbClr val="529334"/>
              </a:buClr>
              <a:buFont typeface="+mj-lt"/>
              <a:buAutoNum type="arabicPeriod"/>
            </a:pPr>
            <a:r>
              <a:rPr lang="en-US" sz="2800" dirty="0"/>
              <a:t>Engineering</a:t>
            </a:r>
          </a:p>
          <a:p>
            <a:pPr marL="914400" lvl="1" indent="-457200">
              <a:buClr>
                <a:srgbClr val="529334"/>
              </a:buClr>
              <a:buFont typeface="Arial" panose="020B0604020202020204" pitchFamily="34" charset="0"/>
              <a:buChar char="•"/>
            </a:pPr>
            <a:r>
              <a:rPr lang="en-US" sz="2800" dirty="0"/>
              <a:t>Structural Designs</a:t>
            </a:r>
          </a:p>
          <a:p>
            <a:pPr marL="914400" lvl="1" indent="-457200">
              <a:buClr>
                <a:srgbClr val="529334"/>
              </a:buClr>
              <a:buFont typeface="Arial" panose="020B0604020202020204" pitchFamily="34" charset="0"/>
              <a:buChar char="•"/>
            </a:pPr>
            <a:r>
              <a:rPr lang="en-US" sz="2800" dirty="0"/>
              <a:t>HVAC Systems</a:t>
            </a:r>
          </a:p>
          <a:p>
            <a:pPr lvl="1">
              <a:buClr>
                <a:srgbClr val="529334"/>
              </a:buClr>
            </a:pPr>
            <a:endParaRPr lang="en-US" sz="2800" dirty="0">
              <a:solidFill>
                <a:srgbClr val="FFFFFF"/>
              </a:solidFill>
            </a:endParaRPr>
          </a:p>
        </p:txBody>
      </p:sp>
      <p:sp>
        <p:nvSpPr>
          <p:cNvPr id="5" name="Rectangle 4">
            <a:extLst>
              <a:ext uri="{FF2B5EF4-FFF2-40B4-BE49-F238E27FC236}">
                <a16:creationId xmlns:a16="http://schemas.microsoft.com/office/drawing/2014/main" id="{AA262FDD-9FA3-427E-8EE9-290CE9D9CE04}"/>
              </a:ext>
            </a:extLst>
          </p:cNvPr>
          <p:cNvSpPr/>
          <p:nvPr/>
        </p:nvSpPr>
        <p:spPr>
          <a:xfrm>
            <a:off x="6772711" y="1591561"/>
            <a:ext cx="4418201" cy="4832092"/>
          </a:xfrm>
          <a:prstGeom prst="rect">
            <a:avLst/>
          </a:prstGeom>
        </p:spPr>
        <p:txBody>
          <a:bodyPr wrap="square">
            <a:spAutoFit/>
          </a:bodyPr>
          <a:lstStyle/>
          <a:p>
            <a:pPr marL="457200" indent="-457200">
              <a:lnSpc>
                <a:spcPct val="200000"/>
              </a:lnSpc>
              <a:buClr>
                <a:srgbClr val="529334"/>
              </a:buClr>
              <a:buFont typeface="+mj-lt"/>
              <a:buAutoNum type="arabicPeriod" startAt="3"/>
            </a:pPr>
            <a:r>
              <a:rPr lang="en-US" sz="2800" dirty="0"/>
              <a:t>Details</a:t>
            </a:r>
          </a:p>
          <a:p>
            <a:pPr marL="914400" lvl="1" indent="-457200">
              <a:buClr>
                <a:srgbClr val="529334"/>
              </a:buClr>
              <a:buFont typeface="Arial" panose="020B0604020202020204" pitchFamily="34" charset="0"/>
              <a:buChar char="•"/>
            </a:pPr>
            <a:r>
              <a:rPr lang="en-US" sz="2800" dirty="0"/>
              <a:t>Accessibility items</a:t>
            </a:r>
          </a:p>
          <a:p>
            <a:pPr marL="914400" lvl="1" indent="-457200">
              <a:buClr>
                <a:srgbClr val="529334"/>
              </a:buClr>
              <a:buFont typeface="Arial" panose="020B0604020202020204" pitchFamily="34" charset="0"/>
              <a:buChar char="•"/>
            </a:pPr>
            <a:r>
              <a:rPr lang="en-US" sz="2800" dirty="0"/>
              <a:t>Fire rated assemblies</a:t>
            </a:r>
          </a:p>
          <a:p>
            <a:pPr marL="914400" lvl="1" indent="-457200">
              <a:buClr>
                <a:srgbClr val="529334"/>
              </a:buClr>
              <a:buFont typeface="Arial" panose="020B0604020202020204" pitchFamily="34" charset="0"/>
              <a:buChar char="•"/>
            </a:pPr>
            <a:r>
              <a:rPr lang="en-US" sz="2800" dirty="0"/>
              <a:t>Cross sections</a:t>
            </a:r>
          </a:p>
          <a:p>
            <a:pPr marL="342900" indent="-342900">
              <a:lnSpc>
                <a:spcPct val="200000"/>
              </a:lnSpc>
              <a:buClr>
                <a:srgbClr val="529334"/>
              </a:buClr>
              <a:buFont typeface="+mj-lt"/>
              <a:buAutoNum type="arabicPeriod" startAt="3"/>
            </a:pPr>
            <a:r>
              <a:rPr lang="en-US" sz="2800" dirty="0"/>
              <a:t>Products</a:t>
            </a:r>
          </a:p>
          <a:p>
            <a:pPr marL="971550" lvl="1" indent="-514350">
              <a:buClr>
                <a:srgbClr val="529334"/>
              </a:buClr>
              <a:buFont typeface="Arial" panose="020B0604020202020204" pitchFamily="34" charset="0"/>
              <a:buChar char="•"/>
            </a:pPr>
            <a:r>
              <a:rPr lang="en-US" sz="2800" dirty="0"/>
              <a:t>Plumbing fixtures</a:t>
            </a:r>
          </a:p>
          <a:p>
            <a:pPr marL="971550" lvl="1" indent="-514350">
              <a:buClr>
                <a:srgbClr val="529334"/>
              </a:buClr>
              <a:buFont typeface="Arial" panose="020B0604020202020204" pitchFamily="34" charset="0"/>
              <a:buChar char="•"/>
            </a:pPr>
            <a:r>
              <a:rPr lang="en-US" sz="2800" dirty="0"/>
              <a:t>Electrical Fixtures</a:t>
            </a:r>
          </a:p>
          <a:p>
            <a:pPr marL="971550" lvl="1" indent="-514350">
              <a:buClr>
                <a:srgbClr val="529334"/>
              </a:buClr>
              <a:buFont typeface="Arial" panose="020B0604020202020204" pitchFamily="34" charset="0"/>
              <a:buChar char="•"/>
            </a:pPr>
            <a:endParaRPr lang="en-US" sz="2800" dirty="0"/>
          </a:p>
          <a:p>
            <a:pPr lvl="1">
              <a:buClr>
                <a:srgbClr val="529334"/>
              </a:buClr>
            </a:pPr>
            <a:endParaRPr lang="en-US" sz="2800" dirty="0"/>
          </a:p>
        </p:txBody>
      </p:sp>
    </p:spTree>
    <p:extLst>
      <p:ext uri="{BB962C8B-B14F-4D97-AF65-F5344CB8AC3E}">
        <p14:creationId xmlns:p14="http://schemas.microsoft.com/office/powerpoint/2010/main" val="3106714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F5D71C-BD9B-40F3-A12B-03B18679A1F2}"/>
              </a:ext>
            </a:extLst>
          </p:cNvPr>
          <p:cNvSpPr/>
          <p:nvPr/>
        </p:nvSpPr>
        <p:spPr>
          <a:xfrm>
            <a:off x="738232" y="293614"/>
            <a:ext cx="10715537" cy="687898"/>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70DC0480-4524-43A3-B55D-F457C027E4BF}"/>
              </a:ext>
            </a:extLst>
          </p:cNvPr>
          <p:cNvSpPr txBox="1"/>
          <p:nvPr/>
        </p:nvSpPr>
        <p:spPr>
          <a:xfrm>
            <a:off x="738231" y="252842"/>
            <a:ext cx="8984609" cy="769441"/>
          </a:xfrm>
          <a:prstGeom prst="rect">
            <a:avLst/>
          </a:prstGeom>
          <a:noFill/>
        </p:spPr>
        <p:txBody>
          <a:bodyPr wrap="square" rtlCol="0">
            <a:spAutoFit/>
          </a:bodyPr>
          <a:lstStyle/>
          <a:p>
            <a:r>
              <a:rPr lang="en-US" sz="4400" dirty="0"/>
              <a:t>CUSTOMIZATION</a:t>
            </a:r>
          </a:p>
        </p:txBody>
      </p:sp>
      <p:sp>
        <p:nvSpPr>
          <p:cNvPr id="4" name="TextBox 3">
            <a:extLst>
              <a:ext uri="{FF2B5EF4-FFF2-40B4-BE49-F238E27FC236}">
                <a16:creationId xmlns:a16="http://schemas.microsoft.com/office/drawing/2014/main" id="{B9CF127C-1DC7-4CFD-B9A0-BFD2E817DE94}"/>
              </a:ext>
            </a:extLst>
          </p:cNvPr>
          <p:cNvSpPr txBox="1"/>
          <p:nvPr/>
        </p:nvSpPr>
        <p:spPr>
          <a:xfrm>
            <a:off x="623937" y="1281169"/>
            <a:ext cx="10715536" cy="4832092"/>
          </a:xfrm>
          <a:prstGeom prst="rect">
            <a:avLst/>
          </a:prstGeom>
          <a:noFill/>
        </p:spPr>
        <p:txBody>
          <a:bodyPr wrap="square" rtlCol="0">
            <a:spAutoFit/>
          </a:bodyPr>
          <a:lstStyle/>
          <a:p>
            <a:pPr marL="342900" indent="-342900">
              <a:lnSpc>
                <a:spcPct val="200000"/>
              </a:lnSpc>
              <a:buClr>
                <a:srgbClr val="529334"/>
              </a:buClr>
              <a:buFont typeface="+mj-lt"/>
              <a:buAutoNum type="arabicPeriod"/>
            </a:pPr>
            <a:r>
              <a:rPr lang="en-US" sz="2800" dirty="0"/>
              <a:t>Options / Trim Packages</a:t>
            </a:r>
          </a:p>
          <a:p>
            <a:pPr marL="914400" lvl="1" indent="-457200">
              <a:buClr>
                <a:srgbClr val="529334"/>
              </a:buClr>
              <a:buFont typeface="Arial" panose="020B0604020202020204" pitchFamily="34" charset="0"/>
              <a:buChar char="•"/>
            </a:pPr>
            <a:r>
              <a:rPr lang="en-US" sz="2800" dirty="0"/>
              <a:t>Affordable / Standard / Luxury</a:t>
            </a:r>
          </a:p>
          <a:p>
            <a:pPr marL="914400" lvl="1" indent="-457200">
              <a:buClr>
                <a:srgbClr val="529334"/>
              </a:buClr>
              <a:buFont typeface="Arial" panose="020B0604020202020204" pitchFamily="34" charset="0"/>
              <a:buChar char="•"/>
            </a:pPr>
            <a:r>
              <a:rPr lang="en-US" sz="2800" dirty="0"/>
              <a:t>Technology Packages</a:t>
            </a:r>
          </a:p>
          <a:p>
            <a:pPr marL="914400" lvl="1" indent="-457200">
              <a:buClr>
                <a:srgbClr val="529334"/>
              </a:buClr>
              <a:buFont typeface="Arial" panose="020B0604020202020204" pitchFamily="34" charset="0"/>
              <a:buChar char="•"/>
            </a:pPr>
            <a:r>
              <a:rPr lang="en-US" sz="2800" dirty="0"/>
              <a:t>Energy Packages</a:t>
            </a:r>
          </a:p>
          <a:p>
            <a:pPr marL="342900" indent="-342900">
              <a:lnSpc>
                <a:spcPct val="200000"/>
              </a:lnSpc>
              <a:buClr>
                <a:srgbClr val="529334"/>
              </a:buClr>
              <a:buFont typeface="+mj-lt"/>
              <a:buAutoNum type="arabicPeriod"/>
            </a:pPr>
            <a:r>
              <a:rPr lang="en-US" sz="2800" dirty="0"/>
              <a:t>Exterior and common areas</a:t>
            </a:r>
          </a:p>
          <a:p>
            <a:pPr marL="914400" lvl="1" indent="-457200">
              <a:buClr>
                <a:srgbClr val="529334"/>
              </a:buClr>
              <a:buFont typeface="Arial" panose="020B0604020202020204" pitchFamily="34" charset="0"/>
              <a:buChar char="•"/>
            </a:pPr>
            <a:r>
              <a:rPr lang="en-US" sz="2800" dirty="0"/>
              <a:t>Encourage the architect to focus on the exterior and the common spaces.  These are the areas that are most visible to the public and the architect of record can focus on them.  Let the MM focus on the unit layouts for they have built them many times.</a:t>
            </a:r>
          </a:p>
        </p:txBody>
      </p:sp>
      <p:pic>
        <p:nvPicPr>
          <p:cNvPr id="6" name="Graphic 5" descr="City">
            <a:extLst>
              <a:ext uri="{FF2B5EF4-FFF2-40B4-BE49-F238E27FC236}">
                <a16:creationId xmlns:a16="http://schemas.microsoft.com/office/drawing/2014/main" id="{EAB8C588-648D-48F6-9433-8D745CECCE3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39032" y="1063055"/>
            <a:ext cx="3031222" cy="3031222"/>
          </a:xfrm>
          <a:prstGeom prst="rect">
            <a:avLst/>
          </a:prstGeom>
        </p:spPr>
      </p:pic>
    </p:spTree>
    <p:extLst>
      <p:ext uri="{BB962C8B-B14F-4D97-AF65-F5344CB8AC3E}">
        <p14:creationId xmlns:p14="http://schemas.microsoft.com/office/powerpoint/2010/main" val="20608307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TotalTime>
  <Words>492</Words>
  <Application>Microsoft Macintosh PowerPoint</Application>
  <PresentationFormat>Widescreen</PresentationFormat>
  <Paragraphs>96</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Landry</dc:creator>
  <cp:lastModifiedBy>John Micevych</cp:lastModifiedBy>
  <cp:revision>13</cp:revision>
  <dcterms:created xsi:type="dcterms:W3CDTF">2019-09-12T20:52:59Z</dcterms:created>
  <dcterms:modified xsi:type="dcterms:W3CDTF">2019-09-15T15:27:41Z</dcterms:modified>
</cp:coreProperties>
</file>