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1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3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4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5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charts/chart2.xml" ContentType="application/vnd.openxmlformats-officedocument.drawingml.chart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notesSlides/notesSlide7.xml" ContentType="application/vnd.openxmlformats-officedocument.presentationml.notesSlide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76" r:id="rId2"/>
    <p:sldMasterId id="2147483677" r:id="rId3"/>
    <p:sldMasterId id="2147483682" r:id="rId4"/>
    <p:sldMasterId id="2147483695" r:id="rId5"/>
    <p:sldMasterId id="2147483712" r:id="rId6"/>
    <p:sldMasterId id="2147483718" r:id="rId7"/>
    <p:sldMasterId id="2147483724" r:id="rId8"/>
    <p:sldMasterId id="2147483730" r:id="rId9"/>
    <p:sldMasterId id="2147483736" r:id="rId10"/>
    <p:sldMasterId id="2147483742" r:id="rId11"/>
    <p:sldMasterId id="2147483748" r:id="rId12"/>
  </p:sldMasterIdLst>
  <p:notesMasterIdLst>
    <p:notesMasterId r:id="rId31"/>
  </p:notesMasterIdLst>
  <p:handoutMasterIdLst>
    <p:handoutMasterId r:id="rId32"/>
  </p:handoutMasterIdLst>
  <p:sldIdLst>
    <p:sldId id="343" r:id="rId13"/>
    <p:sldId id="3755" r:id="rId14"/>
    <p:sldId id="352" r:id="rId15"/>
    <p:sldId id="1347" r:id="rId16"/>
    <p:sldId id="3756" r:id="rId17"/>
    <p:sldId id="369" r:id="rId18"/>
    <p:sldId id="268" r:id="rId19"/>
    <p:sldId id="1412" r:id="rId20"/>
    <p:sldId id="258" r:id="rId21"/>
    <p:sldId id="1764" r:id="rId22"/>
    <p:sldId id="3061" r:id="rId23"/>
    <p:sldId id="292" r:id="rId24"/>
    <p:sldId id="1348" r:id="rId25"/>
    <p:sldId id="3759" r:id="rId26"/>
    <p:sldId id="2776" r:id="rId27"/>
    <p:sldId id="345" r:id="rId28"/>
    <p:sldId id="3701" r:id="rId29"/>
    <p:sldId id="1346" r:id="rId30"/>
  </p:sldIdLst>
  <p:sldSz cx="11949113" cy="6721475"/>
  <p:notesSz cx="7099300" cy="10234613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37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1C2C"/>
    <a:srgbClr val="0563BB"/>
    <a:srgbClr val="0354B0"/>
    <a:srgbClr val="0049A6"/>
    <a:srgbClr val="0457B5"/>
    <a:srgbClr val="10A2ED"/>
    <a:srgbClr val="087CE3"/>
    <a:srgbClr val="055CB9"/>
    <a:srgbClr val="035CB8"/>
    <a:srgbClr val="066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6814" autoAdjust="0"/>
  </p:normalViewPr>
  <p:slideViewPr>
    <p:cSldViewPr snapToGrid="0" snapToObjects="1">
      <p:cViewPr>
        <p:scale>
          <a:sx n="80" d="100"/>
          <a:sy n="80" d="100"/>
        </p:scale>
        <p:origin x="168" y="30"/>
      </p:cViewPr>
      <p:guideLst>
        <p:guide orient="horz" pos="2117"/>
        <p:guide pos="3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1530" y="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741216336721961E-3"/>
          <c:y val="2.4528301886792454E-2"/>
          <c:w val="0.98145175673265572"/>
          <c:h val="0.94056603773584901"/>
        </c:manualLayout>
      </c:layout>
      <c:bubbleChart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chemeClr val="accent6"/>
              </a:solidFill>
              <a:prstDash val="solid"/>
            </a:ln>
          </c:spPr>
          <c:invertIfNegative val="0"/>
          <c:xVal>
            <c:numRef>
              <c:f>Sheet1!$A$1:$A$27</c:f>
              <c:numCache>
                <c:formatCode>General</c:formatCode>
                <c:ptCount val="27"/>
                <c:pt idx="0">
                  <c:v>1.2114607697214543</c:v>
                </c:pt>
                <c:pt idx="1">
                  <c:v>0.90357198794766103</c:v>
                </c:pt>
                <c:pt idx="2">
                  <c:v>0.66615067079463364</c:v>
                </c:pt>
                <c:pt idx="3">
                  <c:v>0.93344656635382417</c:v>
                </c:pt>
                <c:pt idx="4">
                  <c:v>1.3168896321070234</c:v>
                </c:pt>
                <c:pt idx="5">
                  <c:v>1.0645996640537514</c:v>
                </c:pt>
                <c:pt idx="6">
                  <c:v>0.62795252909321353</c:v>
                </c:pt>
                <c:pt idx="7">
                  <c:v>0.58945685277468174</c:v>
                </c:pt>
                <c:pt idx="8">
                  <c:v>1.3327755466863944</c:v>
                </c:pt>
                <c:pt idx="9">
                  <c:v>0.27327426507807334</c:v>
                </c:pt>
                <c:pt idx="10">
                  <c:v>0.87198036429401893</c:v>
                </c:pt>
                <c:pt idx="11">
                  <c:v>1.1305808534115049</c:v>
                </c:pt>
                <c:pt idx="12">
                  <c:v>1.3661501377410468</c:v>
                </c:pt>
                <c:pt idx="13">
                  <c:v>0.19277871621621623</c:v>
                </c:pt>
                <c:pt idx="14">
                  <c:v>0.84064764546911241</c:v>
                </c:pt>
                <c:pt idx="15">
                  <c:v>0.30188182527301094</c:v>
                </c:pt>
                <c:pt idx="16">
                  <c:v>1.2066152667471364</c:v>
                </c:pt>
                <c:pt idx="17">
                  <c:v>1.2198451535499957</c:v>
                </c:pt>
                <c:pt idx="18">
                  <c:v>1.25</c:v>
                </c:pt>
                <c:pt idx="19">
                  <c:v>1.5876695765992606</c:v>
                </c:pt>
                <c:pt idx="20">
                  <c:v>2.1460888498262154</c:v>
                </c:pt>
                <c:pt idx="21">
                  <c:v>1.7357812120967091</c:v>
                </c:pt>
                <c:pt idx="22">
                  <c:v>0.96391798752169422</c:v>
                </c:pt>
                <c:pt idx="23">
                  <c:v>0.63089977969878486</c:v>
                </c:pt>
                <c:pt idx="24">
                  <c:v>0.48928248817972531</c:v>
                </c:pt>
                <c:pt idx="25">
                  <c:v>1.2491804437273202</c:v>
                </c:pt>
                <c:pt idx="26">
                  <c:v>1.1077323358447535</c:v>
                </c:pt>
              </c:numCache>
            </c:numRef>
          </c:xVal>
          <c:yVal>
            <c:numRef>
              <c:f>Sheet1!$B$1:$B$27</c:f>
              <c:numCache>
                <c:formatCode>General</c:formatCode>
                <c:ptCount val="27"/>
                <c:pt idx="0">
                  <c:v>0.96334089191232053</c:v>
                </c:pt>
                <c:pt idx="1">
                  <c:v>1.0037187288708587</c:v>
                </c:pt>
                <c:pt idx="2">
                  <c:v>0.88212414413835227</c:v>
                </c:pt>
                <c:pt idx="3">
                  <c:v>1.0396622313203685</c:v>
                </c:pt>
                <c:pt idx="4">
                  <c:v>0.99967266775777419</c:v>
                </c:pt>
                <c:pt idx="5">
                  <c:v>0.94594594594594594</c:v>
                </c:pt>
                <c:pt idx="6">
                  <c:v>0.83465895396481082</c:v>
                </c:pt>
                <c:pt idx="7">
                  <c:v>0.83368944500380449</c:v>
                </c:pt>
                <c:pt idx="8">
                  <c:v>1.0087829360100375</c:v>
                </c:pt>
                <c:pt idx="9">
                  <c:v>0.98970519419747305</c:v>
                </c:pt>
                <c:pt idx="10">
                  <c:v>1.0294117647058822</c:v>
                </c:pt>
                <c:pt idx="11">
                  <c:v>0.949221394719025</c:v>
                </c:pt>
                <c:pt idx="12">
                  <c:v>0.82514044943820219</c:v>
                </c:pt>
                <c:pt idx="13">
                  <c:v>0.93808411214953269</c:v>
                </c:pt>
                <c:pt idx="14">
                  <c:v>0.90099909173478654</c:v>
                </c:pt>
                <c:pt idx="15">
                  <c:v>0.97390841320553778</c:v>
                </c:pt>
                <c:pt idx="16">
                  <c:v>1.0594631119847657</c:v>
                </c:pt>
                <c:pt idx="17">
                  <c:v>0.87545054064877859</c:v>
                </c:pt>
                <c:pt idx="18">
                  <c:v>1.1653079710144927</c:v>
                </c:pt>
                <c:pt idx="19">
                  <c:v>1.0860992441669406</c:v>
                </c:pt>
                <c:pt idx="20">
                  <c:v>1.131578947368421</c:v>
                </c:pt>
                <c:pt idx="21">
                  <c:v>0.89862948960302458</c:v>
                </c:pt>
                <c:pt idx="22">
                  <c:v>1.2186192468619246</c:v>
                </c:pt>
                <c:pt idx="23">
                  <c:v>1.1209588111313544</c:v>
                </c:pt>
                <c:pt idx="24">
                  <c:v>1.0651923235318344</c:v>
                </c:pt>
                <c:pt idx="25">
                  <c:v>1.0096546465292466</c:v>
                </c:pt>
                <c:pt idx="26">
                  <c:v>1.0880059413293726</c:v>
                </c:pt>
              </c:numCache>
            </c:numRef>
          </c:yVal>
          <c:bubbleSize>
            <c:numRef>
              <c:f>Sheet1!$C$1:$C$27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FB36-4EC2-8847-79F38543D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8"/>
        <c:showNegBubbles val="0"/>
        <c:axId val="423184768"/>
        <c:axId val="1"/>
      </c:bubbleChart>
      <c:valAx>
        <c:axId val="423184768"/>
        <c:scaling>
          <c:orientation val="minMax"/>
          <c:max val="2.2000000000000002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one"/>
        <c:spPr>
          <a:ln w="9525" algn="ctr">
            <a:solidFill>
              <a:schemeClr val="accent6"/>
            </a:solidFill>
            <a:prstDash val="solid"/>
          </a:ln>
        </c:spPr>
        <c:txPr>
          <a:bodyPr wrap="none"/>
          <a:lstStyle/>
          <a:p>
            <a:pPr>
              <a:defRPr sz="8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0.1"/>
      </c:valAx>
      <c:valAx>
        <c:axId val="1"/>
        <c:scaling>
          <c:orientation val="minMax"/>
          <c:max val="1.25"/>
          <c:min val="0.70000000000000007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one"/>
        <c:spPr>
          <a:ln w="9525" algn="ctr">
            <a:solidFill>
              <a:schemeClr val="accent6"/>
            </a:solidFill>
            <a:prstDash val="solid"/>
          </a:ln>
        </c:spPr>
        <c:txPr>
          <a:bodyPr wrap="none"/>
          <a:lstStyle/>
          <a:p>
            <a:pPr>
              <a:defRPr sz="8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423184768"/>
        <c:crosses val="min"/>
        <c:crossBetween val="midCat"/>
        <c:majorUnit val="0.05"/>
      </c:valAx>
      <c:spPr>
        <a:noFill/>
        <a:ln w="9525" algn="ctr">
          <a:solidFill>
            <a:schemeClr val="accent6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937219730941704E-2"/>
          <c:y val="1.9402985074626865E-2"/>
          <c:w val="0.93342531907554327"/>
          <c:h val="0.9611940298507463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49016902380131078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134-469F-A4E1-CAC410FF8D2D}"/>
                </c:ext>
              </c:extLst>
            </c:dLbl>
            <c:dLbl>
              <c:idx val="1"/>
              <c:layout>
                <c:manualLayout>
                  <c:x val="0.17902725077612969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134-469F-A4E1-CAC410FF8D2D}"/>
                </c:ext>
              </c:extLst>
            </c:dLbl>
            <c:dLbl>
              <c:idx val="2"/>
              <c:layout>
                <c:manualLayout>
                  <c:x val="0.12694032424974128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134-469F-A4E1-CAC410FF8D2D}"/>
                </c:ext>
              </c:extLst>
            </c:dLbl>
            <c:dLbl>
              <c:idx val="3"/>
              <c:layout>
                <c:manualLayout>
                  <c:x val="7.8302863056226288E-2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134-469F-A4E1-CAC410FF8D2D}"/>
                </c:ext>
              </c:extLst>
            </c:dLbl>
            <c:dLbl>
              <c:idx val="4"/>
              <c:layout>
                <c:manualLayout>
                  <c:x val="6.7954467057606077E-2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134-469F-A4E1-CAC410FF8D2D}"/>
                </c:ext>
              </c:extLst>
            </c:dLbl>
            <c:dLbl>
              <c:idx val="5"/>
              <c:layout>
                <c:manualLayout>
                  <c:x val="6.7954467057606077E-2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134-469F-A4E1-CAC410FF8D2D}"/>
                </c:ext>
              </c:extLst>
            </c:dLbl>
            <c:dLbl>
              <c:idx val="6"/>
              <c:layout>
                <c:manualLayout>
                  <c:x val="4.6912728527078305E-2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134-469F-A4E1-CAC410FF8D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45</c:v>
                </c:pt>
                <c:pt idx="1">
                  <c:v>15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34-469F-A4E1-CAC410FF8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84696943"/>
        <c:axId val="1"/>
      </c:barChart>
      <c:catAx>
        <c:axId val="198469694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5400" algn="ctr">
            <a:solidFill>
              <a:srgbClr val="80808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846969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07818547762809E-3"/>
          <c:y val="0.21722488038277513"/>
          <c:w val="0.96624864530113019"/>
          <c:h val="0.73301435406698567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2"/>
              </a:solidFill>
              <a:ln w="9525" algn="ctr">
                <a:solidFill>
                  <a:schemeClr val="accent2"/>
                </a:solidFill>
                <a:prstDash val="solid"/>
              </a:ln>
            </c:spPr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5F-420E-A760-1F1629A62336}"/>
              </c:ext>
            </c:extLst>
          </c:dPt>
          <c:dLbls>
            <c:dLbl>
              <c:idx val="0"/>
              <c:layout>
                <c:manualLayout>
                  <c:x val="1.0063477318470352E-2"/>
                  <c:y val="-0.13492822966507176"/>
                </c:manualLayout>
              </c:layout>
              <c:numFmt formatCode="#,##0.0&quot;%&quot;;&quot;-&quot;#,##0.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5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75F-420E-A760-1F1629A62336}"/>
                </c:ext>
              </c:extLst>
            </c:dLbl>
            <c:dLbl>
              <c:idx val="1"/>
              <c:layout>
                <c:manualLayout>
                  <c:x val="0"/>
                  <c:y val="-0.13492822966507176"/>
                </c:manualLayout>
              </c:layout>
              <c:numFmt formatCode="#,##0.0&quot;%&quot;;&quot;-&quot;#,##0.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5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75F-420E-A760-1F1629A62336}"/>
                </c:ext>
              </c:extLst>
            </c:dLbl>
            <c:dLbl>
              <c:idx val="2"/>
              <c:layout>
                <c:manualLayout>
                  <c:x val="0"/>
                  <c:y val="-0.13492822966507176"/>
                </c:manualLayout>
              </c:layout>
              <c:numFmt formatCode="#,##0.0&quot;%&quot;;&quot;-&quot;#,##0.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5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75F-420E-A760-1F1629A623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Sheet1!$A$1:$D$1</c:f>
              <c:numCache>
                <c:formatCode>General</c:formatCode>
                <c:ptCount val="4"/>
                <c:pt idx="0">
                  <c:v>16436</c:v>
                </c:pt>
                <c:pt idx="1">
                  <c:v>16801</c:v>
                </c:pt>
                <c:pt idx="2">
                  <c:v>17167</c:v>
                </c:pt>
                <c:pt idx="3">
                  <c:v>18262</c:v>
                </c:pt>
              </c:numCache>
            </c:numRef>
          </c:xVal>
          <c:yVal>
            <c:numRef>
              <c:f>Sheet1!$A$2:$D$2</c:f>
              <c:numCache>
                <c:formatCode>General</c:formatCode>
                <c:ptCount val="4"/>
                <c:pt idx="0">
                  <c:v>2.427</c:v>
                </c:pt>
                <c:pt idx="1">
                  <c:v>3.177</c:v>
                </c:pt>
                <c:pt idx="2">
                  <c:v>3.2669999999999999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75F-420E-A760-1F1629A62336}"/>
            </c:ext>
          </c:extLst>
        </c:ser>
        <c:ser>
          <c:idx val="1"/>
          <c:order val="1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triangle"/>
            <c:size val="7"/>
            <c:spPr>
              <a:solidFill>
                <a:schemeClr val="accent2"/>
              </a:solidFill>
              <a:ln w="9525" algn="ctr">
                <a:solidFill>
                  <a:schemeClr val="accent2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D75F-420E-A760-1F1629A6233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D75F-420E-A760-1F1629A62336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D75F-420E-A760-1F1629A62336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75F-420E-A760-1F1629A62336}"/>
              </c:ext>
            </c:extLst>
          </c:dPt>
          <c:dLbls>
            <c:dLbl>
              <c:idx val="3"/>
              <c:layout>
                <c:manualLayout>
                  <c:x val="0"/>
                  <c:y val="-0.13492822966507176"/>
                </c:manualLayout>
              </c:layout>
              <c:numFmt formatCode="#,##0.0&quot;%&quot;;&quot;-&quot;#,##0.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5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75F-420E-A760-1F1629A623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Sheet1!$A$1:$D$1</c:f>
              <c:numCache>
                <c:formatCode>General</c:formatCode>
                <c:ptCount val="4"/>
                <c:pt idx="0">
                  <c:v>16436</c:v>
                </c:pt>
                <c:pt idx="1">
                  <c:v>16801</c:v>
                </c:pt>
                <c:pt idx="2">
                  <c:v>17167</c:v>
                </c:pt>
                <c:pt idx="3">
                  <c:v>18262</c:v>
                </c:pt>
              </c:numCache>
            </c:numRef>
          </c:xVal>
          <c:yVal>
            <c:numRef>
              <c:f>Sheet1!$A$3:$D$3</c:f>
              <c:numCache>
                <c:formatCode>General</c:formatCode>
                <c:ptCount val="4"/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75F-420E-A760-1F1629A62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356464"/>
        <c:axId val="1"/>
      </c:scatterChart>
      <c:valAx>
        <c:axId val="511356464"/>
        <c:scaling>
          <c:orientation val="minMax"/>
          <c:max val="18262"/>
          <c:min val="16436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5"/>
          <c:min val="2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511356464"/>
        <c:crosses val="min"/>
        <c:crossBetween val="midCat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57881658642654E-3"/>
          <c:y val="0.16513761467889909"/>
          <c:w val="0.96924988352228614"/>
          <c:h val="0.7951070336391437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2"/>
              </a:solidFill>
              <a:ln w="9525" algn="ctr">
                <a:solidFill>
                  <a:schemeClr val="accent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0094735207330331E-2"/>
                  <c:y val="-9.7859327217125383E-2"/>
                </c:manualLayout>
              </c:layout>
              <c:numFmt formatCode="&quot;$&quot;#,##0.0;&quot;-&quot;&quot;$&quot;#,##0.0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5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FA8-426C-B7FC-A0FA47243D5A}"/>
                </c:ext>
              </c:extLst>
            </c:dLbl>
            <c:dLbl>
              <c:idx val="1"/>
              <c:layout>
                <c:manualLayout>
                  <c:x val="0"/>
                  <c:y val="-0.10779816513761468"/>
                </c:manualLayout>
              </c:layout>
              <c:numFmt formatCode="&quot;$&quot;#,##0.0;&quot;-&quot;&quot;$&quot;#,##0.0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5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FA8-426C-B7FC-A0FA47243D5A}"/>
                </c:ext>
              </c:extLst>
            </c:dLbl>
            <c:dLbl>
              <c:idx val="2"/>
              <c:layout>
                <c:manualLayout>
                  <c:x val="0"/>
                  <c:y val="-0.10779816513761468"/>
                </c:manualLayout>
              </c:layout>
              <c:numFmt formatCode="&quot;$&quot;#,##0.0;&quot;-&quot;&quot;$&quot;#,##0.0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5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FA8-426C-B7FC-A0FA47243D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Sheet1!$A$1:$C$1</c:f>
              <c:numCache>
                <c:formatCode>General</c:formatCode>
                <c:ptCount val="3"/>
                <c:pt idx="0">
                  <c:v>16436</c:v>
                </c:pt>
                <c:pt idx="1">
                  <c:v>16801</c:v>
                </c:pt>
                <c:pt idx="2">
                  <c:v>17167</c:v>
                </c:pt>
              </c:numCache>
            </c:numRef>
          </c:xVal>
          <c:yVal>
            <c:numRef>
              <c:f>Sheet1!$A$2:$C$2</c:f>
              <c:numCache>
                <c:formatCode>General</c:formatCode>
                <c:ptCount val="3"/>
                <c:pt idx="0">
                  <c:v>2.0404999999999998</c:v>
                </c:pt>
                <c:pt idx="1">
                  <c:v>3.3016640000000002</c:v>
                </c:pt>
                <c:pt idx="2">
                  <c:v>3.9796800000000001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FA8-426C-B7FC-A0FA47243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347312"/>
        <c:axId val="1"/>
      </c:scatterChart>
      <c:valAx>
        <c:axId val="511347312"/>
        <c:scaling>
          <c:orientation val="minMax"/>
          <c:max val="17167"/>
          <c:min val="16436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4"/>
          <c:min val="2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511347312"/>
        <c:crosses val="min"/>
        <c:crossBetween val="midCat"/>
        <c:majorUnit val="0.5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0719" y="549825"/>
            <a:ext cx="6647971" cy="37398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4896" y="5499465"/>
            <a:ext cx="6049780" cy="12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5558" y="9842082"/>
            <a:ext cx="563197" cy="19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98690" y="117994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thomasnet.com/featured/exploring-the-increase-in-modular-construction-demand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uxemodular.com/hubfs/Third%20Party%20Press%20Downloads/MBI-2018PermanentModularConstructionReport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2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https://news.thomasnet.com/featured/exploring-the-increase-in-modular-construction-demand/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9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300" y="50800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2996" y="5083937"/>
            <a:ext cx="5608848" cy="2508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87B4FE-43DA-4923-BD52-AEE883E5A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2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813" y="527050"/>
            <a:ext cx="6367462" cy="358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2996" y="5083936"/>
            <a:ext cx="5608848" cy="2508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87B4FE-43DA-4923-BD52-AEE883E5A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72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4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Methodology p. 23-24: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https://www.deluxemodular.com/hubfs/Third%20Party%20Press%20Downloads/MBI-2018PermanentModularConstructionReport.pdf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5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5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.jp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.jp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11.xml"/><Relationship Id="rId4" Type="http://schemas.openxmlformats.org/officeDocument/2006/relationships/tags" Target="../tags/tag3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0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3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338.xml"/><Relationship Id="rId4" Type="http://schemas.openxmlformats.org/officeDocument/2006/relationships/tags" Target="../tags/tag33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.jp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5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8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8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1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.jp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1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84542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0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96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CA0738-EE69-4CDF-8CDA-FABB966F7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7" y="1557"/>
          <a:ext cx="159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6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CA0738-EE69-4CDF-8CDA-FABB966F7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" y="1557"/>
                        <a:ext cx="159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97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"/>
            <a:ext cx="11949113" cy="6721079"/>
          </a:xfrm>
          <a:prstGeom prst="rect">
            <a:avLst/>
          </a:prstGeom>
        </p:spPr>
      </p:pic>
      <p:sp>
        <p:nvSpPr>
          <p:cNvPr id="2" name="TitleRectangle"/>
          <p:cNvSpPr>
            <a:spLocks/>
          </p:cNvSpPr>
          <p:nvPr userDrawn="1"/>
        </p:nvSpPr>
        <p:spPr bwMode="white">
          <a:xfrm>
            <a:off x="2781424" y="1"/>
            <a:ext cx="9169806" cy="396788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7990646" y="6287539"/>
            <a:ext cx="37201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="1" baseline="0" dirty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7990646" y="6410649"/>
            <a:ext cx="39584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aseline="0">
                <a:solidFill>
                  <a:srgbClr val="FFFFFF"/>
                </a:solidFill>
                <a:latin typeface="+mn-lt"/>
              </a:rPr>
              <a:t>Last Modified 9/15/2019 6:50 PM Central Standard Time</a:t>
            </a:r>
            <a:endParaRPr lang="en-US" sz="800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7990646" y="6533760"/>
            <a:ext cx="37201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baseline="0" dirty="0">
                <a:solidFill>
                  <a:srgbClr val="FFFFFF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3024489" y="1434420"/>
            <a:ext cx="8309252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2218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259050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LogoImage"/>
          <p:cNvSpPr>
            <a:spLocks noEditPoints="1"/>
          </p:cNvSpPr>
          <p:nvPr userDrawn="1"/>
        </p:nvSpPr>
        <p:spPr bwMode="auto">
          <a:xfrm>
            <a:off x="3024488" y="150654"/>
            <a:ext cx="2902766" cy="238073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600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24489" y="6410649"/>
            <a:ext cx="47261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 eaLnBrk="0" hangingPunct="0"/>
            <a:r>
              <a:rPr lang="en-US" sz="800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 baseline="0" dirty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289483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1419923" y="650827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0272622" y="6508273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800" baseline="0" dirty="0">
                <a:solidFill>
                  <a:srgbClr val="808080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3509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11419923" y="650827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800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0272622" y="6508273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800" baseline="0" dirty="0">
                <a:solidFill>
                  <a:srgbClr val="FFFFFF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6228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81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2718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3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5167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2DC5-DAD9-4D0E-83DF-0C6427E1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86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688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97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94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5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88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62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 Tex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D939F3A-CB11-4A45-ABD2-D7D0DB6043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D939F3A-CB11-4A45-ABD2-D7D0DB604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778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028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49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CA0738-EE69-4CDF-8CDA-FABB966F7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7" y="1557"/>
          <a:ext cx="159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5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CA0738-EE69-4CDF-8CDA-FABB966F7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" y="1557"/>
                        <a:ext cx="159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45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10861744" cy="716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3685" y="867113"/>
            <a:ext cx="10861744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2A0CF713-5E70-454F-819E-BD6E4E3769C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2233967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Image">
            <a:extLst>
              <a:ext uri="{FF2B5EF4-FFF2-40B4-BE49-F238E27FC236}">
                <a16:creationId xmlns:a16="http://schemas.microsoft.com/office/drawing/2014/main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 bwMode="black">
          <a:xfrm>
            <a:off x="538329" y="471581"/>
            <a:ext cx="1855485" cy="573566"/>
            <a:chOff x="0" y="973"/>
            <a:chExt cx="7680" cy="23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568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568" dirty="0">
                <a:latin typeface="Arial" panose="020B0604020202020204" pitchFamily="34" charset="0"/>
              </a:endParaRPr>
            </a:p>
          </p:txBody>
        </p:sp>
      </p:grpSp>
      <p:pic>
        <p:nvPicPr>
          <p:cNvPr id="17" name="Partnership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EA7A5696-00BF-45E7-A82D-0FAAE08003AE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/>
          <a:stretch/>
        </p:blipFill>
        <p:spPr bwMode="black">
          <a:xfrm>
            <a:off x="4236504" y="0"/>
            <a:ext cx="7712609" cy="6721475"/>
          </a:xfrm>
          <a:prstGeom prst="rect">
            <a:avLst/>
          </a:prstGeom>
        </p:spPr>
      </p:pic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545177" y="4884806"/>
            <a:ext cx="1864062" cy="9499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76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38330" y="4420382"/>
            <a:ext cx="5896887" cy="21115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372">
                <a:solidFill>
                  <a:schemeClr val="tx2"/>
                </a:solidFill>
              </a:defRPr>
            </a:lvl1pPr>
            <a:lvl2pPr marL="113582" indent="0">
              <a:buNone/>
              <a:defRPr>
                <a:solidFill>
                  <a:schemeClr val="bg1"/>
                </a:solidFill>
              </a:defRPr>
            </a:lvl2pPr>
            <a:lvl3pPr marL="457064" indent="0">
              <a:buNone/>
              <a:defRPr>
                <a:solidFill>
                  <a:schemeClr val="bg1"/>
                </a:solidFill>
              </a:defRPr>
            </a:lvl3pPr>
            <a:lvl4pPr marL="797621" indent="0">
              <a:buNone/>
              <a:defRPr>
                <a:solidFill>
                  <a:schemeClr val="bg1"/>
                </a:solidFill>
              </a:defRPr>
            </a:lvl4pPr>
            <a:lvl5pPr marL="11381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45178" y="4011087"/>
            <a:ext cx="5896887" cy="30165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960">
                <a:solidFill>
                  <a:schemeClr val="tx2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3684" y="2008999"/>
            <a:ext cx="5896887" cy="18834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312" baseline="0">
                <a:ln w="6350" cap="flat">
                  <a:noFill/>
                  <a:miter lim="800000"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isclaimer-English (United States)">
            <a:extLst>
              <a:ext uri="{FF2B5EF4-FFF2-40B4-BE49-F238E27FC236}">
                <a16:creationId xmlns:a16="http://schemas.microsoft.com/office/drawing/2014/main" id="{FB7A54AC-E14F-4BA1-B48F-5284B039668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37709" y="6067251"/>
            <a:ext cx="4032826" cy="34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788846" eaLnBrk="0" hangingPunct="0"/>
            <a:r>
              <a:rPr lang="en-US" sz="784" dirty="0">
                <a:solidFill>
                  <a:schemeClr val="tx2"/>
                </a:solidFill>
                <a:latin typeface="+mn-lt"/>
              </a:rPr>
              <a:t>CONFIDENTIAL AND PROPRIETARY</a:t>
            </a:r>
          </a:p>
          <a:p>
            <a:pPr defTabSz="788846" eaLnBrk="0" hangingPunct="0"/>
            <a:r>
              <a:rPr lang="en-US" sz="784" dirty="0">
                <a:solidFill>
                  <a:schemeClr val="tx2"/>
                </a:solidFill>
                <a:latin typeface="+mn-lt"/>
              </a:rPr>
              <a:t>Any use of this material without specific permission of McKinsey &amp; Company </a:t>
            </a:r>
            <a:br>
              <a:rPr lang="en-US" sz="784" dirty="0">
                <a:solidFill>
                  <a:schemeClr val="tx2"/>
                </a:solidFill>
                <a:latin typeface="+mn-lt"/>
              </a:rPr>
            </a:br>
            <a:r>
              <a:rPr lang="en-US" sz="784" dirty="0">
                <a:solidFill>
                  <a:schemeClr val="tx2"/>
                </a:solidFill>
                <a:latin typeface="+mn-lt"/>
              </a:rPr>
              <a:t>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171237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15019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9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0552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72590"/>
            <a:ext cx="3737085" cy="681109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30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2983677"/>
            <a:ext cx="4964856" cy="754123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F0CCD239-5AB1-44D4-B4A0-A0D2C775E2F2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D5BC7D86-CAE4-4657-BB66-D2CD7A735765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3685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2792553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4489283"/>
            <a:ext cx="10861744" cy="663629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3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5870CBDA-319F-478D-A98A-8C924E44D94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A9530E56-1131-46FF-891E-09F80505533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3685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3494185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75716" y="3485434"/>
            <a:ext cx="8997682" cy="51280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332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475716" y="4199334"/>
            <a:ext cx="8997682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0826D15C-DD7B-41C9-B0B7-C732312FB58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694A4FC0-E74B-4087-9547-B4E52460862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715016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3345752" y="0"/>
            <a:ext cx="8603361" cy="6721475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9940448" y="6369996"/>
            <a:ext cx="1112317" cy="13574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3641732" y="6325291"/>
            <a:ext cx="776094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543684" y="6325291"/>
            <a:ext cx="246450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641732" y="1158377"/>
            <a:ext cx="776094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43684" y="1158377"/>
            <a:ext cx="246450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4DB7D7B-A09F-4A19-A66E-6C1B908ACEDE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9C818225-1366-49F4-B08F-3FD0C7D2EAE7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43684" y="2312780"/>
            <a:ext cx="2464505" cy="1131079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88BAC80C-A993-40B4-BDD4-442109C6D162}"/>
              </a:ext>
            </a:extLst>
          </p:cNvPr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543684" y="3586790"/>
            <a:ext cx="2464505" cy="542969"/>
          </a:xfrm>
        </p:spPr>
        <p:txBody>
          <a:bodyPr wrap="square">
            <a:sp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080" indent="0" algn="ctr">
              <a:buNone/>
              <a:defRPr sz="1960"/>
            </a:lvl2pPr>
            <a:lvl3pPr marL="896158" indent="0" algn="ctr">
              <a:buNone/>
              <a:defRPr sz="1764"/>
            </a:lvl3pPr>
            <a:lvl4pPr marL="1344239" indent="0" algn="ctr">
              <a:buNone/>
              <a:defRPr sz="1568"/>
            </a:lvl4pPr>
            <a:lvl5pPr marL="1792318" indent="0" algn="ctr">
              <a:buNone/>
              <a:defRPr sz="1568"/>
            </a:lvl5pPr>
            <a:lvl6pPr marL="2240397" indent="0" algn="ctr">
              <a:buNone/>
              <a:defRPr sz="1568"/>
            </a:lvl6pPr>
            <a:lvl7pPr marL="2688475" indent="0" algn="ctr">
              <a:buNone/>
              <a:defRPr sz="1568"/>
            </a:lvl7pPr>
            <a:lvl8pPr marL="3136555" indent="0" algn="ctr">
              <a:buNone/>
              <a:defRPr sz="1568"/>
            </a:lvl8pPr>
            <a:lvl9pPr marL="3584635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4B24C20D-4F34-434F-9E9F-7F59A1A86904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43684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784"/>
              <a:t>Source: …</a:t>
            </a:r>
            <a:endParaRPr lang="en-US" sz="784" dirty="0"/>
          </a:p>
        </p:txBody>
      </p:sp>
    </p:spTree>
    <p:extLst>
      <p:ext uri="{BB962C8B-B14F-4D97-AF65-F5344CB8AC3E}">
        <p14:creationId xmlns:p14="http://schemas.microsoft.com/office/powerpoint/2010/main" val="2577641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4277782" y="0"/>
            <a:ext cx="7671331" cy="6721475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black">
          <a:xfrm>
            <a:off x="9940448" y="6369996"/>
            <a:ext cx="1112317" cy="13574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4578160" y="6325291"/>
            <a:ext cx="682891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543685" y="6325291"/>
            <a:ext cx="339653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578160" y="1158377"/>
            <a:ext cx="682891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43685" y="1158377"/>
            <a:ext cx="339653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506B212A-F103-4479-B4F2-503202CBF12F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E213339-3F82-4689-A2C0-7BF480D7C813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43685" y="2689736"/>
            <a:ext cx="3396535" cy="7541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9226937-CFD6-48DF-84A7-77721325EC32}"/>
              </a:ext>
            </a:extLst>
          </p:cNvPr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543684" y="3586790"/>
            <a:ext cx="3396534" cy="271485"/>
          </a:xfrm>
        </p:spPr>
        <p:txBody>
          <a:bodyPr wrap="square">
            <a:sp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080" indent="0" algn="ctr">
              <a:buNone/>
              <a:defRPr sz="1960"/>
            </a:lvl2pPr>
            <a:lvl3pPr marL="896158" indent="0" algn="ctr">
              <a:buNone/>
              <a:defRPr sz="1764"/>
            </a:lvl3pPr>
            <a:lvl4pPr marL="1344239" indent="0" algn="ctr">
              <a:buNone/>
              <a:defRPr sz="1568"/>
            </a:lvl4pPr>
            <a:lvl5pPr marL="1792318" indent="0" algn="ctr">
              <a:buNone/>
              <a:defRPr sz="1568"/>
            </a:lvl5pPr>
            <a:lvl6pPr marL="2240397" indent="0" algn="ctr">
              <a:buNone/>
              <a:defRPr sz="1568"/>
            </a:lvl6pPr>
            <a:lvl7pPr marL="2688475" indent="0" algn="ctr">
              <a:buNone/>
              <a:defRPr sz="1568"/>
            </a:lvl7pPr>
            <a:lvl8pPr marL="3136555" indent="0" algn="ctr">
              <a:buNone/>
              <a:defRPr sz="1568"/>
            </a:lvl8pPr>
            <a:lvl9pPr marL="3584635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841AF036-625C-40E4-AFF0-0730AF371B8F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43684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784"/>
              <a:t>Source: …</a:t>
            </a:r>
            <a:endParaRPr lang="en-US" sz="784" dirty="0"/>
          </a:p>
        </p:txBody>
      </p:sp>
    </p:spTree>
    <p:extLst>
      <p:ext uri="{BB962C8B-B14F-4D97-AF65-F5344CB8AC3E}">
        <p14:creationId xmlns:p14="http://schemas.microsoft.com/office/powerpoint/2010/main" val="1591510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5971569" y="0"/>
            <a:ext cx="5977544" cy="6721475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black">
          <a:xfrm>
            <a:off x="9940448" y="6369996"/>
            <a:ext cx="1112317" cy="13574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6442222" y="6325291"/>
            <a:ext cx="496485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543685" y="6325291"/>
            <a:ext cx="496485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442222" y="1158377"/>
            <a:ext cx="496485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43685" y="1158377"/>
            <a:ext cx="496485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43685" y="1158377"/>
            <a:ext cx="496485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43685" y="168784"/>
            <a:ext cx="4964856" cy="716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543685" y="867113"/>
            <a:ext cx="4964856" cy="27148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id="{B1862427-C153-460B-92AE-3FA75E6B880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1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996BEF85-8664-4E81-99DA-DB4E0EED9FFE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43685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3511091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6828918" cy="716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7674318" y="0"/>
            <a:ext cx="4274795" cy="6721475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68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9940448" y="6369996"/>
            <a:ext cx="1112317" cy="13574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8010543" y="6325291"/>
            <a:ext cx="339653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543685" y="6325291"/>
            <a:ext cx="682891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8010543" y="1158377"/>
            <a:ext cx="339653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43685" y="1158377"/>
            <a:ext cx="682891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8D646E-BD43-4948-96FE-F798F0E18D71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43685" y="1158377"/>
            <a:ext cx="682891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543685" y="867113"/>
            <a:ext cx="6828918" cy="27148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EAFF7AB7-0AA5-45CA-B768-743633E9C28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1"/>
            </p:custDataLst>
          </p:nvPr>
        </p:nvSpPr>
        <p:spPr>
          <a:xfrm>
            <a:off x="8010542" y="85497"/>
            <a:ext cx="3397873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1E13A079-6EBB-4CF2-8309-A13B97BC051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43685" y="6372238"/>
            <a:ext cx="713063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350756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543685" y="6325291"/>
            <a:ext cx="108617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43685" y="1158377"/>
            <a:ext cx="108617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9940448" y="6369996"/>
            <a:ext cx="1112317" cy="13574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43685" y="171684"/>
            <a:ext cx="10861744" cy="96981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BFEDCBC-6AE2-415B-B9AB-4D0332F5ABD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B4E658F9-2AF0-4095-8AD7-6E1341A0C6A9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43685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1759737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9940448" y="6369996"/>
            <a:ext cx="1112317" cy="13574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42E706C-B652-4B8D-8347-CE6D35DB7BB4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7017117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CC0136D9-4728-4594-8C0D-EF644A32911F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3685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351382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2DC5-DAD9-4D0E-83DF-0C6427E1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15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LogoImage">
            <a:extLst>
              <a:ext uri="{FF2B5EF4-FFF2-40B4-BE49-F238E27FC236}">
                <a16:creationId xmlns:a16="http://schemas.microsoft.com/office/drawing/2014/main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 bwMode="black">
          <a:xfrm>
            <a:off x="538329" y="471581"/>
            <a:ext cx="1855485" cy="573566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568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568" dirty="0">
                <a:latin typeface="Arial" panose="020B0604020202020204" pitchFamily="34" charset="0"/>
              </a:endParaRPr>
            </a:p>
          </p:txBody>
        </p:sp>
      </p:grpSp>
      <p:pic>
        <p:nvPicPr>
          <p:cNvPr id="7" name="Partnership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F872C5DF-49A0-4AF8-94E4-83C32A939035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r="18000"/>
          <a:stretch/>
        </p:blipFill>
        <p:spPr bwMode="black">
          <a:xfrm>
            <a:off x="6387344" y="0"/>
            <a:ext cx="5561769" cy="6721475"/>
          </a:xfrm>
          <a:prstGeom prst="rect">
            <a:avLst/>
          </a:prstGeom>
        </p:spPr>
      </p:pic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A4CE8616-FDF3-4F97-8E96-95B2D0967718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3685" y="6372238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/>
              <a:t>Source: ...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307203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8693-1872-4077-8595-CB580495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BD505-F092-4F7D-895A-25CB7B7A5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385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1" y="6508273"/>
            <a:ext cx="10130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55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6" y="50804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55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20369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sic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543685" y="6325291"/>
            <a:ext cx="108617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43685" y="1158377"/>
            <a:ext cx="108617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9941166" y="6369996"/>
            <a:ext cx="1110882" cy="13574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96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087159" y="6369381"/>
            <a:ext cx="319016" cy="135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8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8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43685" y="171685"/>
            <a:ext cx="10861744" cy="96981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BFEDCBC-6AE2-415B-B9AB-4D0332F5ABD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017118" y="86317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EEDF20D6-1506-4C3B-970A-C84375CA3D5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43685" y="6372240"/>
            <a:ext cx="7132873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784"/>
              <a:t>Source: …</a:t>
            </a:r>
            <a:endParaRPr lang="en-US" sz="784" dirty="0"/>
          </a:p>
        </p:txBody>
      </p:sp>
    </p:spTree>
    <p:extLst>
      <p:ext uri="{BB962C8B-B14F-4D97-AF65-F5344CB8AC3E}">
        <p14:creationId xmlns:p14="http://schemas.microsoft.com/office/powerpoint/2010/main" val="1854341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130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218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5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0741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10861744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3685" y="867113"/>
            <a:ext cx="10861744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6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4616F8B9-0F4A-460B-8DCE-7A30246E3FA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9"/>
            <a:ext cx="7132873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82"/>
              <a:t>Source: ...</a:t>
            </a:r>
          </a:p>
        </p:txBody>
      </p:sp>
    </p:spTree>
    <p:extLst>
      <p:ext uri="{BB962C8B-B14F-4D97-AF65-F5344CB8AC3E}">
        <p14:creationId xmlns:p14="http://schemas.microsoft.com/office/powerpoint/2010/main" val="3725002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690-4ABA-42D6-848D-1A07EDA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28D-435C-4564-BAC9-B0912FF9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500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1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893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0473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1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8859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10861744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3685" y="867113"/>
            <a:ext cx="10861744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6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39D54C40-EF0B-4DCC-ADA3-C9788255D57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9"/>
            <a:ext cx="7132873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82"/>
              <a:t>Source: ...</a:t>
            </a:r>
          </a:p>
        </p:txBody>
      </p:sp>
    </p:spTree>
    <p:extLst>
      <p:ext uri="{BB962C8B-B14F-4D97-AF65-F5344CB8AC3E}">
        <p14:creationId xmlns:p14="http://schemas.microsoft.com/office/powerpoint/2010/main" val="4270979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690-4ABA-42D6-848D-1A07EDA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28D-435C-4564-BAC9-B0912FF9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6315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01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1970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7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7367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10861744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3685" y="867113"/>
            <a:ext cx="10861744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6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4BB74DE9-6504-4B50-885D-BB485D40403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9"/>
            <a:ext cx="7132873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82"/>
              <a:t>Source: ...</a:t>
            </a:r>
          </a:p>
        </p:txBody>
      </p:sp>
    </p:spTree>
    <p:extLst>
      <p:ext uri="{BB962C8B-B14F-4D97-AF65-F5344CB8AC3E}">
        <p14:creationId xmlns:p14="http://schemas.microsoft.com/office/powerpoint/2010/main" val="946933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690-4ABA-42D6-848D-1A07EDA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28D-435C-4564-BAC9-B0912FF9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7161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28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0167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921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3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0354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10861744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3685" y="867113"/>
            <a:ext cx="10861744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6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71456D54-0185-4AE0-BA95-05C30BF2F41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9"/>
            <a:ext cx="7132873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82"/>
              <a:t>Source: ...</a:t>
            </a:r>
          </a:p>
        </p:txBody>
      </p:sp>
    </p:spTree>
    <p:extLst>
      <p:ext uri="{BB962C8B-B14F-4D97-AF65-F5344CB8AC3E}">
        <p14:creationId xmlns:p14="http://schemas.microsoft.com/office/powerpoint/2010/main" val="1511433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690-4ABA-42D6-848D-1A07EDA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28D-435C-4564-BAC9-B0912FF9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7818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491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6742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5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6651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10861744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3685" y="867113"/>
            <a:ext cx="10861744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6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2B9156F8-E921-49D2-97CF-6D61DBFB5FCC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9"/>
            <a:ext cx="7132873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82"/>
              <a:t>Source: ...</a:t>
            </a:r>
          </a:p>
        </p:txBody>
      </p:sp>
    </p:spTree>
    <p:extLst>
      <p:ext uri="{BB962C8B-B14F-4D97-AF65-F5344CB8AC3E}">
        <p14:creationId xmlns:p14="http://schemas.microsoft.com/office/powerpoint/2010/main" val="895009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690-4ABA-42D6-848D-1A07EDA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28D-435C-4564-BAC9-B0912FF9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7677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29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4306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6674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5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6263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10861744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3685" y="867113"/>
            <a:ext cx="10861744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6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76E9E285-9E01-45D1-8960-FC56CDA426B7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9"/>
            <a:ext cx="7132873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82"/>
              <a:t>Source: ...</a:t>
            </a:r>
          </a:p>
        </p:txBody>
      </p:sp>
    </p:spTree>
    <p:extLst>
      <p:ext uri="{BB962C8B-B14F-4D97-AF65-F5344CB8AC3E}">
        <p14:creationId xmlns:p14="http://schemas.microsoft.com/office/powerpoint/2010/main" val="2886846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690-4ABA-42D6-848D-1A07EDA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28D-435C-4564-BAC9-B0912FF9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7868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9/15/2019 6:50 PM Central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352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247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5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0847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685" y="168784"/>
            <a:ext cx="10861744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3685" y="867113"/>
            <a:ext cx="10861744" cy="271485"/>
          </a:xfrm>
        </p:spPr>
        <p:txBody>
          <a:bodyPr wrap="square">
            <a:noAutofit/>
          </a:bodyPr>
          <a:lstStyle>
            <a:lvl1pPr marL="0" indent="0" algn="l">
              <a:buNone/>
              <a:defRPr sz="1764" b="0">
                <a:solidFill>
                  <a:schemeClr val="tx1"/>
                </a:solidFill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087159" y="6369381"/>
            <a:ext cx="319016" cy="135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9859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82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9859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017117" y="86316"/>
            <a:ext cx="4391299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23DD8E00-FC79-43CD-BFDF-3AD2B926195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43685" y="6372239"/>
            <a:ext cx="7132873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82"/>
              <a:t>Source: ...</a:t>
            </a:r>
          </a:p>
        </p:txBody>
      </p:sp>
    </p:spTree>
    <p:extLst>
      <p:ext uri="{BB962C8B-B14F-4D97-AF65-F5344CB8AC3E}">
        <p14:creationId xmlns:p14="http://schemas.microsoft.com/office/powerpoint/2010/main" val="867744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690-4ABA-42D6-848D-1A07EDA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28D-435C-4564-BAC9-B0912FF9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039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060676-FFD7-465B-90A0-10180E5BD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060676-FFD7-465B-90A0-10180E5BD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EDF70E5-7D47-4A7F-BA2D-A63172E481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587" cy="15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56" b="0" i="0" baseline="0" dirty="0"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9240-7A4B-604C-BAD2-94C79F0F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991005"/>
            <a:ext cx="11551805" cy="3317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2156" dirty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13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 Tex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D939F3A-CB11-4A45-ABD2-D7D0DB6043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57" y="1557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D939F3A-CB11-4A45-ABD2-D7D0DB604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75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32" Type="http://schemas.openxmlformats.org/officeDocument/2006/relationships/tags" Target="../tags/tag19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31" Type="http://schemas.openxmlformats.org/officeDocument/2006/relationships/tags" Target="../tags/tag1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oleObject" Target="../embeddings/oleObject39.bin"/><Relationship Id="rId3" Type="http://schemas.openxmlformats.org/officeDocument/2006/relationships/slideLayout" Target="../slideLayouts/slideLayout66.xml"/><Relationship Id="rId21" Type="http://schemas.openxmlformats.org/officeDocument/2006/relationships/tags" Target="../tags/tag352.xml"/><Relationship Id="rId7" Type="http://schemas.openxmlformats.org/officeDocument/2006/relationships/vmlDrawing" Target="../drawings/vmlDrawing39.v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2" Type="http://schemas.openxmlformats.org/officeDocument/2006/relationships/slideLayout" Target="../slideLayouts/slideLayout65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0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5" Type="http://schemas.openxmlformats.org/officeDocument/2006/relationships/slideLayout" Target="../slideLayouts/slideLayout68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4" Type="http://schemas.openxmlformats.org/officeDocument/2006/relationships/slideLayout" Target="../slideLayouts/slideLayout67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oleObject" Target="../embeddings/oleObject42.bin"/><Relationship Id="rId3" Type="http://schemas.openxmlformats.org/officeDocument/2006/relationships/slideLayout" Target="../slideLayouts/slideLayout71.xml"/><Relationship Id="rId21" Type="http://schemas.openxmlformats.org/officeDocument/2006/relationships/tags" Target="../tags/tag379.xml"/><Relationship Id="rId7" Type="http://schemas.openxmlformats.org/officeDocument/2006/relationships/vmlDrawing" Target="../drawings/vmlDrawing42.v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tags" Target="../tags/tag383.xml"/><Relationship Id="rId2" Type="http://schemas.openxmlformats.org/officeDocument/2006/relationships/slideLayout" Target="../slideLayouts/slideLayout7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11.xml"/><Relationship Id="rId11" Type="http://schemas.openxmlformats.org/officeDocument/2006/relationships/tags" Target="../tags/tag369.xml"/><Relationship Id="rId24" Type="http://schemas.openxmlformats.org/officeDocument/2006/relationships/tags" Target="../tags/tag382.xml"/><Relationship Id="rId5" Type="http://schemas.openxmlformats.org/officeDocument/2006/relationships/slideLayout" Target="../slideLayouts/slideLayout73.xml"/><Relationship Id="rId15" Type="http://schemas.openxmlformats.org/officeDocument/2006/relationships/tags" Target="../tags/tag373.xml"/><Relationship Id="rId23" Type="http://schemas.openxmlformats.org/officeDocument/2006/relationships/tags" Target="../tags/tag381.xml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4" Type="http://schemas.openxmlformats.org/officeDocument/2006/relationships/slideLayout" Target="../slideLayouts/slideLayout7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tags" Target="../tags/tag380.xml"/><Relationship Id="rId27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oleObject" Target="../embeddings/oleObject45.bin"/><Relationship Id="rId3" Type="http://schemas.openxmlformats.org/officeDocument/2006/relationships/slideLayout" Target="../slideLayouts/slideLayout76.xml"/><Relationship Id="rId21" Type="http://schemas.openxmlformats.org/officeDocument/2006/relationships/tags" Target="../tags/tag406.xml"/><Relationship Id="rId7" Type="http://schemas.openxmlformats.org/officeDocument/2006/relationships/vmlDrawing" Target="../drawings/vmlDrawing45.v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2" Type="http://schemas.openxmlformats.org/officeDocument/2006/relationships/slideLayout" Target="../slideLayouts/slideLayout75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12.xml"/><Relationship Id="rId11" Type="http://schemas.openxmlformats.org/officeDocument/2006/relationships/tags" Target="../tags/tag396.xml"/><Relationship Id="rId24" Type="http://schemas.openxmlformats.org/officeDocument/2006/relationships/tags" Target="../tags/tag409.xml"/><Relationship Id="rId5" Type="http://schemas.openxmlformats.org/officeDocument/2006/relationships/slideLayout" Target="../slideLayouts/slideLayout78.xml"/><Relationship Id="rId15" Type="http://schemas.openxmlformats.org/officeDocument/2006/relationships/tags" Target="../tags/tag400.xml"/><Relationship Id="rId23" Type="http://schemas.openxmlformats.org/officeDocument/2006/relationships/tags" Target="../tags/tag408.xml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4" Type="http://schemas.openxmlformats.org/officeDocument/2006/relationships/slideLayout" Target="../slideLayouts/slideLayout77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oleObject" Target="../embeddings/oleObject12.bin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vmlDrawing" Target="../drawings/vmlDrawing12.v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1" Type="http://schemas.openxmlformats.org/officeDocument/2006/relationships/theme" Target="../theme/theme2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oleObject" Target="../embeddings/oleObject13.bin"/><Relationship Id="rId5" Type="http://schemas.openxmlformats.org/officeDocument/2006/relationships/vmlDrawing" Target="../drawings/vmlDrawing13.v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heme" Target="../theme/theme3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theme" Target="../theme/theme4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84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vmlDrawing" Target="../drawings/vmlDrawing16.v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8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tags" Target="../tags/tag135.xml"/><Relationship Id="rId21" Type="http://schemas.openxmlformats.org/officeDocument/2006/relationships/tags" Target="../tags/tag117.xml"/><Relationship Id="rId34" Type="http://schemas.openxmlformats.org/officeDocument/2006/relationships/tags" Target="../tags/tag1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5.xml"/><Relationship Id="rId25" Type="http://schemas.openxmlformats.org/officeDocument/2006/relationships/tags" Target="../tags/tag121.xml"/><Relationship Id="rId33" Type="http://schemas.openxmlformats.org/officeDocument/2006/relationships/tags" Target="../tags/tag129.xml"/><Relationship Id="rId38" Type="http://schemas.openxmlformats.org/officeDocument/2006/relationships/tags" Target="../tags/tag1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tags" Target="../tags/tag116.xml"/><Relationship Id="rId29" Type="http://schemas.openxmlformats.org/officeDocument/2006/relationships/tags" Target="../tags/tag125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ags" Target="../tags/tag120.xml"/><Relationship Id="rId32" Type="http://schemas.openxmlformats.org/officeDocument/2006/relationships/tags" Target="../tags/tag128.xml"/><Relationship Id="rId37" Type="http://schemas.openxmlformats.org/officeDocument/2006/relationships/tags" Target="../tags/tag13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tags" Target="../tags/tag132.xml"/><Relationship Id="rId10" Type="http://schemas.openxmlformats.org/officeDocument/2006/relationships/slideLayout" Target="../slideLayouts/slideLayout37.xml"/><Relationship Id="rId19" Type="http://schemas.openxmlformats.org/officeDocument/2006/relationships/tags" Target="../tags/tag115.xml"/><Relationship Id="rId31" Type="http://schemas.openxmlformats.org/officeDocument/2006/relationships/tags" Target="../tags/tag12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tags" Target="../tags/tag131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oleObject" Target="../embeddings/oleObject27.bin"/><Relationship Id="rId3" Type="http://schemas.openxmlformats.org/officeDocument/2006/relationships/slideLayout" Target="../slideLayouts/slideLayout46.xml"/><Relationship Id="rId21" Type="http://schemas.openxmlformats.org/officeDocument/2006/relationships/tags" Target="../tags/tag244.xml"/><Relationship Id="rId7" Type="http://schemas.openxmlformats.org/officeDocument/2006/relationships/vmlDrawing" Target="../drawings/vmlDrawing27.v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2" Type="http://schemas.openxmlformats.org/officeDocument/2006/relationships/slideLayout" Target="../slideLayouts/slideLayout4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5" Type="http://schemas.openxmlformats.org/officeDocument/2006/relationships/slideLayout" Target="../slideLayouts/slideLayout4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slideLayout" Target="../slideLayouts/slideLayout4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oleObject" Target="../embeddings/oleObject30.bin"/><Relationship Id="rId3" Type="http://schemas.openxmlformats.org/officeDocument/2006/relationships/slideLayout" Target="../slideLayouts/slideLayout51.xml"/><Relationship Id="rId21" Type="http://schemas.openxmlformats.org/officeDocument/2006/relationships/tags" Target="../tags/tag271.xml"/><Relationship Id="rId7" Type="http://schemas.openxmlformats.org/officeDocument/2006/relationships/vmlDrawing" Target="../drawings/vmlDrawing30.v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2" Type="http://schemas.openxmlformats.org/officeDocument/2006/relationships/slideLayout" Target="../slideLayouts/slideLayout50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5" Type="http://schemas.openxmlformats.org/officeDocument/2006/relationships/slideLayout" Target="../slideLayouts/slideLayout53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4" Type="http://schemas.openxmlformats.org/officeDocument/2006/relationships/slideLayout" Target="../slideLayouts/slideLayout52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oleObject" Target="../embeddings/oleObject33.bin"/><Relationship Id="rId3" Type="http://schemas.openxmlformats.org/officeDocument/2006/relationships/slideLayout" Target="../slideLayouts/slideLayout56.xml"/><Relationship Id="rId21" Type="http://schemas.openxmlformats.org/officeDocument/2006/relationships/tags" Target="../tags/tag298.xml"/><Relationship Id="rId7" Type="http://schemas.openxmlformats.org/officeDocument/2006/relationships/vmlDrawing" Target="../drawings/vmlDrawing33.v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2" Type="http://schemas.openxmlformats.org/officeDocument/2006/relationships/slideLayout" Target="../slideLayouts/slideLayout55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8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5" Type="http://schemas.openxmlformats.org/officeDocument/2006/relationships/slideLayout" Target="../slideLayouts/slideLayout58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4" Type="http://schemas.openxmlformats.org/officeDocument/2006/relationships/slideLayout" Target="../slideLayouts/slideLayout57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oleObject" Target="../embeddings/oleObject36.bin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325.xml"/><Relationship Id="rId7" Type="http://schemas.openxmlformats.org/officeDocument/2006/relationships/vmlDrawing" Target="../drawings/vmlDrawing36.v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2" Type="http://schemas.openxmlformats.org/officeDocument/2006/relationships/slideLayout" Target="../slideLayouts/slideLayout60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9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5" Type="http://schemas.openxmlformats.org/officeDocument/2006/relationships/slideLayout" Target="../slideLayouts/slideLayout63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4" Type="http://schemas.openxmlformats.org/officeDocument/2006/relationships/slideLayout" Target="../slideLayouts/slideLayout62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82563054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5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E606FEEB-BC81-416B-A2F7-0AB8F30A005A}"/>
              </a:ext>
            </a:extLst>
          </p:cNvPr>
          <p:cNvSpPr txBox="1"/>
          <p:nvPr userDrawn="1">
            <p:custDataLst>
              <p:tags r:id="rId17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1" r:id="rId12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6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59681461-F71E-4019-8CE6-E65DD757B165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42761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6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498E0369-4FA7-4E06-A69E-3142718E817A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42685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6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B5CF670F-C7EC-4667-9C7B-BD2F1ECF1B3C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282021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39924136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5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0868527" y="1940591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</a:rPr>
              <a:t>Last Modified 9/15/2019 6:50 PM Central Standard Time</a:t>
            </a:r>
            <a:endParaRPr lang="en-US" sz="16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733346" y="4114417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</a:rPr>
              <a:t>Printed</a:t>
            </a:r>
            <a:endParaRPr lang="en-US" sz="16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58759" y="7576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59" y="554866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305946"/>
            <a:ext cx="11491891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808080"/>
                </a:solidFill>
                <a:latin typeface="Arial"/>
              </a:rPr>
              <a:t>1 Footnote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936838" y="1951380"/>
            <a:ext cx="573642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7754"/>
            <a:ext cx="5685618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5" y="285751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345836" y="6327340"/>
            <a:ext cx="60961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553922" y="279401"/>
            <a:ext cx="848436" cy="997467"/>
            <a:chOff x="7835905" y="279400"/>
            <a:chExt cx="636299" cy="997467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143497" y="279401"/>
            <a:ext cx="1259088" cy="730767"/>
            <a:chOff x="7540629" y="279400"/>
            <a:chExt cx="944274" cy="730767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465017" y="250825"/>
            <a:ext cx="937340" cy="1306516"/>
            <a:chOff x="7769225" y="250825"/>
            <a:chExt cx="702974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1E167EB6-532E-498C-A171-93705BE2875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58758" y="6507560"/>
            <a:ext cx="9600425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2975252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06351113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1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0868526" y="1940591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>
                <a:solidFill>
                  <a:srgbClr val="808080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16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733346" y="4114417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dirty="0">
                <a:solidFill>
                  <a:srgbClr val="808080"/>
                </a:solidFill>
                <a:latin typeface="+mn-lt"/>
                <a:ea typeface="+mn-ea"/>
              </a:rPr>
              <a:t>Printed</a:t>
            </a:r>
            <a:endParaRPr lang="en-US" sz="16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58759" y="7576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59" y="554866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305946"/>
            <a:ext cx="11491891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baseline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936838" y="1951380"/>
            <a:ext cx="573642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7754"/>
            <a:ext cx="5685618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5" y="285751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345836" y="6327340"/>
            <a:ext cx="60961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553922" y="279401"/>
            <a:ext cx="848436" cy="997467"/>
            <a:chOff x="7835905" y="279400"/>
            <a:chExt cx="636299" cy="997467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143497" y="279401"/>
            <a:ext cx="1259088" cy="730767"/>
            <a:chOff x="7540629" y="279400"/>
            <a:chExt cx="944274" cy="730767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465017" y="250825"/>
            <a:ext cx="937340" cy="1306516"/>
            <a:chOff x="7769225" y="250825"/>
            <a:chExt cx="702974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527AF8D1-26AC-4A07-B6EE-84DE901050C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58758" y="6507560"/>
            <a:ext cx="9600425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400013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8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5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5EF57BF1-EA32-4FC9-BD4A-A307063E007D}"/>
              </a:ext>
            </a:extLst>
          </p:cNvPr>
          <p:cNvSpPr txBox="1"/>
          <p:nvPr userDrawn="1">
            <p:custDataLst>
              <p:tags r:id="rId17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315847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9940448" y="6369996"/>
            <a:ext cx="1112317" cy="13574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id="{8B868434-776E-46FC-90D6-2CC6F63A9A51}"/>
              </a:ext>
            </a:extLst>
          </p:cNvPr>
          <p:cNvCxnSpPr/>
          <p:nvPr userDrawn="1">
            <p:custDataLst>
              <p:tags r:id="rId19"/>
            </p:custDataLst>
          </p:nvPr>
        </p:nvCxnSpPr>
        <p:spPr>
          <a:xfrm>
            <a:off x="543685" y="6325291"/>
            <a:ext cx="108617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id="{00E8CD27-C104-4563-9322-C0A2ABFCB5E3}"/>
              </a:ext>
            </a:extLst>
          </p:cNvPr>
          <p:cNvCxnSpPr/>
          <p:nvPr userDrawn="1">
            <p:custDataLst>
              <p:tags r:id="rId20"/>
            </p:custDataLst>
          </p:nvPr>
        </p:nvCxnSpPr>
        <p:spPr>
          <a:xfrm>
            <a:off x="543685" y="1158377"/>
            <a:ext cx="1086174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icker" hidden="1">
            <a:extLst>
              <a:ext uri="{FF2B5EF4-FFF2-40B4-BE49-F238E27FC236}">
                <a16:creationId xmlns:a16="http://schemas.microsoft.com/office/drawing/2014/main" id="{74F94337-B76B-4D9C-ABE4-A23A4B0D5BF6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47073" y="1263637"/>
            <a:ext cx="421046" cy="153841"/>
          </a:xfrm>
          <a:prstGeom prst="rect">
            <a:avLst/>
          </a:prstGeom>
          <a:gradFill>
            <a:gsLst>
              <a:gs pos="97000">
                <a:srgbClr val="051C2C">
                  <a:alpha val="0"/>
                </a:srgbClr>
              </a:gs>
              <a:gs pos="98000">
                <a:schemeClr val="tx1"/>
              </a:gs>
            </a:gsLst>
            <a:lin ang="5400000" scaled="1"/>
          </a:gradFill>
          <a:ln>
            <a:noFill/>
            <a:miter lim="800000"/>
          </a:ln>
        </p:spPr>
        <p:txBody>
          <a:bodyPr wrap="none" lIns="0" tIns="0" rIns="0" bIns="17924" rtlCol="0">
            <a:spAutoFit/>
          </a:bodyPr>
          <a:lstStyle/>
          <a:p>
            <a:pPr algn="l">
              <a:spcAft>
                <a:spcPts val="784"/>
              </a:spcAft>
              <a:buClr>
                <a:srgbClr val="051C2C"/>
              </a:buClr>
            </a:pPr>
            <a:r>
              <a:rPr lang="en-US" sz="882" b="1" spc="49" dirty="0">
                <a:ln w="3175">
                  <a:noFill/>
                </a:ln>
                <a:solidFill>
                  <a:schemeClr val="tx2"/>
                </a:solidFill>
              </a:rPr>
              <a:t>Sticker</a:t>
            </a: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42936" y="6138948"/>
            <a:ext cx="7133620" cy="13574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896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43685" y="168784"/>
            <a:ext cx="10861744" cy="71695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685" y="2128467"/>
            <a:ext cx="10861744" cy="2473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>
          <a:xfrm>
            <a:off x="0" y="0"/>
            <a:ext cx="11947619" cy="6721475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68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97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344499" y="4236768"/>
            <a:ext cx="965244" cy="1683095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72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72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72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72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72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</p:grpSp>
      <p:grpSp>
        <p:nvGrpSpPr>
          <p:cNvPr id="219" name="LegendLines" hidden="1">
            <a:extLst>
              <a:ext uri="{FF2B5EF4-FFF2-40B4-BE49-F238E27FC236}">
                <a16:creationId xmlns:a16="http://schemas.microsoft.com/office/drawing/2014/main" id="{5D45D657-2A77-49B1-ACE9-B03A9DF08728}"/>
              </a:ext>
            </a:extLst>
          </p:cNvPr>
          <p:cNvGrpSpPr/>
          <p:nvPr userDrawn="1"/>
        </p:nvGrpSpPr>
        <p:grpSpPr>
          <a:xfrm>
            <a:off x="9960416" y="3179197"/>
            <a:ext cx="1349328" cy="939209"/>
            <a:chOff x="4265270" y="3739101"/>
            <a:chExt cx="1376755" cy="958286"/>
          </a:xfrm>
        </p:grpSpPr>
        <p:sp>
          <p:nvSpPr>
            <p:cNvPr id="220" name="Legend1">
              <a:extLst>
                <a:ext uri="{FF2B5EF4-FFF2-40B4-BE49-F238E27FC236}">
                  <a16:creationId xmlns:a16="http://schemas.microsoft.com/office/drawing/2014/main" id="{D51319ED-76CE-4C31-B662-4FF32B9F37FC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221" name="Legend2">
              <a:extLst>
                <a:ext uri="{FF2B5EF4-FFF2-40B4-BE49-F238E27FC236}">
                  <a16:creationId xmlns:a16="http://schemas.microsoft.com/office/drawing/2014/main" id="{F51E183B-D681-4F80-A337-88C1CCF94CFC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222" name="Legend3">
              <a:extLst>
                <a:ext uri="{FF2B5EF4-FFF2-40B4-BE49-F238E27FC236}">
                  <a16:creationId xmlns:a16="http://schemas.microsoft.com/office/drawing/2014/main" id="{59C926D2-256E-4D82-8673-23888FF6AE9B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223" name="LineLegend3">
              <a:extLst>
                <a:ext uri="{FF2B5EF4-FFF2-40B4-BE49-F238E27FC236}">
                  <a16:creationId xmlns:a16="http://schemas.microsoft.com/office/drawing/2014/main" id="{8AAA433F-5A0B-4D02-8211-693D467052D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6527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8" baseline="0" dirty="0">
                <a:latin typeface="+mn-lt"/>
                <a:ea typeface="+mn-ea"/>
              </a:endParaRPr>
            </a:p>
          </p:txBody>
        </p:sp>
        <p:sp>
          <p:nvSpPr>
            <p:cNvPr id="224" name="LineLegend2">
              <a:extLst>
                <a:ext uri="{FF2B5EF4-FFF2-40B4-BE49-F238E27FC236}">
                  <a16:creationId xmlns:a16="http://schemas.microsoft.com/office/drawing/2014/main" id="{A71F1A56-7FE6-48BD-A346-3A3F620F3AD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6527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8" baseline="0" dirty="0">
                <a:latin typeface="+mn-lt"/>
                <a:ea typeface="+mn-ea"/>
              </a:endParaRPr>
            </a:p>
          </p:txBody>
        </p:sp>
        <p:sp>
          <p:nvSpPr>
            <p:cNvPr id="225" name="LineLegend1">
              <a:extLst>
                <a:ext uri="{FF2B5EF4-FFF2-40B4-BE49-F238E27FC236}">
                  <a16:creationId xmlns:a16="http://schemas.microsoft.com/office/drawing/2014/main" id="{402117D2-110C-49E7-B7FF-AF0FA1CD589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6527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8" baseline="0" dirty="0">
                <a:latin typeface="+mn-lt"/>
                <a:ea typeface="+mn-ea"/>
              </a:endParaRP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569810" y="1668566"/>
            <a:ext cx="1003224" cy="1697382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588"/>
                </a:spcAft>
              </a:pPr>
              <a:r>
                <a:rPr lang="en-US" sz="1372" dirty="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68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68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68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68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6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05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896203" rtl="0" eaLnBrk="1" latinLnBrk="0" hangingPunct="1">
        <a:lnSpc>
          <a:spcPct val="100000"/>
        </a:lnSpc>
        <a:spcBef>
          <a:spcPct val="0"/>
        </a:spcBef>
        <a:buNone/>
        <a:defRPr sz="245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6203" rtl="0" eaLnBrk="1" latinLnBrk="0" hangingPunct="1">
        <a:lnSpc>
          <a:spcPct val="100000"/>
        </a:lnSpc>
        <a:spcBef>
          <a:spcPts val="294"/>
        </a:spcBef>
        <a:spcAft>
          <a:spcPts val="294"/>
        </a:spcAft>
        <a:buFont typeface="Segoe UI" panose="020B0502040204020203" pitchFamily="34" charset="0"/>
        <a:buChar char="​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4051" indent="-220939" algn="l" defTabSz="896203" rtl="0" eaLnBrk="1" latinLnBrk="0" hangingPunct="1">
        <a:lnSpc>
          <a:spcPct val="100000"/>
        </a:lnSpc>
        <a:spcBef>
          <a:spcPts val="0"/>
        </a:spcBef>
        <a:spcAft>
          <a:spcPts val="294"/>
        </a:spcAft>
        <a:buFont typeface="Wingdings" panose="05000000000000000000" pitchFamily="2" charset="2"/>
        <a:buChar char="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05671" indent="-281620" algn="l" defTabSz="896203" rtl="0" eaLnBrk="1" latinLnBrk="0" hangingPunct="1">
        <a:lnSpc>
          <a:spcPct val="100000"/>
        </a:lnSpc>
        <a:spcBef>
          <a:spcPts val="0"/>
        </a:spcBef>
        <a:spcAft>
          <a:spcPts val="294"/>
        </a:spcAft>
        <a:buFont typeface="Arial" panose="020B0604020202020204" pitchFamily="34" charset="0"/>
        <a:buChar char="—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28165" indent="-178930" algn="l" defTabSz="896203" rtl="0" eaLnBrk="1" latinLnBrk="0" hangingPunct="1">
        <a:lnSpc>
          <a:spcPct val="100000"/>
        </a:lnSpc>
        <a:spcBef>
          <a:spcPts val="0"/>
        </a:spcBef>
        <a:spcAft>
          <a:spcPts val="294"/>
        </a:spcAft>
        <a:buFont typeface="Arial" panose="020B0604020202020204" pitchFamily="34" charset="0"/>
        <a:buChar char="»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96203" indent="-133808" algn="l" defTabSz="896203" rtl="0" eaLnBrk="1" latinLnBrk="0" hangingPunct="1">
        <a:lnSpc>
          <a:spcPct val="100000"/>
        </a:lnSpc>
        <a:spcBef>
          <a:spcPts val="0"/>
        </a:spcBef>
        <a:spcAft>
          <a:spcPts val="294"/>
        </a:spcAft>
        <a:buSzPct val="100000"/>
        <a:buFont typeface="Arial" panose="020B0604020202020204" pitchFamily="34" charset="0"/>
        <a:buChar char="›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64242" indent="-168038" algn="l" defTabSz="896203" rtl="0" eaLnBrk="1" latinLnBrk="0" hangingPunct="1">
        <a:lnSpc>
          <a:spcPct val="100000"/>
        </a:lnSpc>
        <a:spcBef>
          <a:spcPts val="0"/>
        </a:spcBef>
        <a:spcAft>
          <a:spcPts val="294"/>
        </a:spcAft>
        <a:buSzPct val="100000"/>
        <a:buFont typeface="Arial" panose="020B0604020202020204" pitchFamily="34" charset="0"/>
        <a:buChar char="▫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64242" indent="-168038" algn="l" defTabSz="896203" rtl="0" eaLnBrk="1" latinLnBrk="0" hangingPunct="1">
        <a:lnSpc>
          <a:spcPct val="100000"/>
        </a:lnSpc>
        <a:spcBef>
          <a:spcPts val="0"/>
        </a:spcBef>
        <a:spcAft>
          <a:spcPts val="294"/>
        </a:spcAft>
        <a:buSzPct val="100000"/>
        <a:buFont typeface="Arial" panose="020B0604020202020204" pitchFamily="34" charset="0"/>
        <a:buChar char="▫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64242" indent="-168038" algn="l" defTabSz="896203" rtl="0" eaLnBrk="1" latinLnBrk="0" hangingPunct="1">
        <a:lnSpc>
          <a:spcPct val="100000"/>
        </a:lnSpc>
        <a:spcBef>
          <a:spcPts val="0"/>
        </a:spcBef>
        <a:spcAft>
          <a:spcPts val="294"/>
        </a:spcAft>
        <a:buSzPct val="100000"/>
        <a:buFont typeface="Arial" panose="020B0604020202020204" pitchFamily="34" charset="0"/>
        <a:buChar char="▫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64242" indent="-168038" algn="l" defTabSz="896203" rtl="0" eaLnBrk="1" latinLnBrk="0" hangingPunct="1">
        <a:lnSpc>
          <a:spcPct val="100000"/>
        </a:lnSpc>
        <a:spcBef>
          <a:spcPts val="0"/>
        </a:spcBef>
        <a:spcAft>
          <a:spcPts val="294"/>
        </a:spcAft>
        <a:buSzPct val="100000"/>
        <a:buFont typeface="Arial" panose="020B0604020202020204" pitchFamily="34" charset="0"/>
        <a:buChar char="▫"/>
        <a:defRPr sz="156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102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203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305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407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509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610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712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814" algn="l" defTabSz="8962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6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6AB99AF2-44C2-4338-9D43-CDEB936DB6C8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179478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5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6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A661FC7B-DD53-478C-96FD-AC1840BCA518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36758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6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CC9EF5FF-9C5B-4A71-830A-70ADCD858F9C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31678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7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68526" y="1940592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9/15/2019 6:50 PM Central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733346" y="4114418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AC3CCC97-9269-45A8-8759-68FEF21972CC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2829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7" Type="http://schemas.openxmlformats.org/officeDocument/2006/relationships/image" Target="../media/image10.emf"/><Relationship Id="rId2" Type="http://schemas.openxmlformats.org/officeDocument/2006/relationships/tags" Target="../tags/tag420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tags" Target="../tags/tag490.xml"/><Relationship Id="rId39" Type="http://schemas.openxmlformats.org/officeDocument/2006/relationships/tags" Target="../tags/tag503.xml"/><Relationship Id="rId21" Type="http://schemas.openxmlformats.org/officeDocument/2006/relationships/tags" Target="../tags/tag485.xml"/><Relationship Id="rId34" Type="http://schemas.openxmlformats.org/officeDocument/2006/relationships/tags" Target="../tags/tag498.xml"/><Relationship Id="rId42" Type="http://schemas.openxmlformats.org/officeDocument/2006/relationships/tags" Target="../tags/tag506.xml"/><Relationship Id="rId47" Type="http://schemas.openxmlformats.org/officeDocument/2006/relationships/tags" Target="../tags/tag511.xml"/><Relationship Id="rId50" Type="http://schemas.openxmlformats.org/officeDocument/2006/relationships/tags" Target="../tags/tag514.xml"/><Relationship Id="rId55" Type="http://schemas.openxmlformats.org/officeDocument/2006/relationships/tags" Target="../tags/tag519.xml"/><Relationship Id="rId7" Type="http://schemas.openxmlformats.org/officeDocument/2006/relationships/tags" Target="../tags/tag471.xml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9" Type="http://schemas.openxmlformats.org/officeDocument/2006/relationships/tags" Target="../tags/tag493.xml"/><Relationship Id="rId11" Type="http://schemas.openxmlformats.org/officeDocument/2006/relationships/tags" Target="../tags/tag475.xml"/><Relationship Id="rId24" Type="http://schemas.openxmlformats.org/officeDocument/2006/relationships/tags" Target="../tags/tag488.xml"/><Relationship Id="rId32" Type="http://schemas.openxmlformats.org/officeDocument/2006/relationships/tags" Target="../tags/tag496.xml"/><Relationship Id="rId37" Type="http://schemas.openxmlformats.org/officeDocument/2006/relationships/tags" Target="../tags/tag501.xml"/><Relationship Id="rId40" Type="http://schemas.openxmlformats.org/officeDocument/2006/relationships/tags" Target="../tags/tag504.xml"/><Relationship Id="rId45" Type="http://schemas.openxmlformats.org/officeDocument/2006/relationships/tags" Target="../tags/tag509.xml"/><Relationship Id="rId53" Type="http://schemas.openxmlformats.org/officeDocument/2006/relationships/tags" Target="../tags/tag517.xml"/><Relationship Id="rId58" Type="http://schemas.openxmlformats.org/officeDocument/2006/relationships/oleObject" Target="../embeddings/oleObject57.bin"/><Relationship Id="rId5" Type="http://schemas.openxmlformats.org/officeDocument/2006/relationships/tags" Target="../tags/tag469.xml"/><Relationship Id="rId19" Type="http://schemas.openxmlformats.org/officeDocument/2006/relationships/tags" Target="../tags/tag483.xml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tags" Target="../tags/tag486.xml"/><Relationship Id="rId27" Type="http://schemas.openxmlformats.org/officeDocument/2006/relationships/tags" Target="../tags/tag491.xml"/><Relationship Id="rId30" Type="http://schemas.openxmlformats.org/officeDocument/2006/relationships/tags" Target="../tags/tag494.xml"/><Relationship Id="rId35" Type="http://schemas.openxmlformats.org/officeDocument/2006/relationships/tags" Target="../tags/tag499.xml"/><Relationship Id="rId43" Type="http://schemas.openxmlformats.org/officeDocument/2006/relationships/tags" Target="../tags/tag507.xml"/><Relationship Id="rId48" Type="http://schemas.openxmlformats.org/officeDocument/2006/relationships/tags" Target="../tags/tag512.xml"/><Relationship Id="rId56" Type="http://schemas.openxmlformats.org/officeDocument/2006/relationships/tags" Target="../tags/tag520.xml"/><Relationship Id="rId8" Type="http://schemas.openxmlformats.org/officeDocument/2006/relationships/tags" Target="../tags/tag472.xml"/><Relationship Id="rId51" Type="http://schemas.openxmlformats.org/officeDocument/2006/relationships/tags" Target="../tags/tag515.xml"/><Relationship Id="rId3" Type="http://schemas.openxmlformats.org/officeDocument/2006/relationships/tags" Target="../tags/tag467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tags" Target="../tags/tag489.xml"/><Relationship Id="rId33" Type="http://schemas.openxmlformats.org/officeDocument/2006/relationships/tags" Target="../tags/tag497.xml"/><Relationship Id="rId38" Type="http://schemas.openxmlformats.org/officeDocument/2006/relationships/tags" Target="../tags/tag502.xml"/><Relationship Id="rId46" Type="http://schemas.openxmlformats.org/officeDocument/2006/relationships/tags" Target="../tags/tag510.xml"/><Relationship Id="rId59" Type="http://schemas.openxmlformats.org/officeDocument/2006/relationships/image" Target="../media/image38.emf"/><Relationship Id="rId20" Type="http://schemas.openxmlformats.org/officeDocument/2006/relationships/tags" Target="../tags/tag484.xml"/><Relationship Id="rId41" Type="http://schemas.openxmlformats.org/officeDocument/2006/relationships/tags" Target="../tags/tag505.xml"/><Relationship Id="rId54" Type="http://schemas.openxmlformats.org/officeDocument/2006/relationships/tags" Target="../tags/tag518.xml"/><Relationship Id="rId1" Type="http://schemas.openxmlformats.org/officeDocument/2006/relationships/vmlDrawing" Target="../drawings/vmlDrawing57.vml"/><Relationship Id="rId6" Type="http://schemas.openxmlformats.org/officeDocument/2006/relationships/tags" Target="../tags/tag470.xml"/><Relationship Id="rId15" Type="http://schemas.openxmlformats.org/officeDocument/2006/relationships/tags" Target="../tags/tag479.xml"/><Relationship Id="rId23" Type="http://schemas.openxmlformats.org/officeDocument/2006/relationships/tags" Target="../tags/tag487.xml"/><Relationship Id="rId28" Type="http://schemas.openxmlformats.org/officeDocument/2006/relationships/tags" Target="../tags/tag492.xml"/><Relationship Id="rId36" Type="http://schemas.openxmlformats.org/officeDocument/2006/relationships/tags" Target="../tags/tag500.xml"/><Relationship Id="rId49" Type="http://schemas.openxmlformats.org/officeDocument/2006/relationships/tags" Target="../tags/tag513.xml"/><Relationship Id="rId57" Type="http://schemas.openxmlformats.org/officeDocument/2006/relationships/slideLayout" Target="../slideLayouts/slideLayout65.xml"/><Relationship Id="rId10" Type="http://schemas.openxmlformats.org/officeDocument/2006/relationships/tags" Target="../tags/tag474.xml"/><Relationship Id="rId31" Type="http://schemas.openxmlformats.org/officeDocument/2006/relationships/tags" Target="../tags/tag495.xml"/><Relationship Id="rId44" Type="http://schemas.openxmlformats.org/officeDocument/2006/relationships/tags" Target="../tags/tag508.xml"/><Relationship Id="rId52" Type="http://schemas.openxmlformats.org/officeDocument/2006/relationships/tags" Target="../tags/tag516.xml"/><Relationship Id="rId60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26" Type="http://schemas.openxmlformats.org/officeDocument/2006/relationships/tags" Target="../tags/tag545.xml"/><Relationship Id="rId39" Type="http://schemas.openxmlformats.org/officeDocument/2006/relationships/tags" Target="../tags/tag558.xml"/><Relationship Id="rId21" Type="http://schemas.openxmlformats.org/officeDocument/2006/relationships/tags" Target="../tags/tag540.xml"/><Relationship Id="rId34" Type="http://schemas.openxmlformats.org/officeDocument/2006/relationships/tags" Target="../tags/tag553.xml"/><Relationship Id="rId42" Type="http://schemas.openxmlformats.org/officeDocument/2006/relationships/tags" Target="../tags/tag561.xml"/><Relationship Id="rId47" Type="http://schemas.openxmlformats.org/officeDocument/2006/relationships/oleObject" Target="../embeddings/oleObject58.bin"/><Relationship Id="rId7" Type="http://schemas.openxmlformats.org/officeDocument/2006/relationships/tags" Target="../tags/tag526.xml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9" Type="http://schemas.openxmlformats.org/officeDocument/2006/relationships/tags" Target="../tags/tag548.xml"/><Relationship Id="rId1" Type="http://schemas.openxmlformats.org/officeDocument/2006/relationships/vmlDrawing" Target="../drawings/vmlDrawing58.v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24" Type="http://schemas.openxmlformats.org/officeDocument/2006/relationships/tags" Target="../tags/tag543.xml"/><Relationship Id="rId32" Type="http://schemas.openxmlformats.org/officeDocument/2006/relationships/tags" Target="../tags/tag551.xml"/><Relationship Id="rId37" Type="http://schemas.openxmlformats.org/officeDocument/2006/relationships/tags" Target="../tags/tag556.xml"/><Relationship Id="rId40" Type="http://schemas.openxmlformats.org/officeDocument/2006/relationships/tags" Target="../tags/tag559.xml"/><Relationship Id="rId45" Type="http://schemas.openxmlformats.org/officeDocument/2006/relationships/tags" Target="../tags/tag564.xml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tags" Target="../tags/tag555.xml"/><Relationship Id="rId10" Type="http://schemas.openxmlformats.org/officeDocument/2006/relationships/tags" Target="../tags/tag529.xml"/><Relationship Id="rId19" Type="http://schemas.openxmlformats.org/officeDocument/2006/relationships/tags" Target="../tags/tag538.xml"/><Relationship Id="rId31" Type="http://schemas.openxmlformats.org/officeDocument/2006/relationships/tags" Target="../tags/tag550.xml"/><Relationship Id="rId44" Type="http://schemas.openxmlformats.org/officeDocument/2006/relationships/tags" Target="../tags/tag563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30" Type="http://schemas.openxmlformats.org/officeDocument/2006/relationships/tags" Target="../tags/tag549.xml"/><Relationship Id="rId35" Type="http://schemas.openxmlformats.org/officeDocument/2006/relationships/tags" Target="../tags/tag554.xml"/><Relationship Id="rId43" Type="http://schemas.openxmlformats.org/officeDocument/2006/relationships/tags" Target="../tags/tag562.xml"/><Relationship Id="rId48" Type="http://schemas.openxmlformats.org/officeDocument/2006/relationships/image" Target="../media/image5.emf"/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tags" Target="../tags/tag552.xml"/><Relationship Id="rId38" Type="http://schemas.openxmlformats.org/officeDocument/2006/relationships/tags" Target="../tags/tag557.xml"/><Relationship Id="rId46" Type="http://schemas.openxmlformats.org/officeDocument/2006/relationships/slideLayout" Target="../slideLayouts/slideLayout70.xml"/><Relationship Id="rId20" Type="http://schemas.openxmlformats.org/officeDocument/2006/relationships/tags" Target="../tags/tag539.xml"/><Relationship Id="rId41" Type="http://schemas.openxmlformats.org/officeDocument/2006/relationships/tags" Target="../tags/tag56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589.xml"/><Relationship Id="rId21" Type="http://schemas.openxmlformats.org/officeDocument/2006/relationships/tags" Target="../tags/tag584.xml"/><Relationship Id="rId42" Type="http://schemas.openxmlformats.org/officeDocument/2006/relationships/tags" Target="../tags/tag605.xml"/><Relationship Id="rId47" Type="http://schemas.openxmlformats.org/officeDocument/2006/relationships/tags" Target="../tags/tag610.xml"/><Relationship Id="rId63" Type="http://schemas.openxmlformats.org/officeDocument/2006/relationships/tags" Target="../tags/tag626.xml"/><Relationship Id="rId68" Type="http://schemas.openxmlformats.org/officeDocument/2006/relationships/tags" Target="../tags/tag631.xml"/><Relationship Id="rId84" Type="http://schemas.openxmlformats.org/officeDocument/2006/relationships/chart" Target="../charts/chart1.xml"/><Relationship Id="rId89" Type="http://schemas.openxmlformats.org/officeDocument/2006/relationships/image" Target="../media/image45.png"/><Relationship Id="rId16" Type="http://schemas.openxmlformats.org/officeDocument/2006/relationships/tags" Target="../tags/tag579.xml"/><Relationship Id="rId11" Type="http://schemas.openxmlformats.org/officeDocument/2006/relationships/tags" Target="../tags/tag574.xml"/><Relationship Id="rId32" Type="http://schemas.openxmlformats.org/officeDocument/2006/relationships/tags" Target="../tags/tag595.xml"/><Relationship Id="rId37" Type="http://schemas.openxmlformats.org/officeDocument/2006/relationships/tags" Target="../tags/tag600.xml"/><Relationship Id="rId53" Type="http://schemas.openxmlformats.org/officeDocument/2006/relationships/tags" Target="../tags/tag616.xml"/><Relationship Id="rId58" Type="http://schemas.openxmlformats.org/officeDocument/2006/relationships/tags" Target="../tags/tag621.xml"/><Relationship Id="rId74" Type="http://schemas.openxmlformats.org/officeDocument/2006/relationships/tags" Target="../tags/tag637.xml"/><Relationship Id="rId79" Type="http://schemas.openxmlformats.org/officeDocument/2006/relationships/tags" Target="../tags/tag642.xml"/><Relationship Id="rId5" Type="http://schemas.openxmlformats.org/officeDocument/2006/relationships/tags" Target="../tags/tag568.xml"/><Relationship Id="rId90" Type="http://schemas.openxmlformats.org/officeDocument/2006/relationships/image" Target="../media/image46.png"/><Relationship Id="rId22" Type="http://schemas.openxmlformats.org/officeDocument/2006/relationships/tags" Target="../tags/tag585.xml"/><Relationship Id="rId27" Type="http://schemas.openxmlformats.org/officeDocument/2006/relationships/tags" Target="../tags/tag590.xml"/><Relationship Id="rId43" Type="http://schemas.openxmlformats.org/officeDocument/2006/relationships/tags" Target="../tags/tag606.xml"/><Relationship Id="rId48" Type="http://schemas.openxmlformats.org/officeDocument/2006/relationships/tags" Target="../tags/tag611.xml"/><Relationship Id="rId64" Type="http://schemas.openxmlformats.org/officeDocument/2006/relationships/tags" Target="../tags/tag627.xml"/><Relationship Id="rId69" Type="http://schemas.openxmlformats.org/officeDocument/2006/relationships/tags" Target="../tags/tag632.xml"/><Relationship Id="rId8" Type="http://schemas.openxmlformats.org/officeDocument/2006/relationships/tags" Target="../tags/tag571.xml"/><Relationship Id="rId51" Type="http://schemas.openxmlformats.org/officeDocument/2006/relationships/tags" Target="../tags/tag614.xml"/><Relationship Id="rId72" Type="http://schemas.openxmlformats.org/officeDocument/2006/relationships/tags" Target="../tags/tag635.xml"/><Relationship Id="rId80" Type="http://schemas.openxmlformats.org/officeDocument/2006/relationships/slideLayout" Target="../slideLayouts/slideLayout60.xml"/><Relationship Id="rId85" Type="http://schemas.openxmlformats.org/officeDocument/2006/relationships/image" Target="../media/image41.png"/><Relationship Id="rId93" Type="http://schemas.openxmlformats.org/officeDocument/2006/relationships/image" Target="../media/image49.png"/><Relationship Id="rId3" Type="http://schemas.openxmlformats.org/officeDocument/2006/relationships/tags" Target="../tags/tag566.xml"/><Relationship Id="rId12" Type="http://schemas.openxmlformats.org/officeDocument/2006/relationships/tags" Target="../tags/tag575.xml"/><Relationship Id="rId17" Type="http://schemas.openxmlformats.org/officeDocument/2006/relationships/tags" Target="../tags/tag580.xml"/><Relationship Id="rId25" Type="http://schemas.openxmlformats.org/officeDocument/2006/relationships/tags" Target="../tags/tag588.xml"/><Relationship Id="rId33" Type="http://schemas.openxmlformats.org/officeDocument/2006/relationships/tags" Target="../tags/tag596.xml"/><Relationship Id="rId38" Type="http://schemas.openxmlformats.org/officeDocument/2006/relationships/tags" Target="../tags/tag601.xml"/><Relationship Id="rId46" Type="http://schemas.openxmlformats.org/officeDocument/2006/relationships/tags" Target="../tags/tag609.xml"/><Relationship Id="rId59" Type="http://schemas.openxmlformats.org/officeDocument/2006/relationships/tags" Target="../tags/tag622.xml"/><Relationship Id="rId67" Type="http://schemas.openxmlformats.org/officeDocument/2006/relationships/tags" Target="../tags/tag630.xml"/><Relationship Id="rId20" Type="http://schemas.openxmlformats.org/officeDocument/2006/relationships/tags" Target="../tags/tag583.xml"/><Relationship Id="rId41" Type="http://schemas.openxmlformats.org/officeDocument/2006/relationships/tags" Target="../tags/tag604.xml"/><Relationship Id="rId54" Type="http://schemas.openxmlformats.org/officeDocument/2006/relationships/tags" Target="../tags/tag617.xml"/><Relationship Id="rId62" Type="http://schemas.openxmlformats.org/officeDocument/2006/relationships/tags" Target="../tags/tag625.xml"/><Relationship Id="rId70" Type="http://schemas.openxmlformats.org/officeDocument/2006/relationships/tags" Target="../tags/tag633.xml"/><Relationship Id="rId75" Type="http://schemas.openxmlformats.org/officeDocument/2006/relationships/tags" Target="../tags/tag638.xml"/><Relationship Id="rId83" Type="http://schemas.openxmlformats.org/officeDocument/2006/relationships/image" Target="../media/image38.emf"/><Relationship Id="rId88" Type="http://schemas.openxmlformats.org/officeDocument/2006/relationships/image" Target="../media/image44.png"/><Relationship Id="rId91" Type="http://schemas.openxmlformats.org/officeDocument/2006/relationships/image" Target="../media/image47.png"/><Relationship Id="rId1" Type="http://schemas.openxmlformats.org/officeDocument/2006/relationships/vmlDrawing" Target="../drawings/vmlDrawing59.vml"/><Relationship Id="rId6" Type="http://schemas.openxmlformats.org/officeDocument/2006/relationships/tags" Target="../tags/tag569.xml"/><Relationship Id="rId15" Type="http://schemas.openxmlformats.org/officeDocument/2006/relationships/tags" Target="../tags/tag578.xml"/><Relationship Id="rId23" Type="http://schemas.openxmlformats.org/officeDocument/2006/relationships/tags" Target="../tags/tag586.xml"/><Relationship Id="rId28" Type="http://schemas.openxmlformats.org/officeDocument/2006/relationships/tags" Target="../tags/tag591.xml"/><Relationship Id="rId36" Type="http://schemas.openxmlformats.org/officeDocument/2006/relationships/tags" Target="../tags/tag599.xml"/><Relationship Id="rId49" Type="http://schemas.openxmlformats.org/officeDocument/2006/relationships/tags" Target="../tags/tag612.xml"/><Relationship Id="rId57" Type="http://schemas.openxmlformats.org/officeDocument/2006/relationships/tags" Target="../tags/tag620.xml"/><Relationship Id="rId10" Type="http://schemas.openxmlformats.org/officeDocument/2006/relationships/tags" Target="../tags/tag573.xml"/><Relationship Id="rId31" Type="http://schemas.openxmlformats.org/officeDocument/2006/relationships/tags" Target="../tags/tag594.xml"/><Relationship Id="rId44" Type="http://schemas.openxmlformats.org/officeDocument/2006/relationships/tags" Target="../tags/tag607.xml"/><Relationship Id="rId52" Type="http://schemas.openxmlformats.org/officeDocument/2006/relationships/tags" Target="../tags/tag615.xml"/><Relationship Id="rId60" Type="http://schemas.openxmlformats.org/officeDocument/2006/relationships/tags" Target="../tags/tag623.xml"/><Relationship Id="rId65" Type="http://schemas.openxmlformats.org/officeDocument/2006/relationships/tags" Target="../tags/tag628.xml"/><Relationship Id="rId73" Type="http://schemas.openxmlformats.org/officeDocument/2006/relationships/tags" Target="../tags/tag636.xml"/><Relationship Id="rId78" Type="http://schemas.openxmlformats.org/officeDocument/2006/relationships/tags" Target="../tags/tag641.xml"/><Relationship Id="rId81" Type="http://schemas.openxmlformats.org/officeDocument/2006/relationships/notesSlide" Target="../notesSlides/notesSlide6.xml"/><Relationship Id="rId86" Type="http://schemas.openxmlformats.org/officeDocument/2006/relationships/image" Target="../media/image42.png"/><Relationship Id="rId4" Type="http://schemas.openxmlformats.org/officeDocument/2006/relationships/tags" Target="../tags/tag567.xml"/><Relationship Id="rId9" Type="http://schemas.openxmlformats.org/officeDocument/2006/relationships/tags" Target="../tags/tag572.xml"/><Relationship Id="rId13" Type="http://schemas.openxmlformats.org/officeDocument/2006/relationships/tags" Target="../tags/tag576.xml"/><Relationship Id="rId18" Type="http://schemas.openxmlformats.org/officeDocument/2006/relationships/tags" Target="../tags/tag581.xml"/><Relationship Id="rId39" Type="http://schemas.openxmlformats.org/officeDocument/2006/relationships/tags" Target="../tags/tag602.xml"/><Relationship Id="rId34" Type="http://schemas.openxmlformats.org/officeDocument/2006/relationships/tags" Target="../tags/tag597.xml"/><Relationship Id="rId50" Type="http://schemas.openxmlformats.org/officeDocument/2006/relationships/tags" Target="../tags/tag613.xml"/><Relationship Id="rId55" Type="http://schemas.openxmlformats.org/officeDocument/2006/relationships/tags" Target="../tags/tag618.xml"/><Relationship Id="rId76" Type="http://schemas.openxmlformats.org/officeDocument/2006/relationships/tags" Target="../tags/tag639.xml"/><Relationship Id="rId7" Type="http://schemas.openxmlformats.org/officeDocument/2006/relationships/tags" Target="../tags/tag570.xml"/><Relationship Id="rId71" Type="http://schemas.openxmlformats.org/officeDocument/2006/relationships/tags" Target="../tags/tag634.xml"/><Relationship Id="rId92" Type="http://schemas.openxmlformats.org/officeDocument/2006/relationships/image" Target="../media/image48.png"/><Relationship Id="rId2" Type="http://schemas.openxmlformats.org/officeDocument/2006/relationships/tags" Target="../tags/tag565.xml"/><Relationship Id="rId29" Type="http://schemas.openxmlformats.org/officeDocument/2006/relationships/tags" Target="../tags/tag592.xml"/><Relationship Id="rId24" Type="http://schemas.openxmlformats.org/officeDocument/2006/relationships/tags" Target="../tags/tag587.xml"/><Relationship Id="rId40" Type="http://schemas.openxmlformats.org/officeDocument/2006/relationships/tags" Target="../tags/tag603.xml"/><Relationship Id="rId45" Type="http://schemas.openxmlformats.org/officeDocument/2006/relationships/tags" Target="../tags/tag608.xml"/><Relationship Id="rId66" Type="http://schemas.openxmlformats.org/officeDocument/2006/relationships/tags" Target="../tags/tag629.xml"/><Relationship Id="rId87" Type="http://schemas.openxmlformats.org/officeDocument/2006/relationships/image" Target="../media/image43.png"/><Relationship Id="rId61" Type="http://schemas.openxmlformats.org/officeDocument/2006/relationships/tags" Target="../tags/tag624.xml"/><Relationship Id="rId82" Type="http://schemas.openxmlformats.org/officeDocument/2006/relationships/oleObject" Target="../embeddings/oleObject59.bin"/><Relationship Id="rId19" Type="http://schemas.openxmlformats.org/officeDocument/2006/relationships/tags" Target="../tags/tag582.xml"/><Relationship Id="rId14" Type="http://schemas.openxmlformats.org/officeDocument/2006/relationships/tags" Target="../tags/tag577.xml"/><Relationship Id="rId30" Type="http://schemas.openxmlformats.org/officeDocument/2006/relationships/tags" Target="../tags/tag593.xml"/><Relationship Id="rId35" Type="http://schemas.openxmlformats.org/officeDocument/2006/relationships/tags" Target="../tags/tag598.xml"/><Relationship Id="rId56" Type="http://schemas.openxmlformats.org/officeDocument/2006/relationships/tags" Target="../tags/tag619.xml"/><Relationship Id="rId77" Type="http://schemas.openxmlformats.org/officeDocument/2006/relationships/tags" Target="../tags/tag64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9" Type="http://schemas.openxmlformats.org/officeDocument/2006/relationships/image" Target="../media/image54.png"/><Relationship Id="rId21" Type="http://schemas.openxmlformats.org/officeDocument/2006/relationships/tags" Target="../tags/tag662.xml"/><Relationship Id="rId34" Type="http://schemas.openxmlformats.org/officeDocument/2006/relationships/image" Target="../media/image38.emf"/><Relationship Id="rId42" Type="http://schemas.openxmlformats.org/officeDocument/2006/relationships/image" Target="../media/image57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" Type="http://schemas.openxmlformats.org/officeDocument/2006/relationships/tags" Target="../tags/tag648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9" Type="http://schemas.openxmlformats.org/officeDocument/2006/relationships/tags" Target="../tags/tag670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5" Type="http://schemas.openxmlformats.org/officeDocument/2006/relationships/tags" Target="../tags/tag646.xml"/><Relationship Id="rId19" Type="http://schemas.openxmlformats.org/officeDocument/2006/relationships/tags" Target="../tags/tag660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Relationship Id="rId35" Type="http://schemas.openxmlformats.org/officeDocument/2006/relationships/image" Target="../media/image50.png"/><Relationship Id="rId43" Type="http://schemas.openxmlformats.org/officeDocument/2006/relationships/chart" Target="../charts/chart2.xml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8" Type="http://schemas.openxmlformats.org/officeDocument/2006/relationships/tags" Target="../tags/tag649.xml"/><Relationship Id="rId51" Type="http://schemas.openxmlformats.org/officeDocument/2006/relationships/image" Target="../media/image65.png"/><Relationship Id="rId3" Type="http://schemas.openxmlformats.org/officeDocument/2006/relationships/tags" Target="../tags/tag644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33" Type="http://schemas.openxmlformats.org/officeDocument/2006/relationships/oleObject" Target="../embeddings/oleObject60.bin"/><Relationship Id="rId38" Type="http://schemas.openxmlformats.org/officeDocument/2006/relationships/image" Target="../media/image53.png"/><Relationship Id="rId46" Type="http://schemas.openxmlformats.org/officeDocument/2006/relationships/image" Target="../media/image60.png"/><Relationship Id="rId59" Type="http://schemas.openxmlformats.org/officeDocument/2006/relationships/image" Target="../media/image73.jpeg"/><Relationship Id="rId20" Type="http://schemas.openxmlformats.org/officeDocument/2006/relationships/tags" Target="../tags/tag661.xml"/><Relationship Id="rId41" Type="http://schemas.openxmlformats.org/officeDocument/2006/relationships/image" Target="../media/image56.png"/><Relationship Id="rId54" Type="http://schemas.openxmlformats.org/officeDocument/2006/relationships/image" Target="../media/image68.png"/><Relationship Id="rId1" Type="http://schemas.openxmlformats.org/officeDocument/2006/relationships/vmlDrawing" Target="../drawings/vmlDrawing60.vml"/><Relationship Id="rId6" Type="http://schemas.openxmlformats.org/officeDocument/2006/relationships/tags" Target="../tags/tag647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36" Type="http://schemas.openxmlformats.org/officeDocument/2006/relationships/image" Target="../media/image51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tags" Target="../tags/tag651.xml"/><Relationship Id="rId31" Type="http://schemas.openxmlformats.org/officeDocument/2006/relationships/tags" Target="../tags/tag672.xml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674.xml"/><Relationship Id="rId7" Type="http://schemas.openxmlformats.org/officeDocument/2006/relationships/slideLayout" Target="../slideLayouts/slideLayout3.xml"/><Relationship Id="rId12" Type="http://schemas.openxmlformats.org/officeDocument/2006/relationships/slide" Target="slide5.xml"/><Relationship Id="rId2" Type="http://schemas.openxmlformats.org/officeDocument/2006/relationships/tags" Target="../tags/tag673.xml"/><Relationship Id="rId1" Type="http://schemas.openxmlformats.org/officeDocument/2006/relationships/vmlDrawing" Target="../drawings/vmlDrawing61.vml"/><Relationship Id="rId6" Type="http://schemas.openxmlformats.org/officeDocument/2006/relationships/tags" Target="../tags/tag677.xml"/><Relationship Id="rId11" Type="http://schemas.openxmlformats.org/officeDocument/2006/relationships/slide" Target="slide3.xml"/><Relationship Id="rId5" Type="http://schemas.openxmlformats.org/officeDocument/2006/relationships/tags" Target="../tags/tag676.xml"/><Relationship Id="rId10" Type="http://schemas.openxmlformats.org/officeDocument/2006/relationships/image" Target="../media/image10.emf"/><Relationship Id="rId4" Type="http://schemas.openxmlformats.org/officeDocument/2006/relationships/tags" Target="../tags/tag675.xml"/><Relationship Id="rId9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84.xml"/><Relationship Id="rId13" Type="http://schemas.openxmlformats.org/officeDocument/2006/relationships/tags" Target="../tags/tag689.xml"/><Relationship Id="rId18" Type="http://schemas.openxmlformats.org/officeDocument/2006/relationships/tags" Target="../tags/tag694.xml"/><Relationship Id="rId3" Type="http://schemas.openxmlformats.org/officeDocument/2006/relationships/tags" Target="../tags/tag679.xml"/><Relationship Id="rId21" Type="http://schemas.openxmlformats.org/officeDocument/2006/relationships/image" Target="../media/image6.emf"/><Relationship Id="rId7" Type="http://schemas.openxmlformats.org/officeDocument/2006/relationships/tags" Target="../tags/tag683.xml"/><Relationship Id="rId12" Type="http://schemas.openxmlformats.org/officeDocument/2006/relationships/tags" Target="../tags/tag688.xml"/><Relationship Id="rId17" Type="http://schemas.openxmlformats.org/officeDocument/2006/relationships/tags" Target="../tags/tag693.xml"/><Relationship Id="rId2" Type="http://schemas.openxmlformats.org/officeDocument/2006/relationships/tags" Target="../tags/tag678.xml"/><Relationship Id="rId16" Type="http://schemas.openxmlformats.org/officeDocument/2006/relationships/tags" Target="../tags/tag692.xml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62.vml"/><Relationship Id="rId6" Type="http://schemas.openxmlformats.org/officeDocument/2006/relationships/tags" Target="../tags/tag682.xml"/><Relationship Id="rId11" Type="http://schemas.openxmlformats.org/officeDocument/2006/relationships/tags" Target="../tags/tag687.xml"/><Relationship Id="rId5" Type="http://schemas.openxmlformats.org/officeDocument/2006/relationships/tags" Target="../tags/tag681.xml"/><Relationship Id="rId15" Type="http://schemas.openxmlformats.org/officeDocument/2006/relationships/tags" Target="../tags/tag691.xml"/><Relationship Id="rId10" Type="http://schemas.openxmlformats.org/officeDocument/2006/relationships/tags" Target="../tags/tag686.xml"/><Relationship Id="rId19" Type="http://schemas.openxmlformats.org/officeDocument/2006/relationships/slideLayout" Target="../slideLayouts/slideLayout70.xml"/><Relationship Id="rId4" Type="http://schemas.openxmlformats.org/officeDocument/2006/relationships/tags" Target="../tags/tag680.xml"/><Relationship Id="rId9" Type="http://schemas.openxmlformats.org/officeDocument/2006/relationships/tags" Target="../tags/tag685.xml"/><Relationship Id="rId14" Type="http://schemas.openxmlformats.org/officeDocument/2006/relationships/tags" Target="../tags/tag690.xml"/><Relationship Id="rId22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tags" Target="../tags/tag719.xml"/><Relationship Id="rId39" Type="http://schemas.openxmlformats.org/officeDocument/2006/relationships/chart" Target="../charts/chart3.xml"/><Relationship Id="rId21" Type="http://schemas.openxmlformats.org/officeDocument/2006/relationships/tags" Target="../tags/tag714.xml"/><Relationship Id="rId34" Type="http://schemas.openxmlformats.org/officeDocument/2006/relationships/tags" Target="../tags/tag727.xml"/><Relationship Id="rId7" Type="http://schemas.openxmlformats.org/officeDocument/2006/relationships/tags" Target="../tags/tag700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tags" Target="../tags/tag718.xml"/><Relationship Id="rId33" Type="http://schemas.openxmlformats.org/officeDocument/2006/relationships/tags" Target="../tags/tag726.xml"/><Relationship Id="rId38" Type="http://schemas.openxmlformats.org/officeDocument/2006/relationships/image" Target="../media/image11.emf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0" Type="http://schemas.openxmlformats.org/officeDocument/2006/relationships/tags" Target="../tags/tag713.xml"/><Relationship Id="rId29" Type="http://schemas.openxmlformats.org/officeDocument/2006/relationships/tags" Target="../tags/tag722.xml"/><Relationship Id="rId1" Type="http://schemas.openxmlformats.org/officeDocument/2006/relationships/vmlDrawing" Target="../drawings/vmlDrawing63.v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tags" Target="../tags/tag717.xml"/><Relationship Id="rId32" Type="http://schemas.openxmlformats.org/officeDocument/2006/relationships/tags" Target="../tags/tag725.xml"/><Relationship Id="rId37" Type="http://schemas.openxmlformats.org/officeDocument/2006/relationships/oleObject" Target="../embeddings/oleObject63.bin"/><Relationship Id="rId40" Type="http://schemas.openxmlformats.org/officeDocument/2006/relationships/chart" Target="../charts/chart4.xml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tags" Target="../tags/tag716.xml"/><Relationship Id="rId28" Type="http://schemas.openxmlformats.org/officeDocument/2006/relationships/tags" Target="../tags/tag721.xml"/><Relationship Id="rId36" Type="http://schemas.openxmlformats.org/officeDocument/2006/relationships/notesSlide" Target="../notesSlides/notesSlide8.xml"/><Relationship Id="rId10" Type="http://schemas.openxmlformats.org/officeDocument/2006/relationships/tags" Target="../tags/tag703.xml"/><Relationship Id="rId19" Type="http://schemas.openxmlformats.org/officeDocument/2006/relationships/tags" Target="../tags/tag712.xml"/><Relationship Id="rId31" Type="http://schemas.openxmlformats.org/officeDocument/2006/relationships/tags" Target="../tags/tag724.xml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tags" Target="../tags/tag715.xml"/><Relationship Id="rId27" Type="http://schemas.openxmlformats.org/officeDocument/2006/relationships/tags" Target="../tags/tag720.xml"/><Relationship Id="rId30" Type="http://schemas.openxmlformats.org/officeDocument/2006/relationships/tags" Target="../tags/tag723.xml"/><Relationship Id="rId35" Type="http://schemas.openxmlformats.org/officeDocument/2006/relationships/slideLayout" Target="../slideLayouts/slideLayout28.xml"/><Relationship Id="rId8" Type="http://schemas.openxmlformats.org/officeDocument/2006/relationships/tags" Target="../tags/tag701.xml"/><Relationship Id="rId3" Type="http://schemas.openxmlformats.org/officeDocument/2006/relationships/tags" Target="../tags/tag696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752.xml"/><Relationship Id="rId21" Type="http://schemas.openxmlformats.org/officeDocument/2006/relationships/tags" Target="../tags/tag747.xml"/><Relationship Id="rId42" Type="http://schemas.openxmlformats.org/officeDocument/2006/relationships/tags" Target="../tags/tag768.xml"/><Relationship Id="rId47" Type="http://schemas.openxmlformats.org/officeDocument/2006/relationships/tags" Target="../tags/tag773.xml"/><Relationship Id="rId63" Type="http://schemas.openxmlformats.org/officeDocument/2006/relationships/tags" Target="../tags/tag789.xml"/><Relationship Id="rId68" Type="http://schemas.openxmlformats.org/officeDocument/2006/relationships/tags" Target="../tags/tag794.xml"/><Relationship Id="rId84" Type="http://schemas.openxmlformats.org/officeDocument/2006/relationships/tags" Target="../tags/tag810.xml"/><Relationship Id="rId89" Type="http://schemas.openxmlformats.org/officeDocument/2006/relationships/image" Target="../media/image78.svg"/><Relationship Id="rId16" Type="http://schemas.openxmlformats.org/officeDocument/2006/relationships/tags" Target="../tags/tag742.xml"/><Relationship Id="rId11" Type="http://schemas.openxmlformats.org/officeDocument/2006/relationships/tags" Target="../tags/tag737.xml"/><Relationship Id="rId32" Type="http://schemas.openxmlformats.org/officeDocument/2006/relationships/tags" Target="../tags/tag758.xml"/><Relationship Id="rId37" Type="http://schemas.openxmlformats.org/officeDocument/2006/relationships/tags" Target="../tags/tag763.xml"/><Relationship Id="rId53" Type="http://schemas.openxmlformats.org/officeDocument/2006/relationships/tags" Target="../tags/tag779.xml"/><Relationship Id="rId58" Type="http://schemas.openxmlformats.org/officeDocument/2006/relationships/tags" Target="../tags/tag784.xml"/><Relationship Id="rId74" Type="http://schemas.openxmlformats.org/officeDocument/2006/relationships/tags" Target="../tags/tag800.xml"/><Relationship Id="rId79" Type="http://schemas.openxmlformats.org/officeDocument/2006/relationships/tags" Target="../tags/tag805.xml"/><Relationship Id="rId102" Type="http://schemas.openxmlformats.org/officeDocument/2006/relationships/image" Target="../media/image91.png"/><Relationship Id="rId5" Type="http://schemas.openxmlformats.org/officeDocument/2006/relationships/tags" Target="../tags/tag731.xml"/><Relationship Id="rId90" Type="http://schemas.openxmlformats.org/officeDocument/2006/relationships/image" Target="../media/image79.png"/><Relationship Id="rId95" Type="http://schemas.openxmlformats.org/officeDocument/2006/relationships/image" Target="../media/image84.svg"/><Relationship Id="rId22" Type="http://schemas.openxmlformats.org/officeDocument/2006/relationships/tags" Target="../tags/tag748.xml"/><Relationship Id="rId27" Type="http://schemas.openxmlformats.org/officeDocument/2006/relationships/tags" Target="../tags/tag753.xml"/><Relationship Id="rId43" Type="http://schemas.openxmlformats.org/officeDocument/2006/relationships/tags" Target="../tags/tag769.xml"/><Relationship Id="rId48" Type="http://schemas.openxmlformats.org/officeDocument/2006/relationships/tags" Target="../tags/tag774.xml"/><Relationship Id="rId64" Type="http://schemas.openxmlformats.org/officeDocument/2006/relationships/tags" Target="../tags/tag790.xml"/><Relationship Id="rId69" Type="http://schemas.openxmlformats.org/officeDocument/2006/relationships/tags" Target="../tags/tag795.xml"/><Relationship Id="rId80" Type="http://schemas.openxmlformats.org/officeDocument/2006/relationships/tags" Target="../tags/tag806.xml"/><Relationship Id="rId85" Type="http://schemas.openxmlformats.org/officeDocument/2006/relationships/slideLayout" Target="../slideLayouts/slideLayout37.xml"/><Relationship Id="rId12" Type="http://schemas.openxmlformats.org/officeDocument/2006/relationships/tags" Target="../tags/tag738.xml"/><Relationship Id="rId17" Type="http://schemas.openxmlformats.org/officeDocument/2006/relationships/tags" Target="../tags/tag743.xml"/><Relationship Id="rId25" Type="http://schemas.openxmlformats.org/officeDocument/2006/relationships/tags" Target="../tags/tag751.xml"/><Relationship Id="rId33" Type="http://schemas.openxmlformats.org/officeDocument/2006/relationships/tags" Target="../tags/tag759.xml"/><Relationship Id="rId38" Type="http://schemas.openxmlformats.org/officeDocument/2006/relationships/tags" Target="../tags/tag764.xml"/><Relationship Id="rId46" Type="http://schemas.openxmlformats.org/officeDocument/2006/relationships/tags" Target="../tags/tag772.xml"/><Relationship Id="rId59" Type="http://schemas.openxmlformats.org/officeDocument/2006/relationships/tags" Target="../tags/tag785.xml"/><Relationship Id="rId67" Type="http://schemas.openxmlformats.org/officeDocument/2006/relationships/tags" Target="../tags/tag793.xml"/><Relationship Id="rId103" Type="http://schemas.openxmlformats.org/officeDocument/2006/relationships/image" Target="../media/image92.svg"/><Relationship Id="rId20" Type="http://schemas.openxmlformats.org/officeDocument/2006/relationships/tags" Target="../tags/tag746.xml"/><Relationship Id="rId41" Type="http://schemas.openxmlformats.org/officeDocument/2006/relationships/tags" Target="../tags/tag767.xml"/><Relationship Id="rId54" Type="http://schemas.openxmlformats.org/officeDocument/2006/relationships/tags" Target="../tags/tag780.xml"/><Relationship Id="rId62" Type="http://schemas.openxmlformats.org/officeDocument/2006/relationships/tags" Target="../tags/tag788.xml"/><Relationship Id="rId70" Type="http://schemas.openxmlformats.org/officeDocument/2006/relationships/tags" Target="../tags/tag796.xml"/><Relationship Id="rId75" Type="http://schemas.openxmlformats.org/officeDocument/2006/relationships/tags" Target="../tags/tag801.xml"/><Relationship Id="rId83" Type="http://schemas.openxmlformats.org/officeDocument/2006/relationships/tags" Target="../tags/tag809.xml"/><Relationship Id="rId88" Type="http://schemas.openxmlformats.org/officeDocument/2006/relationships/image" Target="../media/image77.png"/><Relationship Id="rId91" Type="http://schemas.openxmlformats.org/officeDocument/2006/relationships/image" Target="../media/image80.svg"/><Relationship Id="rId96" Type="http://schemas.openxmlformats.org/officeDocument/2006/relationships/image" Target="../media/image85.png"/><Relationship Id="rId1" Type="http://schemas.openxmlformats.org/officeDocument/2006/relationships/vmlDrawing" Target="../drawings/vmlDrawing64.vml"/><Relationship Id="rId6" Type="http://schemas.openxmlformats.org/officeDocument/2006/relationships/tags" Target="../tags/tag732.xml"/><Relationship Id="rId15" Type="http://schemas.openxmlformats.org/officeDocument/2006/relationships/tags" Target="../tags/tag741.xml"/><Relationship Id="rId23" Type="http://schemas.openxmlformats.org/officeDocument/2006/relationships/tags" Target="../tags/tag749.xml"/><Relationship Id="rId28" Type="http://schemas.openxmlformats.org/officeDocument/2006/relationships/tags" Target="../tags/tag754.xml"/><Relationship Id="rId36" Type="http://schemas.openxmlformats.org/officeDocument/2006/relationships/tags" Target="../tags/tag762.xml"/><Relationship Id="rId49" Type="http://schemas.openxmlformats.org/officeDocument/2006/relationships/tags" Target="../tags/tag775.xml"/><Relationship Id="rId57" Type="http://schemas.openxmlformats.org/officeDocument/2006/relationships/tags" Target="../tags/tag783.xml"/><Relationship Id="rId10" Type="http://schemas.openxmlformats.org/officeDocument/2006/relationships/tags" Target="../tags/tag736.xml"/><Relationship Id="rId31" Type="http://schemas.openxmlformats.org/officeDocument/2006/relationships/tags" Target="../tags/tag757.xml"/><Relationship Id="rId44" Type="http://schemas.openxmlformats.org/officeDocument/2006/relationships/tags" Target="../tags/tag770.xml"/><Relationship Id="rId52" Type="http://schemas.openxmlformats.org/officeDocument/2006/relationships/tags" Target="../tags/tag778.xml"/><Relationship Id="rId60" Type="http://schemas.openxmlformats.org/officeDocument/2006/relationships/tags" Target="../tags/tag786.xml"/><Relationship Id="rId65" Type="http://schemas.openxmlformats.org/officeDocument/2006/relationships/tags" Target="../tags/tag791.xml"/><Relationship Id="rId73" Type="http://schemas.openxmlformats.org/officeDocument/2006/relationships/tags" Target="../tags/tag799.xml"/><Relationship Id="rId78" Type="http://schemas.openxmlformats.org/officeDocument/2006/relationships/tags" Target="../tags/tag804.xml"/><Relationship Id="rId81" Type="http://schemas.openxmlformats.org/officeDocument/2006/relationships/tags" Target="../tags/tag807.xml"/><Relationship Id="rId86" Type="http://schemas.openxmlformats.org/officeDocument/2006/relationships/oleObject" Target="../embeddings/oleObject64.bin"/><Relationship Id="rId94" Type="http://schemas.openxmlformats.org/officeDocument/2006/relationships/image" Target="../media/image83.png"/><Relationship Id="rId99" Type="http://schemas.openxmlformats.org/officeDocument/2006/relationships/image" Target="../media/image88.svg"/><Relationship Id="rId101" Type="http://schemas.openxmlformats.org/officeDocument/2006/relationships/image" Target="../media/image90.svg"/><Relationship Id="rId4" Type="http://schemas.openxmlformats.org/officeDocument/2006/relationships/tags" Target="../tags/tag730.xml"/><Relationship Id="rId9" Type="http://schemas.openxmlformats.org/officeDocument/2006/relationships/tags" Target="../tags/tag735.xml"/><Relationship Id="rId13" Type="http://schemas.openxmlformats.org/officeDocument/2006/relationships/tags" Target="../tags/tag739.xml"/><Relationship Id="rId18" Type="http://schemas.openxmlformats.org/officeDocument/2006/relationships/tags" Target="../tags/tag744.xml"/><Relationship Id="rId39" Type="http://schemas.openxmlformats.org/officeDocument/2006/relationships/tags" Target="../tags/tag765.xml"/><Relationship Id="rId34" Type="http://schemas.openxmlformats.org/officeDocument/2006/relationships/tags" Target="../tags/tag760.xml"/><Relationship Id="rId50" Type="http://schemas.openxmlformats.org/officeDocument/2006/relationships/tags" Target="../tags/tag776.xml"/><Relationship Id="rId55" Type="http://schemas.openxmlformats.org/officeDocument/2006/relationships/tags" Target="../tags/tag781.xml"/><Relationship Id="rId76" Type="http://schemas.openxmlformats.org/officeDocument/2006/relationships/tags" Target="../tags/tag802.xml"/><Relationship Id="rId97" Type="http://schemas.openxmlformats.org/officeDocument/2006/relationships/image" Target="../media/image86.svg"/><Relationship Id="rId7" Type="http://schemas.openxmlformats.org/officeDocument/2006/relationships/tags" Target="../tags/tag733.xml"/><Relationship Id="rId71" Type="http://schemas.openxmlformats.org/officeDocument/2006/relationships/tags" Target="../tags/tag797.xml"/><Relationship Id="rId92" Type="http://schemas.openxmlformats.org/officeDocument/2006/relationships/image" Target="../media/image81.png"/><Relationship Id="rId2" Type="http://schemas.openxmlformats.org/officeDocument/2006/relationships/tags" Target="../tags/tag728.xml"/><Relationship Id="rId29" Type="http://schemas.openxmlformats.org/officeDocument/2006/relationships/tags" Target="../tags/tag755.xml"/><Relationship Id="rId24" Type="http://schemas.openxmlformats.org/officeDocument/2006/relationships/tags" Target="../tags/tag750.xml"/><Relationship Id="rId40" Type="http://schemas.openxmlformats.org/officeDocument/2006/relationships/tags" Target="../tags/tag766.xml"/><Relationship Id="rId45" Type="http://schemas.openxmlformats.org/officeDocument/2006/relationships/tags" Target="../tags/tag771.xml"/><Relationship Id="rId66" Type="http://schemas.openxmlformats.org/officeDocument/2006/relationships/tags" Target="../tags/tag792.xml"/><Relationship Id="rId87" Type="http://schemas.openxmlformats.org/officeDocument/2006/relationships/image" Target="../media/image76.emf"/><Relationship Id="rId61" Type="http://schemas.openxmlformats.org/officeDocument/2006/relationships/tags" Target="../tags/tag787.xml"/><Relationship Id="rId82" Type="http://schemas.openxmlformats.org/officeDocument/2006/relationships/tags" Target="../tags/tag808.xml"/><Relationship Id="rId19" Type="http://schemas.openxmlformats.org/officeDocument/2006/relationships/tags" Target="../tags/tag745.xml"/><Relationship Id="rId14" Type="http://schemas.openxmlformats.org/officeDocument/2006/relationships/tags" Target="../tags/tag740.xml"/><Relationship Id="rId30" Type="http://schemas.openxmlformats.org/officeDocument/2006/relationships/tags" Target="../tags/tag756.xml"/><Relationship Id="rId35" Type="http://schemas.openxmlformats.org/officeDocument/2006/relationships/tags" Target="../tags/tag761.xml"/><Relationship Id="rId56" Type="http://schemas.openxmlformats.org/officeDocument/2006/relationships/tags" Target="../tags/tag782.xml"/><Relationship Id="rId77" Type="http://schemas.openxmlformats.org/officeDocument/2006/relationships/tags" Target="../tags/tag803.xml"/><Relationship Id="rId100" Type="http://schemas.openxmlformats.org/officeDocument/2006/relationships/image" Target="../media/image89.png"/><Relationship Id="rId8" Type="http://schemas.openxmlformats.org/officeDocument/2006/relationships/tags" Target="../tags/tag734.xml"/><Relationship Id="rId51" Type="http://schemas.openxmlformats.org/officeDocument/2006/relationships/tags" Target="../tags/tag777.xml"/><Relationship Id="rId72" Type="http://schemas.openxmlformats.org/officeDocument/2006/relationships/tags" Target="../tags/tag798.xml"/><Relationship Id="rId93" Type="http://schemas.openxmlformats.org/officeDocument/2006/relationships/image" Target="../media/image82.svg"/><Relationship Id="rId98" Type="http://schemas.openxmlformats.org/officeDocument/2006/relationships/image" Target="../media/image87.png"/><Relationship Id="rId3" Type="http://schemas.openxmlformats.org/officeDocument/2006/relationships/tags" Target="../tags/tag7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8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11.xml"/><Relationship Id="rId1" Type="http://schemas.openxmlformats.org/officeDocument/2006/relationships/vmlDrawing" Target="../drawings/vmlDrawing65.vml"/><Relationship Id="rId6" Type="http://schemas.openxmlformats.org/officeDocument/2006/relationships/tags" Target="../tags/tag815.xml"/><Relationship Id="rId11" Type="http://schemas.openxmlformats.org/officeDocument/2006/relationships/image" Target="../media/image94.png"/><Relationship Id="rId5" Type="http://schemas.openxmlformats.org/officeDocument/2006/relationships/tags" Target="../tags/tag814.xml"/><Relationship Id="rId10" Type="http://schemas.openxmlformats.org/officeDocument/2006/relationships/image" Target="../media/image93.jpeg"/><Relationship Id="rId4" Type="http://schemas.openxmlformats.org/officeDocument/2006/relationships/tags" Target="../tags/tag813.xml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7" Type="http://schemas.openxmlformats.org/officeDocument/2006/relationships/image" Target="../media/image2.emf"/><Relationship Id="rId2" Type="http://schemas.openxmlformats.org/officeDocument/2006/relationships/tags" Target="../tags/tag42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26.xml"/><Relationship Id="rId7" Type="http://schemas.openxmlformats.org/officeDocument/2006/relationships/slideLayout" Target="../slideLayouts/slideLayout3.xml"/><Relationship Id="rId12" Type="http://schemas.openxmlformats.org/officeDocument/2006/relationships/slide" Target="slide14.xml"/><Relationship Id="rId2" Type="http://schemas.openxmlformats.org/officeDocument/2006/relationships/tags" Target="../tags/tag425.xml"/><Relationship Id="rId1" Type="http://schemas.openxmlformats.org/officeDocument/2006/relationships/vmlDrawing" Target="../drawings/vmlDrawing50.vml"/><Relationship Id="rId6" Type="http://schemas.openxmlformats.org/officeDocument/2006/relationships/tags" Target="../tags/tag429.xml"/><Relationship Id="rId11" Type="http://schemas.openxmlformats.org/officeDocument/2006/relationships/slide" Target="slide5.xml"/><Relationship Id="rId5" Type="http://schemas.openxmlformats.org/officeDocument/2006/relationships/tags" Target="../tags/tag428.xml"/><Relationship Id="rId10" Type="http://schemas.openxmlformats.org/officeDocument/2006/relationships/image" Target="../media/image10.emf"/><Relationship Id="rId4" Type="http://schemas.openxmlformats.org/officeDocument/2006/relationships/tags" Target="../tags/tag427.xml"/><Relationship Id="rId9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31.xml"/><Relationship Id="rId7" Type="http://schemas.openxmlformats.org/officeDocument/2006/relationships/image" Target="../media/image12.jpeg"/><Relationship Id="rId2" Type="http://schemas.openxmlformats.org/officeDocument/2006/relationships/tags" Target="../tags/tag430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1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33.xml"/><Relationship Id="rId7" Type="http://schemas.openxmlformats.org/officeDocument/2006/relationships/slideLayout" Target="../slideLayouts/slideLayout3.xml"/><Relationship Id="rId12" Type="http://schemas.openxmlformats.org/officeDocument/2006/relationships/slide" Target="slide14.xml"/><Relationship Id="rId2" Type="http://schemas.openxmlformats.org/officeDocument/2006/relationships/tags" Target="../tags/tag432.xml"/><Relationship Id="rId1" Type="http://schemas.openxmlformats.org/officeDocument/2006/relationships/vmlDrawing" Target="../drawings/vmlDrawing52.vml"/><Relationship Id="rId6" Type="http://schemas.openxmlformats.org/officeDocument/2006/relationships/tags" Target="../tags/tag436.xml"/><Relationship Id="rId11" Type="http://schemas.openxmlformats.org/officeDocument/2006/relationships/slide" Target="slide3.xml"/><Relationship Id="rId5" Type="http://schemas.openxmlformats.org/officeDocument/2006/relationships/tags" Target="../tags/tag435.xml"/><Relationship Id="rId10" Type="http://schemas.openxmlformats.org/officeDocument/2006/relationships/image" Target="../media/image10.emf"/><Relationship Id="rId4" Type="http://schemas.openxmlformats.org/officeDocument/2006/relationships/tags" Target="../tags/tag434.xml"/><Relationship Id="rId9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image" Target="../media/image11.emf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oleObject" Target="../embeddings/oleObject53.bin"/><Relationship Id="rId2" Type="http://schemas.openxmlformats.org/officeDocument/2006/relationships/tags" Target="../tags/tag437.xml"/><Relationship Id="rId16" Type="http://schemas.openxmlformats.org/officeDocument/2006/relationships/notesSlide" Target="../notesSlides/notesSlide4.xml"/><Relationship Id="rId1" Type="http://schemas.openxmlformats.org/officeDocument/2006/relationships/vmlDrawing" Target="../drawings/vmlDrawing53.v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5" Type="http://schemas.openxmlformats.org/officeDocument/2006/relationships/tags" Target="../tags/tag44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45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tags" Target="../tags/tag451.xml"/><Relationship Id="rId21" Type="http://schemas.openxmlformats.org/officeDocument/2006/relationships/image" Target="../media/image28.jpeg"/><Relationship Id="rId7" Type="http://schemas.openxmlformats.org/officeDocument/2006/relationships/image" Target="../media/image8.emf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tags" Target="../tags/tag450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18.jpe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tags" Target="../tags/tag452.xml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tags" Target="../tags/tag454.xml"/><Relationship Id="rId7" Type="http://schemas.openxmlformats.org/officeDocument/2006/relationships/image" Target="../media/image11.emf"/><Relationship Id="rId12" Type="http://schemas.openxmlformats.org/officeDocument/2006/relationships/image" Target="../media/image33.jpeg"/><Relationship Id="rId2" Type="http://schemas.openxmlformats.org/officeDocument/2006/relationships/tags" Target="../tags/tag453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2.jpeg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tags" Target="../tags/tag455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slideLayout" Target="../slideLayouts/slideLayout55.xml"/><Relationship Id="rId2" Type="http://schemas.openxmlformats.org/officeDocument/2006/relationships/tags" Target="../tags/tag456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56.v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5" Type="http://schemas.openxmlformats.org/officeDocument/2006/relationships/tags" Target="../tags/tag459.xml"/><Relationship Id="rId15" Type="http://schemas.openxmlformats.org/officeDocument/2006/relationships/image" Target="../media/image38.emf"/><Relationship Id="rId10" Type="http://schemas.openxmlformats.org/officeDocument/2006/relationships/tags" Target="../tags/tag464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7774647"/>
              </p:ext>
            </p:extLst>
          </p:nvPr>
        </p:nvGraphicFramePr>
        <p:xfrm>
          <a:off x="2118" y="-1118326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-1118326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0E7ABBB-B7FD-4141-A368-DB89C94B4C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2DE75DF-ED74-4319-85DA-3DCB8173A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489" y="3119079"/>
            <a:ext cx="8309252" cy="215444"/>
          </a:xfrm>
        </p:spPr>
        <p:txBody>
          <a:bodyPr/>
          <a:lstStyle/>
          <a:p>
            <a:r>
              <a:rPr lang="en-US" dirty="0"/>
              <a:t>T.G. Jayanth</a:t>
            </a:r>
          </a:p>
        </p:txBody>
      </p:sp>
      <p:sp>
        <p:nvSpPr>
          <p:cNvPr id="8" name="Title"/>
          <p:cNvSpPr>
            <a:spLocks noGrp="1"/>
          </p:cNvSpPr>
          <p:nvPr>
            <p:ph type="ctrTitle"/>
          </p:nvPr>
        </p:nvSpPr>
        <p:spPr bwMode="gray">
          <a:xfrm>
            <a:off x="3024489" y="1434420"/>
            <a:ext cx="8309252" cy="4924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The Future of Offsite Construction </a:t>
            </a:r>
          </a:p>
        </p:txBody>
      </p:sp>
      <p:sp>
        <p:nvSpPr>
          <p:cNvPr id="14" name="Disclaimer-English (United States)"/>
          <p:cNvSpPr>
            <a:spLocks noChangeArrowheads="1"/>
          </p:cNvSpPr>
          <p:nvPr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6BED7-2B00-4BA0-BF92-A157B51CDE42}"/>
              </a:ext>
            </a:extLst>
          </p:cNvPr>
          <p:cNvSpPr txBox="1">
            <a:spLocks/>
          </p:cNvSpPr>
          <p:nvPr/>
        </p:nvSpPr>
        <p:spPr>
          <a:xfrm>
            <a:off x="3024489" y="2153639"/>
            <a:ext cx="8309252" cy="7386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Construction Revolution Summit,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Minneapolis, MN</a:t>
            </a:r>
          </a:p>
        </p:txBody>
      </p:sp>
      <p:sp>
        <p:nvSpPr>
          <p:cNvPr id="9" name="Document type">
            <a:extLst>
              <a:ext uri="{FF2B5EF4-FFF2-40B4-BE49-F238E27FC236}">
                <a16:creationId xmlns:a16="http://schemas.microsoft.com/office/drawing/2014/main" id="{B2A7ED78-171C-4198-8742-4B9C5175C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24489" y="3582334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solidFill>
                  <a:schemeClr val="accent6"/>
                </a:solidFill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Sep.16, 2019</a:t>
            </a:r>
          </a:p>
        </p:txBody>
      </p:sp>
    </p:spTree>
    <p:extLst>
      <p:ext uri="{BB962C8B-B14F-4D97-AF65-F5344CB8AC3E}">
        <p14:creationId xmlns:p14="http://schemas.microsoft.com/office/powerpoint/2010/main" val="553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>
            <a:extLst>
              <a:ext uri="{FF2B5EF4-FFF2-40B4-BE49-F238E27FC236}">
                <a16:creationId xmlns:a16="http://schemas.microsoft.com/office/drawing/2014/main" id="{8F4A701C-2318-494F-9790-EECC0902A4C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5244727"/>
              </p:ext>
            </p:extLst>
          </p:nvPr>
        </p:nvGraphicFramePr>
        <p:xfrm>
          <a:off x="1495029" y="841488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4" name="think-cell Slide" r:id="rId58" imgW="395" imgH="396" progId="TCLayout.ActiveDocument.1">
                  <p:embed/>
                </p:oleObj>
              </mc:Choice>
              <mc:Fallback>
                <p:oleObj name="think-cell Slide" r:id="rId58" imgW="395" imgH="396" progId="TCLayout.ActiveDocument.1">
                  <p:embed/>
                  <p:pic>
                    <p:nvPicPr>
                      <p:cNvPr id="56" name="Object 55" hidden="1">
                        <a:extLst>
                          <a:ext uri="{FF2B5EF4-FFF2-40B4-BE49-F238E27FC236}">
                            <a16:creationId xmlns:a16="http://schemas.microsoft.com/office/drawing/2014/main" id="{8F4A701C-2318-494F-9790-EECC0902A4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495029" y="841488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130" hidden="1">
            <a:extLst>
              <a:ext uri="{FF2B5EF4-FFF2-40B4-BE49-F238E27FC236}">
                <a16:creationId xmlns:a16="http://schemas.microsoft.com/office/drawing/2014/main" id="{5018C45B-9D67-4B67-836E-7792D4DF20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839" y="840297"/>
            <a:ext cx="119057" cy="1190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kumimoji="0" lang="en-GB" sz="20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FC92F9F-C6D6-45EA-B035-4C5D7E464335}"/>
              </a:ext>
            </a:extLst>
          </p:cNvPr>
          <p:cNvSpPr/>
          <p:nvPr/>
        </p:nvSpPr>
        <p:spPr>
          <a:xfrm>
            <a:off x="-685" y="1300405"/>
            <a:ext cx="1444868" cy="4891998"/>
          </a:xfrm>
          <a:custGeom>
            <a:avLst/>
            <a:gdLst>
              <a:gd name="connsiteX0" fmla="*/ 0 w 1444868"/>
              <a:gd name="connsiteY0" fmla="*/ 0 h 4891998"/>
              <a:gd name="connsiteX1" fmla="*/ 1331720 w 1444868"/>
              <a:gd name="connsiteY1" fmla="*/ 0 h 4891998"/>
              <a:gd name="connsiteX2" fmla="*/ 1444868 w 1444868"/>
              <a:gd name="connsiteY2" fmla="*/ 113148 h 4891998"/>
              <a:gd name="connsiteX3" fmla="*/ 1444868 w 1444868"/>
              <a:gd name="connsiteY3" fmla="*/ 4778850 h 4891998"/>
              <a:gd name="connsiteX4" fmla="*/ 1331720 w 1444868"/>
              <a:gd name="connsiteY4" fmla="*/ 4891998 h 4891998"/>
              <a:gd name="connsiteX5" fmla="*/ 0 w 1444868"/>
              <a:gd name="connsiteY5" fmla="*/ 4891998 h 48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868" h="4891998">
                <a:moveTo>
                  <a:pt x="0" y="0"/>
                </a:moveTo>
                <a:lnTo>
                  <a:pt x="1331720" y="0"/>
                </a:lnTo>
                <a:cubicBezTo>
                  <a:pt x="1394210" y="0"/>
                  <a:pt x="1444868" y="50658"/>
                  <a:pt x="1444868" y="113148"/>
                </a:cubicBezTo>
                <a:lnTo>
                  <a:pt x="1444868" y="4778850"/>
                </a:lnTo>
                <a:cubicBezTo>
                  <a:pt x="1444868" y="4841340"/>
                  <a:pt x="1394210" y="4891998"/>
                  <a:pt x="1331720" y="4891998"/>
                </a:cubicBezTo>
                <a:lnTo>
                  <a:pt x="0" y="4891998"/>
                </a:lnTo>
                <a:close/>
              </a:path>
            </a:pathLst>
          </a:custGeom>
          <a:blipFill>
            <a:blip r:embed="rId6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ound Same Side Corner Rectangle 531">
            <a:extLst>
              <a:ext uri="{FF2B5EF4-FFF2-40B4-BE49-F238E27FC236}">
                <a16:creationId xmlns:a16="http://schemas.microsoft.com/office/drawing/2014/main" id="{6859A128-F1EE-42F3-A02C-B27FBC237845}"/>
              </a:ext>
            </a:extLst>
          </p:cNvPr>
          <p:cNvSpPr/>
          <p:nvPr/>
        </p:nvSpPr>
        <p:spPr>
          <a:xfrm rot="16200000">
            <a:off x="-1724250" y="3023969"/>
            <a:ext cx="4891998" cy="1444867"/>
          </a:xfrm>
          <a:prstGeom prst="round2SameRect">
            <a:avLst>
              <a:gd name="adj1" fmla="val 0"/>
              <a:gd name="adj2" fmla="val 7831"/>
            </a:avLst>
          </a:prstGeom>
          <a:solidFill>
            <a:schemeClr val="accent2">
              <a:alpha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Line 10">
            <a:extLst>
              <a:ext uri="{FF2B5EF4-FFF2-40B4-BE49-F238E27FC236}">
                <a16:creationId xmlns:a16="http://schemas.microsoft.com/office/drawing/2014/main" id="{32AD68FF-C341-468E-824C-A357023C8547}"/>
              </a:ext>
            </a:extLst>
          </p:cNvPr>
          <p:cNvSpPr>
            <a:spLocks noChangeShapeType="1"/>
          </p:cNvSpPr>
          <p:nvPr/>
        </p:nvSpPr>
        <p:spPr bwMode="gray">
          <a:xfrm>
            <a:off x="0" y="1297031"/>
            <a:ext cx="119491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4864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EB3C8FD4-DF3A-46FE-9DED-1788594AE67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8759" y="230189"/>
            <a:ext cx="1149189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pPr>
              <a:tabLst/>
            </a:pPr>
            <a:r>
              <a:rPr lang="en-GB" dirty="0"/>
              <a:t>20-50% schedule compression can be achieved by using offsite construction </a:t>
            </a:r>
            <a:br>
              <a:rPr lang="en-GB" dirty="0"/>
            </a:br>
            <a:r>
              <a:rPr lang="en-GB" dirty="0"/>
              <a:t>of 3D volumetric modules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7958E3A-6D61-45FA-A7C4-1CCC0CE84958}"/>
              </a:ext>
            </a:extLst>
          </p:cNvPr>
          <p:cNvSpPr txBox="1">
            <a:spLocks/>
          </p:cNvSpPr>
          <p:nvPr/>
        </p:nvSpPr>
        <p:spPr>
          <a:xfrm>
            <a:off x="158759" y="949760"/>
            <a:ext cx="2589649" cy="348163"/>
          </a:xfrm>
          <a:prstGeom prst="rect">
            <a:avLst/>
          </a:prstGeom>
        </p:spPr>
        <p:txBody>
          <a:bodyPr vert="horz" wrap="square" lIns="0" tIns="0" rIns="0" bIns="13715" rtlCol="0" anchor="b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 apartment project</a:t>
            </a:r>
          </a:p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Duration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months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A3CE8AA-860F-4593-AD67-07933BD77F7E}"/>
              </a:ext>
            </a:extLst>
          </p:cNvPr>
          <p:cNvSpPr/>
          <p:nvPr/>
        </p:nvSpPr>
        <p:spPr>
          <a:xfrm>
            <a:off x="158758" y="2303430"/>
            <a:ext cx="1136641" cy="3539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Traditional construction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1D115DF-B6FB-48F4-B287-C1306A21791D}"/>
              </a:ext>
            </a:extLst>
          </p:cNvPr>
          <p:cNvSpPr/>
          <p:nvPr/>
        </p:nvSpPr>
        <p:spPr>
          <a:xfrm>
            <a:off x="158759" y="4787129"/>
            <a:ext cx="1135540" cy="3539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Offsite using 3D volumetric</a:t>
            </a:r>
          </a:p>
        </p:txBody>
      </p:sp>
      <p:cxnSp>
        <p:nvCxnSpPr>
          <p:cNvPr id="172" name="DividerH 86">
            <a:extLst>
              <a:ext uri="{FF2B5EF4-FFF2-40B4-BE49-F238E27FC236}">
                <a16:creationId xmlns:a16="http://schemas.microsoft.com/office/drawing/2014/main" id="{C90D6B7A-6D8B-4C87-B05D-A9EC5CE8BAB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528769" y="1915027"/>
            <a:ext cx="1012188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DividerH 86">
            <a:extLst>
              <a:ext uri="{FF2B5EF4-FFF2-40B4-BE49-F238E27FC236}">
                <a16:creationId xmlns:a16="http://schemas.microsoft.com/office/drawing/2014/main" id="{82596B82-7731-45F3-8A00-BA746A92511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1528769" y="2491672"/>
            <a:ext cx="1012188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DividerH 86">
            <a:extLst>
              <a:ext uri="{FF2B5EF4-FFF2-40B4-BE49-F238E27FC236}">
                <a16:creationId xmlns:a16="http://schemas.microsoft.com/office/drawing/2014/main" id="{0C21D90B-D2E4-45CC-AEA6-1BEB73AADF6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1528769" y="3069824"/>
            <a:ext cx="1012188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DividerH 86">
            <a:extLst>
              <a:ext uri="{FF2B5EF4-FFF2-40B4-BE49-F238E27FC236}">
                <a16:creationId xmlns:a16="http://schemas.microsoft.com/office/drawing/2014/main" id="{3E0A2E9E-8718-4EE5-ACAF-F867738A8AC5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1528769" y="4898031"/>
            <a:ext cx="1012188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DividerH 86">
            <a:extLst>
              <a:ext uri="{FF2B5EF4-FFF2-40B4-BE49-F238E27FC236}">
                <a16:creationId xmlns:a16="http://schemas.microsoft.com/office/drawing/2014/main" id="{D9AF2E44-BCBD-4AAA-99E6-EEC3C81F29B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528769" y="5523533"/>
            <a:ext cx="1012188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DividerH 86">
            <a:extLst>
              <a:ext uri="{FF2B5EF4-FFF2-40B4-BE49-F238E27FC236}">
                <a16:creationId xmlns:a16="http://schemas.microsoft.com/office/drawing/2014/main" id="{C2585BFF-0743-46AA-96F5-DECC8D060100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1528769" y="4272532"/>
            <a:ext cx="1012188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DividerV 74">
            <a:extLst>
              <a:ext uri="{FF2B5EF4-FFF2-40B4-BE49-F238E27FC236}">
                <a16:creationId xmlns:a16="http://schemas.microsoft.com/office/drawing/2014/main" id="{B2994C69-3233-4661-A11E-C0884C34A7C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5049053" y="1393952"/>
            <a:ext cx="0" cy="4711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DividerV 74">
            <a:extLst>
              <a:ext uri="{FF2B5EF4-FFF2-40B4-BE49-F238E27FC236}">
                <a16:creationId xmlns:a16="http://schemas.microsoft.com/office/drawing/2014/main" id="{BAA36F45-7976-48FC-83EA-BD29EC66D1BA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7247677" y="1393952"/>
            <a:ext cx="0" cy="4711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DividerV 74">
            <a:extLst>
              <a:ext uri="{FF2B5EF4-FFF2-40B4-BE49-F238E27FC236}">
                <a16:creationId xmlns:a16="http://schemas.microsoft.com/office/drawing/2014/main" id="{4D1FBF17-752E-4A83-8F64-3514F098E6A8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9450475" y="1393952"/>
            <a:ext cx="0" cy="4711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848883" y="942236"/>
            <a:ext cx="8801767" cy="325707"/>
            <a:chOff x="2119082" y="972215"/>
            <a:chExt cx="6543821" cy="325707"/>
          </a:xfrm>
        </p:grpSpPr>
        <p:sp>
          <p:nvSpPr>
            <p:cNvPr id="105" name="Rectangle 286">
              <a:extLst>
                <a:ext uri="{FF2B5EF4-FFF2-40B4-BE49-F238E27FC236}">
                  <a16:creationId xmlns:a16="http://schemas.microsoft.com/office/drawing/2014/main" id="{EF7F6C83-F660-4952-A765-93F7159EDC38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2119082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107" name="Rectangle 286">
              <a:extLst>
                <a:ext uri="{FF2B5EF4-FFF2-40B4-BE49-F238E27FC236}">
                  <a16:creationId xmlns:a16="http://schemas.microsoft.com/office/drawing/2014/main" id="{D7F90801-633B-41C0-883D-869516473559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2390748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10" name="Rectangle 286">
              <a:extLst>
                <a:ext uri="{FF2B5EF4-FFF2-40B4-BE49-F238E27FC236}">
                  <a16:creationId xmlns:a16="http://schemas.microsoft.com/office/drawing/2014/main" id="{B2B75075-7CEE-4341-B1DA-A49B864690E1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2663567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3</a:t>
              </a:r>
            </a:p>
          </p:txBody>
        </p:sp>
        <p:sp>
          <p:nvSpPr>
            <p:cNvPr id="114" name="Rectangle 286">
              <a:extLst>
                <a:ext uri="{FF2B5EF4-FFF2-40B4-BE49-F238E27FC236}">
                  <a16:creationId xmlns:a16="http://schemas.microsoft.com/office/drawing/2014/main" id="{ADE95F65-9A5D-405D-A684-6E24BA84CA02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2936383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4</a:t>
              </a:r>
            </a:p>
          </p:txBody>
        </p:sp>
        <p:sp>
          <p:nvSpPr>
            <p:cNvPr id="115" name="Rectangle 286">
              <a:extLst>
                <a:ext uri="{FF2B5EF4-FFF2-40B4-BE49-F238E27FC236}">
                  <a16:creationId xmlns:a16="http://schemas.microsoft.com/office/drawing/2014/main" id="{9FD43503-8D44-4CF0-9235-9A5054BE9168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3209201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5</a:t>
              </a:r>
            </a:p>
          </p:txBody>
        </p:sp>
        <p:sp>
          <p:nvSpPr>
            <p:cNvPr id="121" name="Rectangle 286">
              <a:extLst>
                <a:ext uri="{FF2B5EF4-FFF2-40B4-BE49-F238E27FC236}">
                  <a16:creationId xmlns:a16="http://schemas.microsoft.com/office/drawing/2014/main" id="{8E7A3DDC-AA39-4BF8-BD66-DB9A0CC712A8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3482020" y="972215"/>
              <a:ext cx="271667" cy="325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6</a:t>
              </a:r>
            </a:p>
          </p:txBody>
        </p:sp>
        <p:sp>
          <p:nvSpPr>
            <p:cNvPr id="122" name="Rectangle 286">
              <a:extLst>
                <a:ext uri="{FF2B5EF4-FFF2-40B4-BE49-F238E27FC236}">
                  <a16:creationId xmlns:a16="http://schemas.microsoft.com/office/drawing/2014/main" id="{3E020A7E-A80A-432E-9A82-F93FC80DB276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3754836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7</a:t>
              </a:r>
            </a:p>
          </p:txBody>
        </p:sp>
        <p:sp>
          <p:nvSpPr>
            <p:cNvPr id="124" name="Rectangle 286">
              <a:extLst>
                <a:ext uri="{FF2B5EF4-FFF2-40B4-BE49-F238E27FC236}">
                  <a16:creationId xmlns:a16="http://schemas.microsoft.com/office/drawing/2014/main" id="{2626F480-7A45-4917-91DF-5FD583620258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4027654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8</a:t>
              </a:r>
            </a:p>
          </p:txBody>
        </p:sp>
        <p:sp>
          <p:nvSpPr>
            <p:cNvPr id="127" name="Rectangle 286">
              <a:extLst>
                <a:ext uri="{FF2B5EF4-FFF2-40B4-BE49-F238E27FC236}">
                  <a16:creationId xmlns:a16="http://schemas.microsoft.com/office/drawing/2014/main" id="{82884B9A-6B95-42B2-B827-D7E82A94DB82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4299321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9</a:t>
              </a:r>
            </a:p>
          </p:txBody>
        </p:sp>
        <p:sp>
          <p:nvSpPr>
            <p:cNvPr id="128" name="Rectangle 286">
              <a:extLst>
                <a:ext uri="{FF2B5EF4-FFF2-40B4-BE49-F238E27FC236}">
                  <a16:creationId xmlns:a16="http://schemas.microsoft.com/office/drawing/2014/main" id="{C6EEB849-D846-4C4D-982E-8772D7F42690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4572139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10</a:t>
              </a:r>
            </a:p>
          </p:txBody>
        </p:sp>
        <p:sp>
          <p:nvSpPr>
            <p:cNvPr id="129" name="Rectangle 286">
              <a:extLst>
                <a:ext uri="{FF2B5EF4-FFF2-40B4-BE49-F238E27FC236}">
                  <a16:creationId xmlns:a16="http://schemas.microsoft.com/office/drawing/2014/main" id="{842CE80B-6B9C-4273-8A96-F712848193EA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4844956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11</a:t>
              </a:r>
            </a:p>
          </p:txBody>
        </p:sp>
        <p:sp>
          <p:nvSpPr>
            <p:cNvPr id="130" name="Rectangle 286">
              <a:extLst>
                <a:ext uri="{FF2B5EF4-FFF2-40B4-BE49-F238E27FC236}">
                  <a16:creationId xmlns:a16="http://schemas.microsoft.com/office/drawing/2014/main" id="{6CD88213-CFA2-42F6-86CF-047F905BAF95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5117774" y="972215"/>
              <a:ext cx="271667" cy="325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12</a:t>
              </a:r>
            </a:p>
          </p:txBody>
        </p:sp>
        <p:sp>
          <p:nvSpPr>
            <p:cNvPr id="132" name="Rectangle 286">
              <a:extLst>
                <a:ext uri="{FF2B5EF4-FFF2-40B4-BE49-F238E27FC236}">
                  <a16:creationId xmlns:a16="http://schemas.microsoft.com/office/drawing/2014/main" id="{49BC4407-2BEE-4622-AE1C-9BED65436082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5390593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13</a:t>
              </a:r>
            </a:p>
          </p:txBody>
        </p:sp>
        <p:sp>
          <p:nvSpPr>
            <p:cNvPr id="133" name="Rectangle 286">
              <a:extLst>
                <a:ext uri="{FF2B5EF4-FFF2-40B4-BE49-F238E27FC236}">
                  <a16:creationId xmlns:a16="http://schemas.microsoft.com/office/drawing/2014/main" id="{445905AF-7A82-45F2-93C8-151364BDE488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5663408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14</a:t>
              </a:r>
            </a:p>
          </p:txBody>
        </p:sp>
        <p:sp>
          <p:nvSpPr>
            <p:cNvPr id="135" name="Rectangle 286">
              <a:extLst>
                <a:ext uri="{FF2B5EF4-FFF2-40B4-BE49-F238E27FC236}">
                  <a16:creationId xmlns:a16="http://schemas.microsoft.com/office/drawing/2014/main" id="{70893535-87F7-41D8-A9F1-340D3D68C19C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5936226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15</a:t>
              </a:r>
            </a:p>
          </p:txBody>
        </p:sp>
        <p:sp>
          <p:nvSpPr>
            <p:cNvPr id="136" name="Rectangle 286">
              <a:extLst>
                <a:ext uri="{FF2B5EF4-FFF2-40B4-BE49-F238E27FC236}">
                  <a16:creationId xmlns:a16="http://schemas.microsoft.com/office/drawing/2014/main" id="{002605CA-E0FA-4796-B90A-650102DFA9E5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6209044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16</a:t>
              </a:r>
            </a:p>
          </p:txBody>
        </p:sp>
        <p:sp>
          <p:nvSpPr>
            <p:cNvPr id="141" name="Rectangle 286">
              <a:extLst>
                <a:ext uri="{FF2B5EF4-FFF2-40B4-BE49-F238E27FC236}">
                  <a16:creationId xmlns:a16="http://schemas.microsoft.com/office/drawing/2014/main" id="{AE197799-F4BA-409D-8CB3-039D58C546B7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6482663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17</a:t>
              </a:r>
            </a:p>
          </p:txBody>
        </p:sp>
        <p:sp>
          <p:nvSpPr>
            <p:cNvPr id="143" name="Rectangle 286">
              <a:extLst>
                <a:ext uri="{FF2B5EF4-FFF2-40B4-BE49-F238E27FC236}">
                  <a16:creationId xmlns:a16="http://schemas.microsoft.com/office/drawing/2014/main" id="{214FE5D4-EA19-4EA8-8D0D-4E8FC607485E}"/>
                </a:ext>
              </a:extLst>
            </p:cNvPr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754329" y="972215"/>
              <a:ext cx="271667" cy="325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18</a:t>
              </a:r>
            </a:p>
          </p:txBody>
        </p:sp>
        <p:sp>
          <p:nvSpPr>
            <p:cNvPr id="144" name="Rectangle 286">
              <a:extLst>
                <a:ext uri="{FF2B5EF4-FFF2-40B4-BE49-F238E27FC236}">
                  <a16:creationId xmlns:a16="http://schemas.microsoft.com/office/drawing/2014/main" id="{957018B6-189A-4EB3-808E-5FA22FE7B2D0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7027148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19</a:t>
              </a:r>
            </a:p>
          </p:txBody>
        </p:sp>
        <p:sp>
          <p:nvSpPr>
            <p:cNvPr id="145" name="Rectangle 286">
              <a:extLst>
                <a:ext uri="{FF2B5EF4-FFF2-40B4-BE49-F238E27FC236}">
                  <a16:creationId xmlns:a16="http://schemas.microsoft.com/office/drawing/2014/main" id="{A6600D99-4A82-44D3-A24D-2C0D2A114135}"/>
                </a:ext>
              </a:extLst>
            </p:cNvPr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7299965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146" name="Rectangle 286">
              <a:extLst>
                <a:ext uri="{FF2B5EF4-FFF2-40B4-BE49-F238E27FC236}">
                  <a16:creationId xmlns:a16="http://schemas.microsoft.com/office/drawing/2014/main" id="{8245170C-2678-4782-9D02-1BA649D981F8}"/>
                </a:ext>
              </a:extLst>
            </p:cNvPr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7572782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21</a:t>
              </a:r>
            </a:p>
          </p:txBody>
        </p:sp>
        <p:sp>
          <p:nvSpPr>
            <p:cNvPr id="147" name="Rectangle 286">
              <a:extLst>
                <a:ext uri="{FF2B5EF4-FFF2-40B4-BE49-F238E27FC236}">
                  <a16:creationId xmlns:a16="http://schemas.microsoft.com/office/drawing/2014/main" id="{33EA1789-3695-4D30-89D2-32758F044CD9}"/>
                </a:ext>
              </a:extLst>
            </p:cNvPr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7845600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22</a:t>
              </a:r>
            </a:p>
          </p:txBody>
        </p:sp>
        <p:sp>
          <p:nvSpPr>
            <p:cNvPr id="148" name="Rectangle 286">
              <a:extLst>
                <a:ext uri="{FF2B5EF4-FFF2-40B4-BE49-F238E27FC236}">
                  <a16:creationId xmlns:a16="http://schemas.microsoft.com/office/drawing/2014/main" id="{2E518B6E-314C-486E-9EDB-B00686127EAE}"/>
                </a:ext>
              </a:extLst>
            </p:cNvPr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18418" y="972215"/>
              <a:ext cx="271667" cy="32570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23</a:t>
              </a:r>
            </a:p>
          </p:txBody>
        </p:sp>
        <p:sp>
          <p:nvSpPr>
            <p:cNvPr id="149" name="Rectangle 286">
              <a:extLst>
                <a:ext uri="{FF2B5EF4-FFF2-40B4-BE49-F238E27FC236}">
                  <a16:creationId xmlns:a16="http://schemas.microsoft.com/office/drawing/2014/main" id="{949E5DC2-EB49-424F-A83C-00CAB7C2CBB0}"/>
                </a:ext>
              </a:extLst>
            </p:cNvPr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391236" y="972215"/>
              <a:ext cx="271667" cy="325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26999" tIns="26999" rIns="26999" bIns="26999" anchor="ctr">
              <a:noAutofit/>
            </a:bodyPr>
            <a:lstStyle>
              <a:lvl1pPr algn="l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algn="l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algn="l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algn="l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algn="l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24</a:t>
              </a: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6BE74C77-535F-47F0-B778-3EB11B0D346E}"/>
              </a:ext>
            </a:extLst>
          </p:cNvPr>
          <p:cNvSpPr txBox="1"/>
          <p:nvPr/>
        </p:nvSpPr>
        <p:spPr>
          <a:xfrm>
            <a:off x="1528768" y="2088081"/>
            <a:ext cx="1219640" cy="23054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Foundations</a:t>
            </a:r>
          </a:p>
        </p:txBody>
      </p:sp>
      <p:sp>
        <p:nvSpPr>
          <p:cNvPr id="153" name="Rectangle 34">
            <a:extLst>
              <a:ext uri="{FF2B5EF4-FFF2-40B4-BE49-F238E27FC236}">
                <a16:creationId xmlns:a16="http://schemas.microsoft.com/office/drawing/2014/main" id="{27227414-17DC-436F-85A8-C481FD87FEB3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047507" y="1970597"/>
            <a:ext cx="733906" cy="465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37B8143-924A-4DC1-89EE-94C97C5020A2}"/>
              </a:ext>
            </a:extLst>
          </p:cNvPr>
          <p:cNvSpPr txBox="1"/>
          <p:nvPr/>
        </p:nvSpPr>
        <p:spPr>
          <a:xfrm>
            <a:off x="1528768" y="2550209"/>
            <a:ext cx="1219640" cy="4610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Onsite construction</a:t>
            </a:r>
          </a:p>
        </p:txBody>
      </p:sp>
      <p:sp>
        <p:nvSpPr>
          <p:cNvPr id="154" name="Rectangle 38">
            <a:extLst>
              <a:ext uri="{FF2B5EF4-FFF2-40B4-BE49-F238E27FC236}">
                <a16:creationId xmlns:a16="http://schemas.microsoft.com/office/drawing/2014/main" id="{20DA6B4D-B3A4-406A-8E67-46398C164FF0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781413" y="2547239"/>
            <a:ext cx="4401422" cy="467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AF3E489-D76E-4C81-A50C-C02D202F4E4D}"/>
              </a:ext>
            </a:extLst>
          </p:cNvPr>
          <p:cNvSpPr txBox="1"/>
          <p:nvPr/>
        </p:nvSpPr>
        <p:spPr>
          <a:xfrm>
            <a:off x="1528768" y="3127890"/>
            <a:ext cx="1219640" cy="4610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Construction over-run</a:t>
            </a:r>
            <a:r>
              <a:rPr kumimoji="0" lang="en-GB" sz="11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Rectangle 46">
            <a:extLst>
              <a:ext uri="{FF2B5EF4-FFF2-40B4-BE49-F238E27FC236}">
                <a16:creationId xmlns:a16="http://schemas.microsoft.com/office/drawing/2014/main" id="{A8EC7CDB-9F87-41CA-8477-FF9CFEA7E5BC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0184381" y="3125392"/>
            <a:ext cx="1466266" cy="466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8D12FF5-FF3A-4E05-BA6A-2E798EAAC201}"/>
              </a:ext>
            </a:extLst>
          </p:cNvPr>
          <p:cNvSpPr txBox="1"/>
          <p:nvPr/>
        </p:nvSpPr>
        <p:spPr>
          <a:xfrm>
            <a:off x="1528768" y="1396168"/>
            <a:ext cx="1219640" cy="4610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Planning and design</a:t>
            </a:r>
          </a:p>
        </p:txBody>
      </p:sp>
      <p:sp>
        <p:nvSpPr>
          <p:cNvPr id="158" name="Rectangle 34">
            <a:extLst>
              <a:ext uri="{FF2B5EF4-FFF2-40B4-BE49-F238E27FC236}">
                <a16:creationId xmlns:a16="http://schemas.microsoft.com/office/drawing/2014/main" id="{6DDC583C-5EB4-40B3-8EC6-8F7FD458FFC8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848879" y="1393953"/>
            <a:ext cx="2200176" cy="465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Oval 74">
            <a:extLst>
              <a:ext uri="{FF2B5EF4-FFF2-40B4-BE49-F238E27FC236}">
                <a16:creationId xmlns:a16="http://schemas.microsoft.com/office/drawing/2014/main" id="{45FEE179-AEB3-41DC-A6D7-178B464C44F3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9778058" y="5538634"/>
            <a:ext cx="963857" cy="56423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20-50%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faster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7D2CA789-2C0B-4C3F-8D6C-87A8FB1F36AE}"/>
              </a:ext>
            </a:extLst>
          </p:cNvPr>
          <p:cNvCxnSpPr>
            <a:cxnSpLocks/>
          </p:cNvCxnSpPr>
          <p:nvPr/>
        </p:nvCxnSpPr>
        <p:spPr>
          <a:xfrm>
            <a:off x="10974551" y="2043455"/>
            <a:ext cx="0" cy="1047160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B2152B01-41D7-4859-B350-38D41013145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718118" y="1943845"/>
            <a:ext cx="2893539" cy="76588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Redesign and change orders 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very rare in offsite construction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6A4CFC8-BCC0-4292-8207-5D858394ED49}"/>
              </a:ext>
            </a:extLst>
          </p:cNvPr>
          <p:cNvSpPr txBox="1"/>
          <p:nvPr/>
        </p:nvSpPr>
        <p:spPr>
          <a:xfrm>
            <a:off x="1528768" y="4980243"/>
            <a:ext cx="1219640" cy="4610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Offsite manufacturing</a:t>
            </a:r>
          </a:p>
        </p:txBody>
      </p:sp>
      <p:sp>
        <p:nvSpPr>
          <p:cNvPr id="159" name="Rectangle 39">
            <a:extLst>
              <a:ext uri="{FF2B5EF4-FFF2-40B4-BE49-F238E27FC236}">
                <a16:creationId xmlns:a16="http://schemas.microsoft.com/office/drawing/2014/main" id="{DF4B44B0-96C0-4DF8-A436-2567C1341B0F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411362" y="4977274"/>
            <a:ext cx="2204817" cy="467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D7005D7-640F-48A3-9D10-50C75FEA04D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202774" y="4953601"/>
            <a:ext cx="3080922" cy="53534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 assembly 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 to lack of MEP and finishing personnel on site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E1D1BDF-9EEE-4DA2-A725-1ED79F2FA70E}"/>
              </a:ext>
            </a:extLst>
          </p:cNvPr>
          <p:cNvSpPr txBox="1"/>
          <p:nvPr/>
        </p:nvSpPr>
        <p:spPr>
          <a:xfrm>
            <a:off x="1528768" y="4470011"/>
            <a:ext cx="1219640" cy="23054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Foundations</a:t>
            </a:r>
          </a:p>
        </p:txBody>
      </p:sp>
      <p:sp>
        <p:nvSpPr>
          <p:cNvPr id="156" name="Rectangle 45">
            <a:extLst>
              <a:ext uri="{FF2B5EF4-FFF2-40B4-BE49-F238E27FC236}">
                <a16:creationId xmlns:a16="http://schemas.microsoft.com/office/drawing/2014/main" id="{E52C4BA4-184A-4895-9DC4-B867B15A01D3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416008" y="4352246"/>
            <a:ext cx="732360" cy="466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31AB970-06CE-458E-A96D-386905B7503B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7111293" y="4328100"/>
            <a:ext cx="3071541" cy="5143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Enhanced productivity 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factory conditions allows fast module build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096796A9-10E9-41B2-84E4-84BAF4409C9C}"/>
              </a:ext>
            </a:extLst>
          </p:cNvPr>
          <p:cNvCxnSpPr>
            <a:cxnSpLocks/>
          </p:cNvCxnSpPr>
          <p:nvPr/>
        </p:nvCxnSpPr>
        <p:spPr>
          <a:xfrm>
            <a:off x="4813342" y="4585281"/>
            <a:ext cx="647436" cy="0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DividerH 86">
            <a:extLst>
              <a:ext uri="{FF2B5EF4-FFF2-40B4-BE49-F238E27FC236}">
                <a16:creationId xmlns:a16="http://schemas.microsoft.com/office/drawing/2014/main" id="{55C1953C-F56D-417D-B882-FECAC0539FBB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1528769" y="3647032"/>
            <a:ext cx="10121880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3BF1E12D-A757-4C59-A6FA-87B1B10D59D9}"/>
              </a:ext>
            </a:extLst>
          </p:cNvPr>
          <p:cNvSpPr/>
          <p:nvPr/>
        </p:nvSpPr>
        <p:spPr>
          <a:xfrm>
            <a:off x="6839723" y="4630400"/>
            <a:ext cx="271570" cy="416499"/>
          </a:xfrm>
          <a:custGeom>
            <a:avLst/>
            <a:gdLst>
              <a:gd name="connsiteX0" fmla="*/ 243840 w 243840"/>
              <a:gd name="connsiteY0" fmla="*/ 0 h 355600"/>
              <a:gd name="connsiteX1" fmla="*/ 0 w 243840"/>
              <a:gd name="connsiteY1" fmla="*/ 0 h 355600"/>
              <a:gd name="connsiteX2" fmla="*/ 0 w 24384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" h="355600">
                <a:moveTo>
                  <a:pt x="243840" y="0"/>
                </a:moveTo>
                <a:lnTo>
                  <a:pt x="0" y="0"/>
                </a:lnTo>
                <a:lnTo>
                  <a:pt x="0" y="355600"/>
                </a:lnTo>
              </a:path>
            </a:pathLst>
          </a:cu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6C29A88-2605-4FBC-9AC4-BAB89B5EE2EE}"/>
              </a:ext>
            </a:extLst>
          </p:cNvPr>
          <p:cNvSpPr txBox="1"/>
          <p:nvPr/>
        </p:nvSpPr>
        <p:spPr>
          <a:xfrm>
            <a:off x="1528768" y="5605742"/>
            <a:ext cx="1219640" cy="4610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Onsite installation</a:t>
            </a:r>
          </a:p>
        </p:txBody>
      </p:sp>
      <p:sp>
        <p:nvSpPr>
          <p:cNvPr id="160" name="Rectangle 45">
            <a:extLst>
              <a:ext uri="{FF2B5EF4-FFF2-40B4-BE49-F238E27FC236}">
                <a16:creationId xmlns:a16="http://schemas.microsoft.com/office/drawing/2014/main" id="{5E5C0054-2E46-473F-A92A-F6130B3F148A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515319" y="5603244"/>
            <a:ext cx="2202801" cy="466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0" name="DividerV 74">
            <a:extLst>
              <a:ext uri="{FF2B5EF4-FFF2-40B4-BE49-F238E27FC236}">
                <a16:creationId xmlns:a16="http://schemas.microsoft.com/office/drawing/2014/main" id="{8200118A-EA7D-420D-9EE0-79887CD5FCAA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2848881" y="1393952"/>
            <a:ext cx="0" cy="4711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A95FD351-1D0D-408F-A8D9-79BD95F386B0}"/>
              </a:ext>
            </a:extLst>
          </p:cNvPr>
          <p:cNvSpPr txBox="1"/>
          <p:nvPr/>
        </p:nvSpPr>
        <p:spPr>
          <a:xfrm>
            <a:off x="1528768" y="3729244"/>
            <a:ext cx="1219640" cy="4610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and planning</a:t>
            </a:r>
          </a:p>
        </p:txBody>
      </p:sp>
      <p:sp>
        <p:nvSpPr>
          <p:cNvPr id="155" name="Rectangle 39">
            <a:extLst>
              <a:ext uri="{FF2B5EF4-FFF2-40B4-BE49-F238E27FC236}">
                <a16:creationId xmlns:a16="http://schemas.microsoft.com/office/drawing/2014/main" id="{969395F5-AF07-4925-B8D0-3C8C0D951FC3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848879" y="3726274"/>
            <a:ext cx="2059613" cy="467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Rectangle 39">
            <a:extLst>
              <a:ext uri="{FF2B5EF4-FFF2-40B4-BE49-F238E27FC236}">
                <a16:creationId xmlns:a16="http://schemas.microsoft.com/office/drawing/2014/main" id="{4015886D-F7CA-4108-B268-710C3CA9E50A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4489886" y="3726274"/>
            <a:ext cx="926121" cy="4670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C1B4C42-AA81-42B0-859E-C2E70D9A9AE7}"/>
              </a:ext>
            </a:extLst>
          </p:cNvPr>
          <p:cNvSpPr/>
          <p:nvPr/>
        </p:nvSpPr>
        <p:spPr>
          <a:xfrm>
            <a:off x="7931205" y="5241292"/>
            <a:ext cx="271570" cy="364439"/>
          </a:xfrm>
          <a:custGeom>
            <a:avLst/>
            <a:gdLst>
              <a:gd name="connsiteX0" fmla="*/ 243840 w 243840"/>
              <a:gd name="connsiteY0" fmla="*/ 0 h 355600"/>
              <a:gd name="connsiteX1" fmla="*/ 0 w 243840"/>
              <a:gd name="connsiteY1" fmla="*/ 0 h 355600"/>
              <a:gd name="connsiteX2" fmla="*/ 0 w 24384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" h="355600">
                <a:moveTo>
                  <a:pt x="243840" y="0"/>
                </a:moveTo>
                <a:lnTo>
                  <a:pt x="0" y="0"/>
                </a:lnTo>
                <a:lnTo>
                  <a:pt x="0" y="355600"/>
                </a:lnTo>
              </a:path>
            </a:pathLst>
          </a:cu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E8E6DF1-1D8B-450A-B0DA-140D9A6BD1A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2775396" y="4328101"/>
            <a:ext cx="2454215" cy="5143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Offsite manufacturing </a:t>
            </a: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begins in parallel 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b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sub-structure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92DF3B8-36F8-4413-BCD6-9F3B5CF196C8}"/>
              </a:ext>
            </a:extLst>
          </p:cNvPr>
          <p:cNvCxnSpPr>
            <a:cxnSpLocks/>
          </p:cNvCxnSpPr>
          <p:nvPr/>
        </p:nvCxnSpPr>
        <p:spPr>
          <a:xfrm flipH="1">
            <a:off x="5377967" y="3959782"/>
            <a:ext cx="647436" cy="0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93F634F9-3D43-4564-968C-13569AC91263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5729138" y="3702600"/>
            <a:ext cx="4820649" cy="5143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 upfront design 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needed for early projects but over-all design phase will shorten once designs are repeated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6D62D6E-74F2-4F76-A442-F9FC15A6528C}"/>
              </a:ext>
            </a:extLst>
          </p:cNvPr>
          <p:cNvCxnSpPr>
            <a:cxnSpLocks/>
          </p:cNvCxnSpPr>
          <p:nvPr/>
        </p:nvCxnSpPr>
        <p:spPr>
          <a:xfrm>
            <a:off x="6148366" y="5836279"/>
            <a:ext cx="365404" cy="0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4BB01FA5-33FA-4287-B082-0EB22DC6FE00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3442813" y="5579099"/>
            <a:ext cx="2725670" cy="6228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assembly </a:t>
            </a: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parallel with manufacturing 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later modules</a:t>
            </a:r>
          </a:p>
        </p:txBody>
      </p:sp>
      <p:sp>
        <p:nvSpPr>
          <p:cNvPr id="77" name="4. Footnote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marR="0" lvl="0" indent="-8572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Over-runs of 25% - 50% of projected construction duration are common</a:t>
            </a:r>
          </a:p>
        </p:txBody>
      </p:sp>
      <p:cxnSp>
        <p:nvCxnSpPr>
          <p:cNvPr id="81" name="DividerH 64">
            <a:extLst>
              <a:ext uri="{FF2B5EF4-FFF2-40B4-BE49-F238E27FC236}">
                <a16:creationId xmlns:a16="http://schemas.microsoft.com/office/drawing/2014/main" id="{453FD974-F98F-4AB1-9529-8DF9F9C0E823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>
          <a:xfrm>
            <a:off x="166471" y="3647032"/>
            <a:ext cx="1062254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5. Source">
            <a:extLst>
              <a:ext uri="{FF2B5EF4-FFF2-40B4-BE49-F238E27FC236}">
                <a16:creationId xmlns:a16="http://schemas.microsoft.com/office/drawing/2014/main" id="{EDD3821B-4A95-40DE-BC6D-B2793D43C0E8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Interviews, case studies; McKinsey Global Institute</a:t>
            </a:r>
          </a:p>
        </p:txBody>
      </p:sp>
    </p:spTree>
    <p:extLst>
      <p:ext uri="{BB962C8B-B14F-4D97-AF65-F5344CB8AC3E}">
        <p14:creationId xmlns:p14="http://schemas.microsoft.com/office/powerpoint/2010/main" val="17742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064ECFA-1FFB-433A-92E7-C0DD21EA62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5999088"/>
              </p:ext>
            </p:extLst>
          </p:nvPr>
        </p:nvGraphicFramePr>
        <p:xfrm>
          <a:off x="1495425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9" name="think-cell Slide" r:id="rId47" imgW="353" imgH="353" progId="TCLayout.ActiveDocument.1">
                  <p:embed/>
                </p:oleObj>
              </mc:Choice>
              <mc:Fallback>
                <p:oleObj name="think-cell Slide" r:id="rId47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064ECFA-1FFB-433A-92E7-C0DD21EA6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495425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281CEA2-CCE5-4A90-8D27-2AFDD503DA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837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000" u="none" strike="noStrike" kern="1200" cap="none" spc="0" normalizeH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1" name="Round Same Side Corner Rectangle 531">
            <a:extLst>
              <a:ext uri="{FF2B5EF4-FFF2-40B4-BE49-F238E27FC236}">
                <a16:creationId xmlns:a16="http://schemas.microsoft.com/office/drawing/2014/main" id="{978E9DC5-B323-44D4-B0E0-06567B012897}"/>
              </a:ext>
            </a:extLst>
          </p:cNvPr>
          <p:cNvSpPr/>
          <p:nvPr/>
        </p:nvSpPr>
        <p:spPr>
          <a:xfrm rot="16200000">
            <a:off x="-1075465" y="2806352"/>
            <a:ext cx="3761583" cy="1277712"/>
          </a:xfrm>
          <a:prstGeom prst="round2SameRect">
            <a:avLst>
              <a:gd name="adj1" fmla="val 0"/>
              <a:gd name="adj2" fmla="val 7831"/>
            </a:avLst>
          </a:prstGeom>
          <a:solidFill>
            <a:schemeClr val="accent2">
              <a:alpha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E74A028A-5F62-4933-8B60-CE3635AEEA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9" y="230189"/>
            <a:ext cx="1149189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r>
              <a:rPr lang="en-US" dirty="0"/>
              <a:t>There is an opportunity for 20 percent savings – but at a risk of up to 10 percent cost increases if labor savings are outweighed by logistics or materials costs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8F6C9B24-AB23-4DD8-9F5E-E3D91CD783B8}"/>
              </a:ext>
            </a:extLst>
          </p:cNvPr>
          <p:cNvSpPr>
            <a:spLocks noChangeShapeType="1"/>
          </p:cNvSpPr>
          <p:nvPr/>
        </p:nvSpPr>
        <p:spPr bwMode="gray">
          <a:xfrm>
            <a:off x="158759" y="1301033"/>
            <a:ext cx="1149189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4864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4. Footnote">
            <a:extLst>
              <a:ext uri="{FF2B5EF4-FFF2-40B4-BE49-F238E27FC236}">
                <a16:creationId xmlns:a16="http://schemas.microsoft.com/office/drawing/2014/main" id="{497AD0FD-5FCC-4416-9CEB-8A7745A5464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marR="0" lvl="0" indent="-8572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Indicative breakdown: varies by project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7EDA5-AFE9-431C-B182-9C957253F10F}"/>
              </a:ext>
            </a:extLst>
          </p:cNvPr>
          <p:cNvSpPr txBox="1">
            <a:spLocks/>
          </p:cNvSpPr>
          <p:nvPr/>
        </p:nvSpPr>
        <p:spPr>
          <a:xfrm>
            <a:off x="158759" y="1082015"/>
            <a:ext cx="11489774" cy="198515"/>
          </a:xfrm>
          <a:prstGeom prst="rect">
            <a:avLst/>
          </a:prstGeom>
        </p:spPr>
        <p:txBody>
          <a:bodyPr vert="horz" wrap="square" lIns="0" tIns="0" rIns="0" bIns="13715" rtlCol="0" anchor="b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Traditional construction cost, 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of total, and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 offsite savings/cost,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percentage point shift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D3A442-F535-42CE-A1F3-0214B0CB8AEC}"/>
              </a:ext>
            </a:extLst>
          </p:cNvPr>
          <p:cNvSpPr/>
          <p:nvPr/>
        </p:nvSpPr>
        <p:spPr>
          <a:xfrm>
            <a:off x="206385" y="2103113"/>
            <a:ext cx="1193790" cy="3693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Preconstruction phase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950D69AC-BBC9-4FB5-BAA4-A8AD803CFE96}"/>
              </a:ext>
            </a:extLst>
          </p:cNvPr>
          <p:cNvSpPr>
            <a:spLocks/>
          </p:cNvSpPr>
          <p:nvPr/>
        </p:nvSpPr>
        <p:spPr>
          <a:xfrm>
            <a:off x="158760" y="5421555"/>
            <a:ext cx="2351028" cy="637425"/>
          </a:xfrm>
          <a:prstGeom prst="round2Same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construction project cost,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cxnSp>
        <p:nvCxnSpPr>
          <p:cNvPr id="14" name="DividerH 86">
            <a:extLst>
              <a:ext uri="{FF2B5EF4-FFF2-40B4-BE49-F238E27FC236}">
                <a16:creationId xmlns:a16="http://schemas.microsoft.com/office/drawing/2014/main" id="{B659B0A5-2EE6-48F0-A37C-C7E0ABC7230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516646" y="1859244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ividerH 86">
            <a:extLst>
              <a:ext uri="{FF2B5EF4-FFF2-40B4-BE49-F238E27FC236}">
                <a16:creationId xmlns:a16="http://schemas.microsoft.com/office/drawing/2014/main" id="{C7F35AE6-FE07-4A01-8C82-4E3E43D39C8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1516646" y="2206202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ividerH 86">
            <a:extLst>
              <a:ext uri="{FF2B5EF4-FFF2-40B4-BE49-F238E27FC236}">
                <a16:creationId xmlns:a16="http://schemas.microsoft.com/office/drawing/2014/main" id="{21AC3A4A-ECC9-4E94-B804-E7FE7D76D19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1516646" y="2598704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ividerH 86">
            <a:extLst>
              <a:ext uri="{FF2B5EF4-FFF2-40B4-BE49-F238E27FC236}">
                <a16:creationId xmlns:a16="http://schemas.microsoft.com/office/drawing/2014/main" id="{EA0EF6BF-B899-43A2-BDF1-91BEFB0AB570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1516646" y="4680452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ividerH 86">
            <a:extLst>
              <a:ext uri="{FF2B5EF4-FFF2-40B4-BE49-F238E27FC236}">
                <a16:creationId xmlns:a16="http://schemas.microsoft.com/office/drawing/2014/main" id="{8424BE01-264A-49AD-80C7-0168B9AC71A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58759" y="5374370"/>
            <a:ext cx="11489774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ividerH 86">
            <a:extLst>
              <a:ext uri="{FF2B5EF4-FFF2-40B4-BE49-F238E27FC236}">
                <a16:creationId xmlns:a16="http://schemas.microsoft.com/office/drawing/2014/main" id="{7ADABE20-611E-4098-8B1A-E93ACC9748A2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1516646" y="3986536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ividerH 86">
            <a:extLst>
              <a:ext uri="{FF2B5EF4-FFF2-40B4-BE49-F238E27FC236}">
                <a16:creationId xmlns:a16="http://schemas.microsoft.com/office/drawing/2014/main" id="{A5352FBB-007A-428A-827A-719A42AD98A1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1516646" y="2945662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F7C91E6-D64E-4784-B785-5AC773F457A7}"/>
              </a:ext>
            </a:extLst>
          </p:cNvPr>
          <p:cNvGrpSpPr/>
          <p:nvPr/>
        </p:nvGrpSpPr>
        <p:grpSpPr>
          <a:xfrm>
            <a:off x="1516645" y="1560656"/>
            <a:ext cx="1833155" cy="250218"/>
            <a:chOff x="1137620" y="1558999"/>
            <a:chExt cx="1375059" cy="2502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B67600-4581-4F97-A614-EC4AB81487FA}"/>
                </a:ext>
              </a:extLst>
            </p:cNvPr>
            <p:cNvSpPr txBox="1"/>
            <p:nvPr/>
          </p:nvSpPr>
          <p:spPr>
            <a:xfrm>
              <a:off x="1137620" y="1591777"/>
              <a:ext cx="993597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Planning</a:t>
              </a:r>
            </a:p>
          </p:txBody>
        </p:sp>
        <p:sp>
          <p:nvSpPr>
            <p:cNvPr id="30" name="Rectangle 34">
              <a:extLst>
                <a:ext uri="{FF2B5EF4-FFF2-40B4-BE49-F238E27FC236}">
                  <a16:creationId xmlns:a16="http://schemas.microsoft.com/office/drawing/2014/main" id="{DAD37A95-9419-4186-94B5-4682A4B352E5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2157527" y="1558999"/>
              <a:ext cx="355152" cy="250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5" name="DividerV 74">
            <a:extLst>
              <a:ext uri="{FF2B5EF4-FFF2-40B4-BE49-F238E27FC236}">
                <a16:creationId xmlns:a16="http://schemas.microsoft.com/office/drawing/2014/main" id="{AC96A9F7-302E-4F40-A08C-C7B0E388AC6B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2866085" y="1568770"/>
            <a:ext cx="0" cy="3777115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DividerH 86">
            <a:extLst>
              <a:ext uri="{FF2B5EF4-FFF2-40B4-BE49-F238E27FC236}">
                <a16:creationId xmlns:a16="http://schemas.microsoft.com/office/drawing/2014/main" id="{248DFF75-AB26-4BCA-859C-B4164C7790DB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1516646" y="3292620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DividerH 86">
            <a:extLst>
              <a:ext uri="{FF2B5EF4-FFF2-40B4-BE49-F238E27FC236}">
                <a16:creationId xmlns:a16="http://schemas.microsoft.com/office/drawing/2014/main" id="{7EACE749-FF4C-4D3D-93B2-CE9DFFFE66D7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1516646" y="3639578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DividerH 86">
            <a:extLst>
              <a:ext uri="{FF2B5EF4-FFF2-40B4-BE49-F238E27FC236}">
                <a16:creationId xmlns:a16="http://schemas.microsoft.com/office/drawing/2014/main" id="{C8B10B14-BD85-445C-A276-FBFB8E144FD1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1516646" y="4333494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ividerH 86">
            <a:extLst>
              <a:ext uri="{FF2B5EF4-FFF2-40B4-BE49-F238E27FC236}">
                <a16:creationId xmlns:a16="http://schemas.microsoft.com/office/drawing/2014/main" id="{BF9D4D3A-FC9D-4800-97C8-609CC2BE5D32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1516646" y="5027410"/>
            <a:ext cx="101340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16069561-AF6E-4045-8977-280B3D2821C3}"/>
              </a:ext>
            </a:extLst>
          </p:cNvPr>
          <p:cNvSpPr txBox="1"/>
          <p:nvPr/>
        </p:nvSpPr>
        <p:spPr>
          <a:xfrm>
            <a:off x="2841253" y="1364406"/>
            <a:ext cx="94661" cy="1478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DBFD10E-E5F6-42A8-9A71-88EBC0B01703}"/>
              </a:ext>
            </a:extLst>
          </p:cNvPr>
          <p:cNvSpPr txBox="1"/>
          <p:nvPr/>
        </p:nvSpPr>
        <p:spPr>
          <a:xfrm>
            <a:off x="4681163" y="1364406"/>
            <a:ext cx="189321" cy="1478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3331449-B2EB-4637-87C8-4084A736D7FD}"/>
              </a:ext>
            </a:extLst>
          </p:cNvPr>
          <p:cNvSpPr txBox="1"/>
          <p:nvPr/>
        </p:nvSpPr>
        <p:spPr>
          <a:xfrm>
            <a:off x="6615735" y="1364406"/>
            <a:ext cx="189321" cy="1478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B5A8C13-0507-47D9-A578-E28D53B35871}"/>
              </a:ext>
            </a:extLst>
          </p:cNvPr>
          <p:cNvSpPr txBox="1"/>
          <p:nvPr/>
        </p:nvSpPr>
        <p:spPr>
          <a:xfrm>
            <a:off x="8550307" y="1364406"/>
            <a:ext cx="189321" cy="1478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C6FAEB-CCA0-48D1-97B3-259709B0E7BF}"/>
              </a:ext>
            </a:extLst>
          </p:cNvPr>
          <p:cNvSpPr txBox="1"/>
          <p:nvPr/>
        </p:nvSpPr>
        <p:spPr>
          <a:xfrm>
            <a:off x="10484869" y="1364406"/>
            <a:ext cx="189321" cy="1478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</a:p>
        </p:txBody>
      </p:sp>
      <p:cxnSp>
        <p:nvCxnSpPr>
          <p:cNvPr id="101" name="DividerH 86">
            <a:extLst>
              <a:ext uri="{FF2B5EF4-FFF2-40B4-BE49-F238E27FC236}">
                <a16:creationId xmlns:a16="http://schemas.microsoft.com/office/drawing/2014/main" id="{3326DE9E-691C-4AA8-88DC-F31346A4D18E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158759" y="1527654"/>
            <a:ext cx="11489774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DividerV 74">
            <a:extLst>
              <a:ext uri="{FF2B5EF4-FFF2-40B4-BE49-F238E27FC236}">
                <a16:creationId xmlns:a16="http://schemas.microsoft.com/office/drawing/2014/main" id="{69CE5B24-C51E-427E-BCCE-8914CEAA3F21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2866085" y="5421555"/>
            <a:ext cx="0" cy="637425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7ED2D76-A99B-4C5A-BEBC-E2553B75175B}"/>
              </a:ext>
            </a:extLst>
          </p:cNvPr>
          <p:cNvSpPr txBox="1"/>
          <p:nvPr/>
        </p:nvSpPr>
        <p:spPr>
          <a:xfrm>
            <a:off x="2841253" y="6098347"/>
            <a:ext cx="94661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59A7BCF-C857-4355-B5A2-00AEACC652EF}"/>
              </a:ext>
            </a:extLst>
          </p:cNvPr>
          <p:cNvSpPr txBox="1"/>
          <p:nvPr/>
        </p:nvSpPr>
        <p:spPr>
          <a:xfrm>
            <a:off x="5695805" y="6098347"/>
            <a:ext cx="189321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FE48018-5514-4847-ACC6-6CE8F9BC9757}"/>
              </a:ext>
            </a:extLst>
          </p:cNvPr>
          <p:cNvSpPr txBox="1"/>
          <p:nvPr/>
        </p:nvSpPr>
        <p:spPr>
          <a:xfrm>
            <a:off x="7170411" y="6098347"/>
            <a:ext cx="189321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CEF5843-65C0-4E16-A4C9-A321F699ED8F}"/>
              </a:ext>
            </a:extLst>
          </p:cNvPr>
          <p:cNvSpPr txBox="1"/>
          <p:nvPr/>
        </p:nvSpPr>
        <p:spPr>
          <a:xfrm>
            <a:off x="8645016" y="6098347"/>
            <a:ext cx="189321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1B790B4-B600-4EF9-9D9E-C0CE7874F785}"/>
              </a:ext>
            </a:extLst>
          </p:cNvPr>
          <p:cNvSpPr txBox="1"/>
          <p:nvPr/>
        </p:nvSpPr>
        <p:spPr>
          <a:xfrm>
            <a:off x="10119623" y="6098347"/>
            <a:ext cx="284692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</a:p>
        </p:txBody>
      </p:sp>
      <p:cxnSp>
        <p:nvCxnSpPr>
          <p:cNvPr id="111" name="DividerH 86">
            <a:extLst>
              <a:ext uri="{FF2B5EF4-FFF2-40B4-BE49-F238E27FC236}">
                <a16:creationId xmlns:a16="http://schemas.microsoft.com/office/drawing/2014/main" id="{18E91AD0-DC33-4DED-8C76-9F3A03BBF5F3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158759" y="6098347"/>
            <a:ext cx="11489774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1BEC2E8-0D51-4D7D-812B-9E5BAEDBCF56}"/>
              </a:ext>
            </a:extLst>
          </p:cNvPr>
          <p:cNvSpPr txBox="1"/>
          <p:nvPr/>
        </p:nvSpPr>
        <p:spPr>
          <a:xfrm>
            <a:off x="4221200" y="6098347"/>
            <a:ext cx="189321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6F76A30-5729-4BA2-85BF-ED5D86B56156}"/>
              </a:ext>
            </a:extLst>
          </p:cNvPr>
          <p:cNvGrpSpPr/>
          <p:nvPr/>
        </p:nvGrpSpPr>
        <p:grpSpPr>
          <a:xfrm>
            <a:off x="1516644" y="1907614"/>
            <a:ext cx="2447788" cy="250218"/>
            <a:chOff x="1137620" y="1903532"/>
            <a:chExt cx="1836098" cy="2502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419354-31BE-47E9-8A4D-B21FFFDAFFAF}"/>
                </a:ext>
              </a:extLst>
            </p:cNvPr>
            <p:cNvSpPr txBox="1"/>
            <p:nvPr/>
          </p:nvSpPr>
          <p:spPr>
            <a:xfrm>
              <a:off x="1137620" y="1936310"/>
              <a:ext cx="993597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Design</a:t>
              </a:r>
            </a:p>
          </p:txBody>
        </p:sp>
        <p:sp>
          <p:nvSpPr>
            <p:cNvPr id="116" name="Rectangle 34">
              <a:extLst>
                <a:ext uri="{FF2B5EF4-FFF2-40B4-BE49-F238E27FC236}">
                  <a16:creationId xmlns:a16="http://schemas.microsoft.com/office/drawing/2014/main" id="{8211759D-B580-4831-BA5B-F71C04C0273F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2157527" y="1903532"/>
              <a:ext cx="816191" cy="250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DD6398D-CE73-484B-90E8-53F05A7A4A20}"/>
              </a:ext>
            </a:extLst>
          </p:cNvPr>
          <p:cNvGrpSpPr/>
          <p:nvPr/>
        </p:nvGrpSpPr>
        <p:grpSpPr>
          <a:xfrm>
            <a:off x="1516645" y="2277344"/>
            <a:ext cx="3441453" cy="250218"/>
            <a:chOff x="1137620" y="2321409"/>
            <a:chExt cx="2581451" cy="250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8C8A9F-2CD4-4E8F-AE2E-EF00EDF70AE4}"/>
                </a:ext>
              </a:extLst>
            </p:cNvPr>
            <p:cNvSpPr txBox="1"/>
            <p:nvPr/>
          </p:nvSpPr>
          <p:spPr>
            <a:xfrm>
              <a:off x="1137620" y="2354186"/>
              <a:ext cx="993597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Site preliminaries</a:t>
              </a:r>
            </a:p>
          </p:txBody>
        </p:sp>
        <p:sp>
          <p:nvSpPr>
            <p:cNvPr id="117" name="Rectangle 34">
              <a:extLst>
                <a:ext uri="{FF2B5EF4-FFF2-40B4-BE49-F238E27FC236}">
                  <a16:creationId xmlns:a16="http://schemas.microsoft.com/office/drawing/2014/main" id="{F8373361-72C4-417F-93E3-B1FE0839DBEC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2157526" y="2321409"/>
              <a:ext cx="1561545" cy="250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82FDA81-8400-4631-A671-A93402346E38}"/>
              </a:ext>
            </a:extLst>
          </p:cNvPr>
          <p:cNvGrpSpPr/>
          <p:nvPr/>
        </p:nvGrpSpPr>
        <p:grpSpPr>
          <a:xfrm>
            <a:off x="1516645" y="2647074"/>
            <a:ext cx="2832954" cy="250218"/>
            <a:chOff x="1137620" y="2742305"/>
            <a:chExt cx="2125013" cy="2502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CF40DE-F6E5-44F1-89D3-8C8E945EB2EE}"/>
                </a:ext>
              </a:extLst>
            </p:cNvPr>
            <p:cNvSpPr txBox="1"/>
            <p:nvPr/>
          </p:nvSpPr>
          <p:spPr>
            <a:xfrm>
              <a:off x="1137620" y="2775083"/>
              <a:ext cx="993597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Substructure</a:t>
              </a:r>
            </a:p>
          </p:txBody>
        </p:sp>
        <p:sp>
          <p:nvSpPr>
            <p:cNvPr id="118" name="Rectangle 34">
              <a:extLst>
                <a:ext uri="{FF2B5EF4-FFF2-40B4-BE49-F238E27FC236}">
                  <a16:creationId xmlns:a16="http://schemas.microsoft.com/office/drawing/2014/main" id="{07D4D361-3C26-4DD2-A505-F45859DC1BE3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2157527" y="2742305"/>
              <a:ext cx="1105106" cy="250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44FD5E4-A6E3-4D2C-ADFB-EDF4E0420370}"/>
              </a:ext>
            </a:extLst>
          </p:cNvPr>
          <p:cNvGrpSpPr/>
          <p:nvPr/>
        </p:nvGrpSpPr>
        <p:grpSpPr>
          <a:xfrm>
            <a:off x="1516645" y="2994032"/>
            <a:ext cx="6811704" cy="250218"/>
            <a:chOff x="1137620" y="3064298"/>
            <a:chExt cx="5109493" cy="25021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197A25-0E31-4A2F-9066-357E734410E3}"/>
                </a:ext>
              </a:extLst>
            </p:cNvPr>
            <p:cNvSpPr txBox="1"/>
            <p:nvPr/>
          </p:nvSpPr>
          <p:spPr>
            <a:xfrm>
              <a:off x="1137620" y="3097076"/>
              <a:ext cx="993597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Materials</a:t>
              </a:r>
            </a:p>
          </p:txBody>
        </p:sp>
        <p:sp>
          <p:nvSpPr>
            <p:cNvPr id="119" name="Rectangle 34">
              <a:extLst>
                <a:ext uri="{FF2B5EF4-FFF2-40B4-BE49-F238E27FC236}">
                  <a16:creationId xmlns:a16="http://schemas.microsoft.com/office/drawing/2014/main" id="{AC2BF4F5-5964-4AE7-ABA7-5268494DCEA5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2157526" y="3064298"/>
              <a:ext cx="4089587" cy="250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A57EAA2-9756-4FE2-A7EA-247A63D2B0A1}"/>
              </a:ext>
            </a:extLst>
          </p:cNvPr>
          <p:cNvGrpSpPr/>
          <p:nvPr/>
        </p:nvGrpSpPr>
        <p:grpSpPr>
          <a:xfrm>
            <a:off x="1516645" y="3340990"/>
            <a:ext cx="9033441" cy="250218"/>
            <a:chOff x="1137620" y="3410963"/>
            <a:chExt cx="6776029" cy="25021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D552FE-137A-4BAC-98AF-223D98A57B9E}"/>
                </a:ext>
              </a:extLst>
            </p:cNvPr>
            <p:cNvSpPr txBox="1"/>
            <p:nvPr/>
          </p:nvSpPr>
          <p:spPr>
            <a:xfrm>
              <a:off x="1137620" y="3443741"/>
              <a:ext cx="993597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On-site labour</a:t>
              </a:r>
            </a:p>
          </p:txBody>
        </p:sp>
        <p:sp>
          <p:nvSpPr>
            <p:cNvPr id="120" name="Rectangle 34">
              <a:extLst>
                <a:ext uri="{FF2B5EF4-FFF2-40B4-BE49-F238E27FC236}">
                  <a16:creationId xmlns:a16="http://schemas.microsoft.com/office/drawing/2014/main" id="{E29D8CFE-8936-4AE6-846E-36F2840FC946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2157526" y="3410963"/>
              <a:ext cx="5756123" cy="250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523BFE8-1D3D-4D27-9B65-A9741CB50C11}"/>
              </a:ext>
            </a:extLst>
          </p:cNvPr>
          <p:cNvSpPr txBox="1"/>
          <p:nvPr/>
        </p:nvSpPr>
        <p:spPr>
          <a:xfrm>
            <a:off x="1516645" y="3720726"/>
            <a:ext cx="1324611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Off-site labour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EAFB9C6-9CD8-4A37-B923-833E5C35B040}"/>
              </a:ext>
            </a:extLst>
          </p:cNvPr>
          <p:cNvGrpSpPr/>
          <p:nvPr/>
        </p:nvGrpSpPr>
        <p:grpSpPr>
          <a:xfrm>
            <a:off x="1516645" y="4034906"/>
            <a:ext cx="2447789" cy="250218"/>
            <a:chOff x="1137620" y="4070766"/>
            <a:chExt cx="1836099" cy="25021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CF9F78-B473-4423-A67B-E5262AEA6559}"/>
                </a:ext>
              </a:extLst>
            </p:cNvPr>
            <p:cNvSpPr txBox="1"/>
            <p:nvPr/>
          </p:nvSpPr>
          <p:spPr>
            <a:xfrm>
              <a:off x="1137620" y="4103544"/>
              <a:ext cx="993597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Logistics</a:t>
              </a:r>
            </a:p>
          </p:txBody>
        </p:sp>
        <p:sp>
          <p:nvSpPr>
            <p:cNvPr id="122" name="Rectangle 34">
              <a:extLst>
                <a:ext uri="{FF2B5EF4-FFF2-40B4-BE49-F238E27FC236}">
                  <a16:creationId xmlns:a16="http://schemas.microsoft.com/office/drawing/2014/main" id="{2386FEFC-7334-44E4-9247-5DEEAE0EB3C8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2157526" y="4070766"/>
              <a:ext cx="816193" cy="250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7474D1D-3BC2-451F-9AF7-BAEBE1728326}"/>
              </a:ext>
            </a:extLst>
          </p:cNvPr>
          <p:cNvSpPr txBox="1"/>
          <p:nvPr/>
        </p:nvSpPr>
        <p:spPr>
          <a:xfrm>
            <a:off x="1516645" y="4414642"/>
            <a:ext cx="1324611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Redesign</a:t>
            </a:r>
          </a:p>
        </p:txBody>
      </p:sp>
      <p:sp>
        <p:nvSpPr>
          <p:cNvPr id="123" name="Rectangle 34">
            <a:extLst>
              <a:ext uri="{FF2B5EF4-FFF2-40B4-BE49-F238E27FC236}">
                <a16:creationId xmlns:a16="http://schemas.microsoft.com/office/drawing/2014/main" id="{28D79918-9252-45F3-838C-DA7C5DD764A6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876329" y="4381864"/>
            <a:ext cx="1887126" cy="250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3CB1730-40F2-442A-82BC-97AD79ED55C6}"/>
              </a:ext>
            </a:extLst>
          </p:cNvPr>
          <p:cNvGrpSpPr/>
          <p:nvPr/>
        </p:nvGrpSpPr>
        <p:grpSpPr>
          <a:xfrm>
            <a:off x="1516645" y="4728822"/>
            <a:ext cx="4277493" cy="250218"/>
            <a:chOff x="1137620" y="4727165"/>
            <a:chExt cx="3208569" cy="25021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E0DA759-534D-4337-9F89-17AFCE0041F8}"/>
                </a:ext>
              </a:extLst>
            </p:cNvPr>
            <p:cNvSpPr txBox="1"/>
            <p:nvPr/>
          </p:nvSpPr>
          <p:spPr>
            <a:xfrm>
              <a:off x="1137620" y="4759943"/>
              <a:ext cx="993597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Financing</a:t>
              </a:r>
            </a:p>
          </p:txBody>
        </p:sp>
        <p:sp>
          <p:nvSpPr>
            <p:cNvPr id="124" name="Rectangle 34">
              <a:extLst>
                <a:ext uri="{FF2B5EF4-FFF2-40B4-BE49-F238E27FC236}">
                  <a16:creationId xmlns:a16="http://schemas.microsoft.com/office/drawing/2014/main" id="{D462C5C7-B0BE-4E07-8795-642B5BB640EF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2157526" y="4727165"/>
              <a:ext cx="2188663" cy="250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6DFF482-ADD1-4DBA-8A9F-696D73D9C3B8}"/>
              </a:ext>
            </a:extLst>
          </p:cNvPr>
          <p:cNvSpPr txBox="1"/>
          <p:nvPr/>
        </p:nvSpPr>
        <p:spPr>
          <a:xfrm>
            <a:off x="1516645" y="5108558"/>
            <a:ext cx="1324611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Factory cost</a:t>
            </a:r>
          </a:p>
        </p:txBody>
      </p:sp>
      <p:sp>
        <p:nvSpPr>
          <p:cNvPr id="137" name="Rectangle 34">
            <a:extLst>
              <a:ext uri="{FF2B5EF4-FFF2-40B4-BE49-F238E27FC236}">
                <a16:creationId xmlns:a16="http://schemas.microsoft.com/office/drawing/2014/main" id="{E032FCC9-0C9D-4D77-B657-6C92E5C865B8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876329" y="5612255"/>
            <a:ext cx="7338663" cy="250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AA14E1-EE2D-4A52-8524-300E5DBE3202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8739627" y="5592735"/>
            <a:ext cx="2088248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D434BA8-D548-4142-9E8A-FAF550F4A60C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3780045" y="5061592"/>
            <a:ext cx="2014091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7E277FC-6C9E-402D-89ED-33A4F800D74B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763454" y="4708302"/>
            <a:ext cx="840008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F48A7CC-EAF1-41C0-83C0-09EE437133AB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3349799" y="4363542"/>
            <a:ext cx="840893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3A8CEFC-013D-4770-B24B-1FBF37F6F660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4459678" y="4017631"/>
            <a:ext cx="1334453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87CD8F0-2713-434B-8F6E-FAE96291C3F7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3964433" y="3671889"/>
            <a:ext cx="1829698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7E72E4F-9CAB-4352-B909-19275878638D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5794131" y="3326083"/>
            <a:ext cx="2677636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E131BE6-2DD1-4EE2-8A15-181B78CC5E3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6615735" y="2972865"/>
            <a:ext cx="4427267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DD44906-2315-40BB-A14B-86CD5C88E196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348876" y="2626263"/>
            <a:ext cx="36694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3CB76F1-DCE5-4C9D-A45A-621B8C21E799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4036144" y="2258427"/>
            <a:ext cx="645015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786A30C-7C8E-4456-838A-75E47B3E6471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3964434" y="1889505"/>
            <a:ext cx="384444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0D9CA3E-F0C8-4AF9-976C-BE3ED383604F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3360043" y="1549930"/>
            <a:ext cx="36694" cy="28522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wrap="square" lIns="26999" tIns="26999" rIns="26999" bIns="26999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2700" marR="0" lvl="1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8881952-762A-417C-AC42-A6C729384C16}"/>
              </a:ext>
            </a:extLst>
          </p:cNvPr>
          <p:cNvCxnSpPr>
            <a:stCxn id="148" idx="1"/>
            <a:endCxn id="148" idx="3"/>
          </p:cNvCxnSpPr>
          <p:nvPr/>
        </p:nvCxnSpPr>
        <p:spPr>
          <a:xfrm>
            <a:off x="3964434" y="2032115"/>
            <a:ext cx="384444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0897CC3-9F57-41B9-BA52-6F5EA0EB521C}"/>
              </a:ext>
            </a:extLst>
          </p:cNvPr>
          <p:cNvCxnSpPr>
            <a:cxnSpLocks/>
          </p:cNvCxnSpPr>
          <p:nvPr/>
        </p:nvCxnSpPr>
        <p:spPr>
          <a:xfrm>
            <a:off x="4036144" y="2401037"/>
            <a:ext cx="645015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5DDC870-5F29-4B32-972B-95B73A055EBF}"/>
              </a:ext>
            </a:extLst>
          </p:cNvPr>
          <p:cNvCxnSpPr>
            <a:cxnSpLocks/>
          </p:cNvCxnSpPr>
          <p:nvPr/>
        </p:nvCxnSpPr>
        <p:spPr>
          <a:xfrm>
            <a:off x="4681159" y="2401037"/>
            <a:ext cx="276939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98CD74B-E290-4C18-8A89-245D26739EDD}"/>
              </a:ext>
            </a:extLst>
          </p:cNvPr>
          <p:cNvCxnSpPr>
            <a:cxnSpLocks/>
          </p:cNvCxnSpPr>
          <p:nvPr/>
        </p:nvCxnSpPr>
        <p:spPr>
          <a:xfrm>
            <a:off x="6615735" y="3115475"/>
            <a:ext cx="4427267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DA3460F-3DD6-4BC6-8A01-E7A45F38463A}"/>
              </a:ext>
            </a:extLst>
          </p:cNvPr>
          <p:cNvCxnSpPr>
            <a:cxnSpLocks/>
          </p:cNvCxnSpPr>
          <p:nvPr/>
        </p:nvCxnSpPr>
        <p:spPr>
          <a:xfrm>
            <a:off x="5794130" y="3468693"/>
            <a:ext cx="2677636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0584314-DAE9-4EE3-B51C-F2F3596E56D6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8471767" y="3468693"/>
            <a:ext cx="2078317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4131359-DA03-45F0-83EB-D81F33EC6D83}"/>
              </a:ext>
            </a:extLst>
          </p:cNvPr>
          <p:cNvCxnSpPr>
            <a:cxnSpLocks/>
          </p:cNvCxnSpPr>
          <p:nvPr/>
        </p:nvCxnSpPr>
        <p:spPr>
          <a:xfrm>
            <a:off x="3964433" y="3814499"/>
            <a:ext cx="1829698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B1CE1F-B0DA-463B-BF94-76AF8827E715}"/>
              </a:ext>
            </a:extLst>
          </p:cNvPr>
          <p:cNvCxnSpPr>
            <a:cxnSpLocks/>
            <a:endCxn id="143" idx="1"/>
          </p:cNvCxnSpPr>
          <p:nvPr/>
        </p:nvCxnSpPr>
        <p:spPr>
          <a:xfrm>
            <a:off x="2876329" y="3814499"/>
            <a:ext cx="1088105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0251C12-0E35-4953-B48C-8725C3751EB5}"/>
              </a:ext>
            </a:extLst>
          </p:cNvPr>
          <p:cNvCxnSpPr>
            <a:cxnSpLocks/>
          </p:cNvCxnSpPr>
          <p:nvPr/>
        </p:nvCxnSpPr>
        <p:spPr>
          <a:xfrm>
            <a:off x="4459678" y="4160241"/>
            <a:ext cx="1334453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BC0A638-6C19-4DEE-8A75-FD29ACE6EBED}"/>
              </a:ext>
            </a:extLst>
          </p:cNvPr>
          <p:cNvCxnSpPr>
            <a:cxnSpLocks/>
            <a:endCxn id="142" idx="1"/>
          </p:cNvCxnSpPr>
          <p:nvPr/>
        </p:nvCxnSpPr>
        <p:spPr>
          <a:xfrm>
            <a:off x="3964433" y="4160241"/>
            <a:ext cx="495247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5510146-DD2F-4C51-A99D-6CD2F47D451E}"/>
              </a:ext>
            </a:extLst>
          </p:cNvPr>
          <p:cNvCxnSpPr>
            <a:cxnSpLocks/>
          </p:cNvCxnSpPr>
          <p:nvPr/>
        </p:nvCxnSpPr>
        <p:spPr>
          <a:xfrm>
            <a:off x="3349799" y="4506152"/>
            <a:ext cx="840893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DB2ED45-BABC-42B0-90C5-D85280AEAD66}"/>
              </a:ext>
            </a:extLst>
          </p:cNvPr>
          <p:cNvCxnSpPr>
            <a:cxnSpLocks/>
            <a:stCxn id="141" idx="3"/>
          </p:cNvCxnSpPr>
          <p:nvPr/>
        </p:nvCxnSpPr>
        <p:spPr>
          <a:xfrm>
            <a:off x="4190692" y="4506152"/>
            <a:ext cx="572762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80A62E7-DF06-4D5C-9B01-C7EA3EF5FABC}"/>
              </a:ext>
            </a:extLst>
          </p:cNvPr>
          <p:cNvCxnSpPr>
            <a:cxnSpLocks/>
          </p:cNvCxnSpPr>
          <p:nvPr/>
        </p:nvCxnSpPr>
        <p:spPr>
          <a:xfrm>
            <a:off x="4763454" y="4850912"/>
            <a:ext cx="840008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E27456E-6166-4E40-8DE4-BD9CF9F3EAD7}"/>
              </a:ext>
            </a:extLst>
          </p:cNvPr>
          <p:cNvCxnSpPr>
            <a:cxnSpLocks/>
            <a:endCxn id="124" idx="3"/>
          </p:cNvCxnSpPr>
          <p:nvPr/>
        </p:nvCxnSpPr>
        <p:spPr>
          <a:xfrm>
            <a:off x="5603462" y="4850913"/>
            <a:ext cx="190675" cy="3019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623FC6C-9CDD-41E6-81A3-14BDDC49D5D2}"/>
              </a:ext>
            </a:extLst>
          </p:cNvPr>
          <p:cNvCxnSpPr>
            <a:cxnSpLocks/>
          </p:cNvCxnSpPr>
          <p:nvPr/>
        </p:nvCxnSpPr>
        <p:spPr>
          <a:xfrm>
            <a:off x="3780045" y="5204202"/>
            <a:ext cx="2014091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234606C-BB99-4A1B-9EA4-A81AA3A9675E}"/>
              </a:ext>
            </a:extLst>
          </p:cNvPr>
          <p:cNvCxnSpPr>
            <a:cxnSpLocks/>
            <a:endCxn id="139" idx="1"/>
          </p:cNvCxnSpPr>
          <p:nvPr/>
        </p:nvCxnSpPr>
        <p:spPr>
          <a:xfrm>
            <a:off x="2856393" y="5204202"/>
            <a:ext cx="923653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2703D00-0766-4B7E-945F-B6A2046AEB84}"/>
              </a:ext>
            </a:extLst>
          </p:cNvPr>
          <p:cNvCxnSpPr>
            <a:cxnSpLocks/>
          </p:cNvCxnSpPr>
          <p:nvPr/>
        </p:nvCxnSpPr>
        <p:spPr>
          <a:xfrm>
            <a:off x="8739627" y="5735345"/>
            <a:ext cx="2088248" cy="0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09559EB2-5451-4756-A3E8-AC7172264413}"/>
              </a:ext>
            </a:extLst>
          </p:cNvPr>
          <p:cNvSpPr txBox="1"/>
          <p:nvPr/>
        </p:nvSpPr>
        <p:spPr>
          <a:xfrm>
            <a:off x="3515386" y="1608821"/>
            <a:ext cx="331242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n/a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6E1FA13-4F39-4D9D-9766-81A0A520720B}"/>
              </a:ext>
            </a:extLst>
          </p:cNvPr>
          <p:cNvSpPr txBox="1"/>
          <p:nvPr/>
        </p:nvSpPr>
        <p:spPr>
          <a:xfrm>
            <a:off x="4488787" y="1953644"/>
            <a:ext cx="555724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to +2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35B8AD-9D66-4169-AB21-B23B0163E115}"/>
              </a:ext>
            </a:extLst>
          </p:cNvPr>
          <p:cNvSpPr txBox="1"/>
          <p:nvPr/>
        </p:nvSpPr>
        <p:spPr>
          <a:xfrm>
            <a:off x="5044511" y="2321826"/>
            <a:ext cx="555724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-2 to -5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474D1A8-1A37-42B0-9F9F-CD663A2C241B}"/>
              </a:ext>
            </a:extLst>
          </p:cNvPr>
          <p:cNvSpPr txBox="1"/>
          <p:nvPr/>
        </p:nvSpPr>
        <p:spPr>
          <a:xfrm>
            <a:off x="4511828" y="2691895"/>
            <a:ext cx="555724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n/a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AC1F1D6-F5C7-4507-AA9A-91723211B803}"/>
              </a:ext>
            </a:extLst>
          </p:cNvPr>
          <p:cNvSpPr txBox="1"/>
          <p:nvPr/>
        </p:nvSpPr>
        <p:spPr>
          <a:xfrm>
            <a:off x="5734081" y="3047075"/>
            <a:ext cx="795115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-10 to +15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D1021AB-F5A3-4739-83A8-6D23A7C0F36E}"/>
              </a:ext>
            </a:extLst>
          </p:cNvPr>
          <p:cNvSpPr txBox="1"/>
          <p:nvPr/>
        </p:nvSpPr>
        <p:spPr>
          <a:xfrm>
            <a:off x="4900688" y="3394033"/>
            <a:ext cx="795115" cy="15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-10 to -25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41EDAE0-5A8D-48CA-87AC-981B4EF2F5FF}"/>
              </a:ext>
            </a:extLst>
          </p:cNvPr>
          <p:cNvSpPr txBox="1"/>
          <p:nvPr/>
        </p:nvSpPr>
        <p:spPr>
          <a:xfrm>
            <a:off x="5884103" y="3737555"/>
            <a:ext cx="7951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+5 to +15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880D15C-D98A-4861-9BA3-9646FAB1BCDE}"/>
              </a:ext>
            </a:extLst>
          </p:cNvPr>
          <p:cNvSpPr txBox="1"/>
          <p:nvPr/>
        </p:nvSpPr>
        <p:spPr>
          <a:xfrm>
            <a:off x="5884103" y="4091859"/>
            <a:ext cx="7951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+2 to +10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7CBD4C7-7E98-481B-A284-546182367366}"/>
              </a:ext>
            </a:extLst>
          </p:cNvPr>
          <p:cNvSpPr txBox="1"/>
          <p:nvPr/>
        </p:nvSpPr>
        <p:spPr>
          <a:xfrm>
            <a:off x="4869957" y="4437305"/>
            <a:ext cx="7951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-5 to -8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A4F9A47-908E-4443-888C-FCFAE97AD4BA}"/>
              </a:ext>
            </a:extLst>
          </p:cNvPr>
          <p:cNvSpPr txBox="1"/>
          <p:nvPr/>
        </p:nvSpPr>
        <p:spPr>
          <a:xfrm>
            <a:off x="5884103" y="4782409"/>
            <a:ext cx="7951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 to -5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96EA2B70-02F7-4C5D-8BC8-70F5CEF0E3F1}"/>
              </a:ext>
            </a:extLst>
          </p:cNvPr>
          <p:cNvSpPr txBox="1"/>
          <p:nvPr/>
        </p:nvSpPr>
        <p:spPr>
          <a:xfrm>
            <a:off x="5884103" y="5128171"/>
            <a:ext cx="7951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+5 to +15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94B6DD-A605-4E98-8B7B-4B7C24EFBB78}"/>
              </a:ext>
            </a:extLst>
          </p:cNvPr>
          <p:cNvSpPr txBox="1"/>
          <p:nvPr/>
        </p:nvSpPr>
        <p:spPr>
          <a:xfrm>
            <a:off x="7830444" y="5666981"/>
            <a:ext cx="7951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-20 to +10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901D37-C348-494A-AFF5-D391B75AD4E9}"/>
              </a:ext>
            </a:extLst>
          </p:cNvPr>
          <p:cNvGrpSpPr/>
          <p:nvPr/>
        </p:nvGrpSpPr>
        <p:grpSpPr>
          <a:xfrm>
            <a:off x="7330355" y="870784"/>
            <a:ext cx="4320295" cy="155540"/>
            <a:chOff x="7429974" y="924572"/>
            <a:chExt cx="4320295" cy="155540"/>
          </a:xfrm>
        </p:grpSpPr>
        <p:sp>
          <p:nvSpPr>
            <p:cNvPr id="187" name="Rectangle 34">
              <a:extLst>
                <a:ext uri="{FF2B5EF4-FFF2-40B4-BE49-F238E27FC236}">
                  <a16:creationId xmlns:a16="http://schemas.microsoft.com/office/drawing/2014/main" id="{50C72E6D-9044-4C81-B4E4-7C15EE3E1ED6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7429974" y="924572"/>
              <a:ext cx="159781" cy="1555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15A4807F-C1EE-4E52-A960-62B847E22083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9383360" y="924572"/>
              <a:ext cx="159781" cy="15554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4916DF9-3021-4E2B-943E-0F929A61C007}"/>
                </a:ext>
              </a:extLst>
            </p:cNvPr>
            <p:cNvSpPr txBox="1"/>
            <p:nvPr/>
          </p:nvSpPr>
          <p:spPr>
            <a:xfrm>
              <a:off x="9646663" y="925398"/>
              <a:ext cx="210360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Observed range of offsite saving/cost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ADD9A08-6C08-4A9E-BBE9-8A7CF4DA1057}"/>
                </a:ext>
              </a:extLst>
            </p:cNvPr>
            <p:cNvSpPr txBox="1"/>
            <p:nvPr/>
          </p:nvSpPr>
          <p:spPr>
            <a:xfrm>
              <a:off x="7693277" y="925398"/>
              <a:ext cx="1586561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Traditional construction cost</a:t>
              </a:r>
            </a:p>
          </p:txBody>
        </p:sp>
      </p:grpSp>
      <p:cxnSp>
        <p:nvCxnSpPr>
          <p:cNvPr id="125" name="DividerH 64">
            <a:extLst>
              <a:ext uri="{FF2B5EF4-FFF2-40B4-BE49-F238E27FC236}">
                <a16:creationId xmlns:a16="http://schemas.microsoft.com/office/drawing/2014/main" id="{D377F3BF-1420-4532-AEAA-3EFA44106A34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>
          <a:xfrm>
            <a:off x="166471" y="4333494"/>
            <a:ext cx="1062254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DividerH 64">
            <a:extLst>
              <a:ext uri="{FF2B5EF4-FFF2-40B4-BE49-F238E27FC236}">
                <a16:creationId xmlns:a16="http://schemas.microsoft.com/office/drawing/2014/main" id="{B4F40C7A-ADC2-4113-95EF-433CB3643327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>
          <a:xfrm>
            <a:off x="166471" y="2598704"/>
            <a:ext cx="1062254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6221DAB-A855-493E-A099-13FBED4CC9FE}"/>
              </a:ext>
            </a:extLst>
          </p:cNvPr>
          <p:cNvGrpSpPr/>
          <p:nvPr/>
        </p:nvGrpSpPr>
        <p:grpSpPr>
          <a:xfrm>
            <a:off x="206385" y="1685049"/>
            <a:ext cx="317490" cy="362137"/>
            <a:chOff x="2874965" y="2390778"/>
            <a:chExt cx="203200" cy="231775"/>
          </a:xfrm>
          <a:solidFill>
            <a:schemeClr val="bg1"/>
          </a:solidFill>
        </p:grpSpPr>
        <p:sp>
          <p:nvSpPr>
            <p:cNvPr id="130" name="Freeform 51">
              <a:extLst>
                <a:ext uri="{FF2B5EF4-FFF2-40B4-BE49-F238E27FC236}">
                  <a16:creationId xmlns:a16="http://schemas.microsoft.com/office/drawing/2014/main" id="{E8D30E7E-0CED-4208-926A-82757B1BD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865" y="2574928"/>
              <a:ext cx="73025" cy="47625"/>
            </a:xfrm>
            <a:custGeom>
              <a:avLst/>
              <a:gdLst>
                <a:gd name="T0" fmla="*/ 0 w 92"/>
                <a:gd name="T1" fmla="*/ 53 h 61"/>
                <a:gd name="T2" fmla="*/ 0 w 92"/>
                <a:gd name="T3" fmla="*/ 57 h 61"/>
                <a:gd name="T4" fmla="*/ 1 w 92"/>
                <a:gd name="T5" fmla="*/ 60 h 61"/>
                <a:gd name="T6" fmla="*/ 4 w 92"/>
                <a:gd name="T7" fmla="*/ 61 h 61"/>
                <a:gd name="T8" fmla="*/ 8 w 92"/>
                <a:gd name="T9" fmla="*/ 61 h 61"/>
                <a:gd name="T10" fmla="*/ 85 w 92"/>
                <a:gd name="T11" fmla="*/ 61 h 61"/>
                <a:gd name="T12" fmla="*/ 87 w 92"/>
                <a:gd name="T13" fmla="*/ 61 h 61"/>
                <a:gd name="T14" fmla="*/ 90 w 92"/>
                <a:gd name="T15" fmla="*/ 60 h 61"/>
                <a:gd name="T16" fmla="*/ 91 w 92"/>
                <a:gd name="T17" fmla="*/ 57 h 61"/>
                <a:gd name="T18" fmla="*/ 92 w 92"/>
                <a:gd name="T19" fmla="*/ 53 h 61"/>
                <a:gd name="T20" fmla="*/ 92 w 92"/>
                <a:gd name="T21" fmla="*/ 8 h 61"/>
                <a:gd name="T22" fmla="*/ 91 w 92"/>
                <a:gd name="T23" fmla="*/ 5 h 61"/>
                <a:gd name="T24" fmla="*/ 90 w 92"/>
                <a:gd name="T25" fmla="*/ 3 h 61"/>
                <a:gd name="T26" fmla="*/ 87 w 92"/>
                <a:gd name="T27" fmla="*/ 0 h 61"/>
                <a:gd name="T28" fmla="*/ 85 w 92"/>
                <a:gd name="T29" fmla="*/ 0 h 61"/>
                <a:gd name="T30" fmla="*/ 8 w 92"/>
                <a:gd name="T31" fmla="*/ 0 h 61"/>
                <a:gd name="T32" fmla="*/ 4 w 92"/>
                <a:gd name="T33" fmla="*/ 0 h 61"/>
                <a:gd name="T34" fmla="*/ 1 w 92"/>
                <a:gd name="T35" fmla="*/ 3 h 61"/>
                <a:gd name="T36" fmla="*/ 0 w 92"/>
                <a:gd name="T37" fmla="*/ 5 h 61"/>
                <a:gd name="T38" fmla="*/ 0 w 92"/>
                <a:gd name="T39" fmla="*/ 8 h 61"/>
                <a:gd name="T40" fmla="*/ 0 w 92"/>
                <a:gd name="T4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1">
                  <a:moveTo>
                    <a:pt x="0" y="53"/>
                  </a:moveTo>
                  <a:lnTo>
                    <a:pt x="0" y="57"/>
                  </a:lnTo>
                  <a:lnTo>
                    <a:pt x="1" y="60"/>
                  </a:lnTo>
                  <a:lnTo>
                    <a:pt x="4" y="61"/>
                  </a:lnTo>
                  <a:lnTo>
                    <a:pt x="8" y="61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90" y="60"/>
                  </a:lnTo>
                  <a:lnTo>
                    <a:pt x="91" y="57"/>
                  </a:lnTo>
                  <a:lnTo>
                    <a:pt x="92" y="53"/>
                  </a:lnTo>
                  <a:lnTo>
                    <a:pt x="92" y="8"/>
                  </a:lnTo>
                  <a:lnTo>
                    <a:pt x="91" y="5"/>
                  </a:lnTo>
                  <a:lnTo>
                    <a:pt x="90" y="3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Freeform 52">
              <a:extLst>
                <a:ext uri="{FF2B5EF4-FFF2-40B4-BE49-F238E27FC236}">
                  <a16:creationId xmlns:a16="http://schemas.microsoft.com/office/drawing/2014/main" id="{3F223458-1B62-452F-B94B-3BAE398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5" y="2574928"/>
              <a:ext cx="74613" cy="47625"/>
            </a:xfrm>
            <a:custGeom>
              <a:avLst/>
              <a:gdLst>
                <a:gd name="T0" fmla="*/ 0 w 94"/>
                <a:gd name="T1" fmla="*/ 53 h 61"/>
                <a:gd name="T2" fmla="*/ 1 w 94"/>
                <a:gd name="T3" fmla="*/ 57 h 61"/>
                <a:gd name="T4" fmla="*/ 3 w 94"/>
                <a:gd name="T5" fmla="*/ 60 h 61"/>
                <a:gd name="T6" fmla="*/ 5 w 94"/>
                <a:gd name="T7" fmla="*/ 61 h 61"/>
                <a:gd name="T8" fmla="*/ 8 w 94"/>
                <a:gd name="T9" fmla="*/ 61 h 61"/>
                <a:gd name="T10" fmla="*/ 86 w 94"/>
                <a:gd name="T11" fmla="*/ 61 h 61"/>
                <a:gd name="T12" fmla="*/ 89 w 94"/>
                <a:gd name="T13" fmla="*/ 61 h 61"/>
                <a:gd name="T14" fmla="*/ 91 w 94"/>
                <a:gd name="T15" fmla="*/ 60 h 61"/>
                <a:gd name="T16" fmla="*/ 92 w 94"/>
                <a:gd name="T17" fmla="*/ 57 h 61"/>
                <a:gd name="T18" fmla="*/ 94 w 94"/>
                <a:gd name="T19" fmla="*/ 53 h 61"/>
                <a:gd name="T20" fmla="*/ 94 w 94"/>
                <a:gd name="T21" fmla="*/ 8 h 61"/>
                <a:gd name="T22" fmla="*/ 92 w 94"/>
                <a:gd name="T23" fmla="*/ 5 h 61"/>
                <a:gd name="T24" fmla="*/ 91 w 94"/>
                <a:gd name="T25" fmla="*/ 3 h 61"/>
                <a:gd name="T26" fmla="*/ 89 w 94"/>
                <a:gd name="T27" fmla="*/ 0 h 61"/>
                <a:gd name="T28" fmla="*/ 86 w 94"/>
                <a:gd name="T29" fmla="*/ 0 h 61"/>
                <a:gd name="T30" fmla="*/ 8 w 94"/>
                <a:gd name="T31" fmla="*/ 0 h 61"/>
                <a:gd name="T32" fmla="*/ 5 w 94"/>
                <a:gd name="T33" fmla="*/ 0 h 61"/>
                <a:gd name="T34" fmla="*/ 3 w 94"/>
                <a:gd name="T35" fmla="*/ 3 h 61"/>
                <a:gd name="T36" fmla="*/ 1 w 94"/>
                <a:gd name="T37" fmla="*/ 5 h 61"/>
                <a:gd name="T38" fmla="*/ 0 w 94"/>
                <a:gd name="T39" fmla="*/ 8 h 61"/>
                <a:gd name="T40" fmla="*/ 0 w 94"/>
                <a:gd name="T4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61">
                  <a:moveTo>
                    <a:pt x="0" y="53"/>
                  </a:moveTo>
                  <a:lnTo>
                    <a:pt x="1" y="57"/>
                  </a:lnTo>
                  <a:lnTo>
                    <a:pt x="3" y="60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86" y="61"/>
                  </a:lnTo>
                  <a:lnTo>
                    <a:pt x="89" y="61"/>
                  </a:lnTo>
                  <a:lnTo>
                    <a:pt x="91" y="60"/>
                  </a:lnTo>
                  <a:lnTo>
                    <a:pt x="92" y="57"/>
                  </a:lnTo>
                  <a:lnTo>
                    <a:pt x="94" y="53"/>
                  </a:lnTo>
                  <a:lnTo>
                    <a:pt x="94" y="8"/>
                  </a:lnTo>
                  <a:lnTo>
                    <a:pt x="92" y="5"/>
                  </a:lnTo>
                  <a:lnTo>
                    <a:pt x="91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0" name="Freeform 53">
              <a:extLst>
                <a:ext uri="{FF2B5EF4-FFF2-40B4-BE49-F238E27FC236}">
                  <a16:creationId xmlns:a16="http://schemas.microsoft.com/office/drawing/2014/main" id="{AFB81092-620E-423F-BE94-ED51C3CD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552" y="2514603"/>
              <a:ext cx="74613" cy="47625"/>
            </a:xfrm>
            <a:custGeom>
              <a:avLst/>
              <a:gdLst>
                <a:gd name="T0" fmla="*/ 0 w 94"/>
                <a:gd name="T1" fmla="*/ 53 h 61"/>
                <a:gd name="T2" fmla="*/ 1 w 94"/>
                <a:gd name="T3" fmla="*/ 56 h 61"/>
                <a:gd name="T4" fmla="*/ 2 w 94"/>
                <a:gd name="T5" fmla="*/ 58 h 61"/>
                <a:gd name="T6" fmla="*/ 5 w 94"/>
                <a:gd name="T7" fmla="*/ 59 h 61"/>
                <a:gd name="T8" fmla="*/ 8 w 94"/>
                <a:gd name="T9" fmla="*/ 61 h 61"/>
                <a:gd name="T10" fmla="*/ 86 w 94"/>
                <a:gd name="T11" fmla="*/ 61 h 61"/>
                <a:gd name="T12" fmla="*/ 89 w 94"/>
                <a:gd name="T13" fmla="*/ 59 h 61"/>
                <a:gd name="T14" fmla="*/ 91 w 94"/>
                <a:gd name="T15" fmla="*/ 58 h 61"/>
                <a:gd name="T16" fmla="*/ 92 w 94"/>
                <a:gd name="T17" fmla="*/ 56 h 61"/>
                <a:gd name="T18" fmla="*/ 94 w 94"/>
                <a:gd name="T19" fmla="*/ 53 h 61"/>
                <a:gd name="T20" fmla="*/ 94 w 94"/>
                <a:gd name="T21" fmla="*/ 8 h 61"/>
                <a:gd name="T22" fmla="*/ 92 w 94"/>
                <a:gd name="T23" fmla="*/ 4 h 61"/>
                <a:gd name="T24" fmla="*/ 91 w 94"/>
                <a:gd name="T25" fmla="*/ 1 h 61"/>
                <a:gd name="T26" fmla="*/ 89 w 94"/>
                <a:gd name="T27" fmla="*/ 0 h 61"/>
                <a:gd name="T28" fmla="*/ 86 w 94"/>
                <a:gd name="T29" fmla="*/ 0 h 61"/>
                <a:gd name="T30" fmla="*/ 8 w 94"/>
                <a:gd name="T31" fmla="*/ 0 h 61"/>
                <a:gd name="T32" fmla="*/ 5 w 94"/>
                <a:gd name="T33" fmla="*/ 0 h 61"/>
                <a:gd name="T34" fmla="*/ 2 w 94"/>
                <a:gd name="T35" fmla="*/ 1 h 61"/>
                <a:gd name="T36" fmla="*/ 1 w 94"/>
                <a:gd name="T37" fmla="*/ 4 h 61"/>
                <a:gd name="T38" fmla="*/ 0 w 94"/>
                <a:gd name="T39" fmla="*/ 8 h 61"/>
                <a:gd name="T40" fmla="*/ 0 w 94"/>
                <a:gd name="T4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61">
                  <a:moveTo>
                    <a:pt x="0" y="53"/>
                  </a:moveTo>
                  <a:lnTo>
                    <a:pt x="1" y="56"/>
                  </a:lnTo>
                  <a:lnTo>
                    <a:pt x="2" y="58"/>
                  </a:lnTo>
                  <a:lnTo>
                    <a:pt x="5" y="59"/>
                  </a:lnTo>
                  <a:lnTo>
                    <a:pt x="8" y="61"/>
                  </a:lnTo>
                  <a:lnTo>
                    <a:pt x="86" y="61"/>
                  </a:lnTo>
                  <a:lnTo>
                    <a:pt x="89" y="59"/>
                  </a:lnTo>
                  <a:lnTo>
                    <a:pt x="91" y="58"/>
                  </a:lnTo>
                  <a:lnTo>
                    <a:pt x="92" y="56"/>
                  </a:lnTo>
                  <a:lnTo>
                    <a:pt x="94" y="53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" name="Freeform 54">
              <a:extLst>
                <a:ext uri="{FF2B5EF4-FFF2-40B4-BE49-F238E27FC236}">
                  <a16:creationId xmlns:a16="http://schemas.microsoft.com/office/drawing/2014/main" id="{413359E6-4938-4589-AAE4-937EFDE1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5" y="2514603"/>
              <a:ext cx="73025" cy="47625"/>
            </a:xfrm>
            <a:custGeom>
              <a:avLst/>
              <a:gdLst>
                <a:gd name="T0" fmla="*/ 0 w 93"/>
                <a:gd name="T1" fmla="*/ 53 h 61"/>
                <a:gd name="T2" fmla="*/ 0 w 93"/>
                <a:gd name="T3" fmla="*/ 56 h 61"/>
                <a:gd name="T4" fmla="*/ 3 w 93"/>
                <a:gd name="T5" fmla="*/ 58 h 61"/>
                <a:gd name="T6" fmla="*/ 4 w 93"/>
                <a:gd name="T7" fmla="*/ 59 h 61"/>
                <a:gd name="T8" fmla="*/ 8 w 93"/>
                <a:gd name="T9" fmla="*/ 61 h 61"/>
                <a:gd name="T10" fmla="*/ 85 w 93"/>
                <a:gd name="T11" fmla="*/ 61 h 61"/>
                <a:gd name="T12" fmla="*/ 88 w 93"/>
                <a:gd name="T13" fmla="*/ 59 h 61"/>
                <a:gd name="T14" fmla="*/ 90 w 93"/>
                <a:gd name="T15" fmla="*/ 58 h 61"/>
                <a:gd name="T16" fmla="*/ 93 w 93"/>
                <a:gd name="T17" fmla="*/ 56 h 61"/>
                <a:gd name="T18" fmla="*/ 93 w 93"/>
                <a:gd name="T19" fmla="*/ 53 h 61"/>
                <a:gd name="T20" fmla="*/ 93 w 93"/>
                <a:gd name="T21" fmla="*/ 8 h 61"/>
                <a:gd name="T22" fmla="*/ 93 w 93"/>
                <a:gd name="T23" fmla="*/ 4 h 61"/>
                <a:gd name="T24" fmla="*/ 90 w 93"/>
                <a:gd name="T25" fmla="*/ 1 h 61"/>
                <a:gd name="T26" fmla="*/ 88 w 93"/>
                <a:gd name="T27" fmla="*/ 0 h 61"/>
                <a:gd name="T28" fmla="*/ 85 w 93"/>
                <a:gd name="T29" fmla="*/ 0 h 61"/>
                <a:gd name="T30" fmla="*/ 8 w 93"/>
                <a:gd name="T31" fmla="*/ 0 h 61"/>
                <a:gd name="T32" fmla="*/ 4 w 93"/>
                <a:gd name="T33" fmla="*/ 0 h 61"/>
                <a:gd name="T34" fmla="*/ 3 w 93"/>
                <a:gd name="T35" fmla="*/ 1 h 61"/>
                <a:gd name="T36" fmla="*/ 0 w 93"/>
                <a:gd name="T37" fmla="*/ 4 h 61"/>
                <a:gd name="T38" fmla="*/ 0 w 93"/>
                <a:gd name="T39" fmla="*/ 8 h 61"/>
                <a:gd name="T40" fmla="*/ 0 w 93"/>
                <a:gd name="T4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61">
                  <a:moveTo>
                    <a:pt x="0" y="53"/>
                  </a:moveTo>
                  <a:lnTo>
                    <a:pt x="0" y="56"/>
                  </a:lnTo>
                  <a:lnTo>
                    <a:pt x="3" y="58"/>
                  </a:lnTo>
                  <a:lnTo>
                    <a:pt x="4" y="59"/>
                  </a:lnTo>
                  <a:lnTo>
                    <a:pt x="8" y="61"/>
                  </a:lnTo>
                  <a:lnTo>
                    <a:pt x="85" y="61"/>
                  </a:lnTo>
                  <a:lnTo>
                    <a:pt x="88" y="59"/>
                  </a:lnTo>
                  <a:lnTo>
                    <a:pt x="90" y="58"/>
                  </a:lnTo>
                  <a:lnTo>
                    <a:pt x="93" y="56"/>
                  </a:lnTo>
                  <a:lnTo>
                    <a:pt x="93" y="53"/>
                  </a:lnTo>
                  <a:lnTo>
                    <a:pt x="93" y="8"/>
                  </a:lnTo>
                  <a:lnTo>
                    <a:pt x="93" y="4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8" name="Freeform 55">
              <a:extLst>
                <a:ext uri="{FF2B5EF4-FFF2-40B4-BE49-F238E27FC236}">
                  <a16:creationId xmlns:a16="http://schemas.microsoft.com/office/drawing/2014/main" id="{ED5126FA-884E-40AC-AFA6-B85A8228B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90" y="2451103"/>
              <a:ext cx="73025" cy="49213"/>
            </a:xfrm>
            <a:custGeom>
              <a:avLst/>
              <a:gdLst>
                <a:gd name="T0" fmla="*/ 0 w 92"/>
                <a:gd name="T1" fmla="*/ 53 h 60"/>
                <a:gd name="T2" fmla="*/ 1 w 92"/>
                <a:gd name="T3" fmla="*/ 57 h 60"/>
                <a:gd name="T4" fmla="*/ 2 w 92"/>
                <a:gd name="T5" fmla="*/ 59 h 60"/>
                <a:gd name="T6" fmla="*/ 5 w 92"/>
                <a:gd name="T7" fmla="*/ 60 h 60"/>
                <a:gd name="T8" fmla="*/ 7 w 92"/>
                <a:gd name="T9" fmla="*/ 60 h 60"/>
                <a:gd name="T10" fmla="*/ 84 w 92"/>
                <a:gd name="T11" fmla="*/ 60 h 60"/>
                <a:gd name="T12" fmla="*/ 88 w 92"/>
                <a:gd name="T13" fmla="*/ 60 h 60"/>
                <a:gd name="T14" fmla="*/ 91 w 92"/>
                <a:gd name="T15" fmla="*/ 59 h 60"/>
                <a:gd name="T16" fmla="*/ 92 w 92"/>
                <a:gd name="T17" fmla="*/ 57 h 60"/>
                <a:gd name="T18" fmla="*/ 92 w 92"/>
                <a:gd name="T19" fmla="*/ 53 h 60"/>
                <a:gd name="T20" fmla="*/ 92 w 92"/>
                <a:gd name="T21" fmla="*/ 7 h 60"/>
                <a:gd name="T22" fmla="*/ 92 w 92"/>
                <a:gd name="T23" fmla="*/ 5 h 60"/>
                <a:gd name="T24" fmla="*/ 91 w 92"/>
                <a:gd name="T25" fmla="*/ 2 h 60"/>
                <a:gd name="T26" fmla="*/ 88 w 92"/>
                <a:gd name="T27" fmla="*/ 1 h 60"/>
                <a:gd name="T28" fmla="*/ 84 w 92"/>
                <a:gd name="T29" fmla="*/ 0 h 60"/>
                <a:gd name="T30" fmla="*/ 7 w 92"/>
                <a:gd name="T31" fmla="*/ 0 h 60"/>
                <a:gd name="T32" fmla="*/ 5 w 92"/>
                <a:gd name="T33" fmla="*/ 1 h 60"/>
                <a:gd name="T34" fmla="*/ 2 w 92"/>
                <a:gd name="T35" fmla="*/ 2 h 60"/>
                <a:gd name="T36" fmla="*/ 1 w 92"/>
                <a:gd name="T37" fmla="*/ 5 h 60"/>
                <a:gd name="T38" fmla="*/ 0 w 92"/>
                <a:gd name="T39" fmla="*/ 7 h 60"/>
                <a:gd name="T40" fmla="*/ 0 w 92"/>
                <a:gd name="T41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0">
                  <a:moveTo>
                    <a:pt x="0" y="53"/>
                  </a:moveTo>
                  <a:lnTo>
                    <a:pt x="1" y="57"/>
                  </a:lnTo>
                  <a:lnTo>
                    <a:pt x="2" y="59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84" y="60"/>
                  </a:lnTo>
                  <a:lnTo>
                    <a:pt x="88" y="60"/>
                  </a:lnTo>
                  <a:lnTo>
                    <a:pt x="91" y="59"/>
                  </a:lnTo>
                  <a:lnTo>
                    <a:pt x="92" y="57"/>
                  </a:lnTo>
                  <a:lnTo>
                    <a:pt x="92" y="53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1" y="2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1" name="Freeform 56">
              <a:extLst>
                <a:ext uri="{FF2B5EF4-FFF2-40B4-BE49-F238E27FC236}">
                  <a16:creationId xmlns:a16="http://schemas.microsoft.com/office/drawing/2014/main" id="{91D3F0A5-AA06-46C0-86BF-30F36FAD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552" y="2390778"/>
              <a:ext cx="74613" cy="47625"/>
            </a:xfrm>
            <a:custGeom>
              <a:avLst/>
              <a:gdLst>
                <a:gd name="T0" fmla="*/ 0 w 94"/>
                <a:gd name="T1" fmla="*/ 54 h 61"/>
                <a:gd name="T2" fmla="*/ 1 w 94"/>
                <a:gd name="T3" fmla="*/ 56 h 61"/>
                <a:gd name="T4" fmla="*/ 2 w 94"/>
                <a:gd name="T5" fmla="*/ 59 h 61"/>
                <a:gd name="T6" fmla="*/ 5 w 94"/>
                <a:gd name="T7" fmla="*/ 61 h 61"/>
                <a:gd name="T8" fmla="*/ 8 w 94"/>
                <a:gd name="T9" fmla="*/ 61 h 61"/>
                <a:gd name="T10" fmla="*/ 86 w 94"/>
                <a:gd name="T11" fmla="*/ 61 h 61"/>
                <a:gd name="T12" fmla="*/ 89 w 94"/>
                <a:gd name="T13" fmla="*/ 61 h 61"/>
                <a:gd name="T14" fmla="*/ 91 w 94"/>
                <a:gd name="T15" fmla="*/ 59 h 61"/>
                <a:gd name="T16" fmla="*/ 92 w 94"/>
                <a:gd name="T17" fmla="*/ 56 h 61"/>
                <a:gd name="T18" fmla="*/ 94 w 94"/>
                <a:gd name="T19" fmla="*/ 54 h 61"/>
                <a:gd name="T20" fmla="*/ 94 w 94"/>
                <a:gd name="T21" fmla="*/ 8 h 61"/>
                <a:gd name="T22" fmla="*/ 92 w 94"/>
                <a:gd name="T23" fmla="*/ 4 h 61"/>
                <a:gd name="T24" fmla="*/ 91 w 94"/>
                <a:gd name="T25" fmla="*/ 2 h 61"/>
                <a:gd name="T26" fmla="*/ 89 w 94"/>
                <a:gd name="T27" fmla="*/ 0 h 61"/>
                <a:gd name="T28" fmla="*/ 86 w 94"/>
                <a:gd name="T29" fmla="*/ 0 h 61"/>
                <a:gd name="T30" fmla="*/ 8 w 94"/>
                <a:gd name="T31" fmla="*/ 0 h 61"/>
                <a:gd name="T32" fmla="*/ 5 w 94"/>
                <a:gd name="T33" fmla="*/ 0 h 61"/>
                <a:gd name="T34" fmla="*/ 2 w 94"/>
                <a:gd name="T35" fmla="*/ 2 h 61"/>
                <a:gd name="T36" fmla="*/ 1 w 94"/>
                <a:gd name="T37" fmla="*/ 4 h 61"/>
                <a:gd name="T38" fmla="*/ 0 w 94"/>
                <a:gd name="T39" fmla="*/ 8 h 61"/>
                <a:gd name="T40" fmla="*/ 0 w 94"/>
                <a:gd name="T41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61">
                  <a:moveTo>
                    <a:pt x="0" y="54"/>
                  </a:moveTo>
                  <a:lnTo>
                    <a:pt x="1" y="56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86" y="61"/>
                  </a:lnTo>
                  <a:lnTo>
                    <a:pt x="89" y="61"/>
                  </a:lnTo>
                  <a:lnTo>
                    <a:pt x="91" y="59"/>
                  </a:lnTo>
                  <a:lnTo>
                    <a:pt x="92" y="56"/>
                  </a:lnTo>
                  <a:lnTo>
                    <a:pt x="94" y="54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" name="Freeform 57">
              <a:extLst>
                <a:ext uri="{FF2B5EF4-FFF2-40B4-BE49-F238E27FC236}">
                  <a16:creationId xmlns:a16="http://schemas.microsoft.com/office/drawing/2014/main" id="{E8E8E099-07EB-4E24-B1C0-428D08880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90" y="2574928"/>
              <a:ext cx="28575" cy="47625"/>
            </a:xfrm>
            <a:custGeom>
              <a:avLst/>
              <a:gdLst>
                <a:gd name="T0" fmla="*/ 0 w 37"/>
                <a:gd name="T1" fmla="*/ 8 h 61"/>
                <a:gd name="T2" fmla="*/ 0 w 37"/>
                <a:gd name="T3" fmla="*/ 53 h 61"/>
                <a:gd name="T4" fmla="*/ 1 w 37"/>
                <a:gd name="T5" fmla="*/ 57 h 61"/>
                <a:gd name="T6" fmla="*/ 2 w 37"/>
                <a:gd name="T7" fmla="*/ 60 h 61"/>
                <a:gd name="T8" fmla="*/ 5 w 37"/>
                <a:gd name="T9" fmla="*/ 61 h 61"/>
                <a:gd name="T10" fmla="*/ 8 w 37"/>
                <a:gd name="T11" fmla="*/ 61 h 61"/>
                <a:gd name="T12" fmla="*/ 37 w 37"/>
                <a:gd name="T13" fmla="*/ 61 h 61"/>
                <a:gd name="T14" fmla="*/ 37 w 37"/>
                <a:gd name="T15" fmla="*/ 0 h 61"/>
                <a:gd name="T16" fmla="*/ 8 w 37"/>
                <a:gd name="T17" fmla="*/ 0 h 61"/>
                <a:gd name="T18" fmla="*/ 5 w 37"/>
                <a:gd name="T19" fmla="*/ 0 h 61"/>
                <a:gd name="T20" fmla="*/ 2 w 37"/>
                <a:gd name="T21" fmla="*/ 3 h 61"/>
                <a:gd name="T22" fmla="*/ 1 w 37"/>
                <a:gd name="T23" fmla="*/ 5 h 61"/>
                <a:gd name="T24" fmla="*/ 0 w 37"/>
                <a:gd name="T25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1">
                  <a:moveTo>
                    <a:pt x="0" y="8"/>
                  </a:moveTo>
                  <a:lnTo>
                    <a:pt x="0" y="53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37" y="61"/>
                  </a:lnTo>
                  <a:lnTo>
                    <a:pt x="37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" name="Freeform 58">
              <a:extLst>
                <a:ext uri="{FF2B5EF4-FFF2-40B4-BE49-F238E27FC236}">
                  <a16:creationId xmlns:a16="http://schemas.microsoft.com/office/drawing/2014/main" id="{3AF19405-9C5E-42AD-A134-84F1B8D58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2" y="2451103"/>
              <a:ext cx="30163" cy="49213"/>
            </a:xfrm>
            <a:custGeom>
              <a:avLst/>
              <a:gdLst>
                <a:gd name="T0" fmla="*/ 7 w 38"/>
                <a:gd name="T1" fmla="*/ 0 h 60"/>
                <a:gd name="T2" fmla="*/ 3 w 38"/>
                <a:gd name="T3" fmla="*/ 1 h 60"/>
                <a:gd name="T4" fmla="*/ 1 w 38"/>
                <a:gd name="T5" fmla="*/ 2 h 60"/>
                <a:gd name="T6" fmla="*/ 0 w 38"/>
                <a:gd name="T7" fmla="*/ 5 h 60"/>
                <a:gd name="T8" fmla="*/ 0 w 38"/>
                <a:gd name="T9" fmla="*/ 7 h 60"/>
                <a:gd name="T10" fmla="*/ 0 w 38"/>
                <a:gd name="T11" fmla="*/ 53 h 60"/>
                <a:gd name="T12" fmla="*/ 0 w 38"/>
                <a:gd name="T13" fmla="*/ 57 h 60"/>
                <a:gd name="T14" fmla="*/ 1 w 38"/>
                <a:gd name="T15" fmla="*/ 59 h 60"/>
                <a:gd name="T16" fmla="*/ 3 w 38"/>
                <a:gd name="T17" fmla="*/ 60 h 60"/>
                <a:gd name="T18" fmla="*/ 7 w 38"/>
                <a:gd name="T19" fmla="*/ 60 h 60"/>
                <a:gd name="T20" fmla="*/ 38 w 38"/>
                <a:gd name="T21" fmla="*/ 60 h 60"/>
                <a:gd name="T22" fmla="*/ 38 w 38"/>
                <a:gd name="T23" fmla="*/ 0 h 60"/>
                <a:gd name="T24" fmla="*/ 7 w 38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60">
                  <a:moveTo>
                    <a:pt x="7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3" y="60"/>
                  </a:lnTo>
                  <a:lnTo>
                    <a:pt x="7" y="60"/>
                  </a:lnTo>
                  <a:lnTo>
                    <a:pt x="38" y="60"/>
                  </a:lnTo>
                  <a:lnTo>
                    <a:pt x="38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105032-C348-43A1-AB7E-A474A936BF2F}"/>
              </a:ext>
            </a:extLst>
          </p:cNvPr>
          <p:cNvGrpSpPr/>
          <p:nvPr/>
        </p:nvGrpSpPr>
        <p:grpSpPr>
          <a:xfrm>
            <a:off x="206385" y="3072836"/>
            <a:ext cx="1193790" cy="801767"/>
            <a:chOff x="206385" y="2867026"/>
            <a:chExt cx="1193790" cy="801767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63FE2CA-B6BE-479C-A68C-863BF356BD60}"/>
                </a:ext>
              </a:extLst>
            </p:cNvPr>
            <p:cNvSpPr/>
            <p:nvPr/>
          </p:nvSpPr>
          <p:spPr>
            <a:xfrm>
              <a:off x="206385" y="3299461"/>
              <a:ext cx="1193790" cy="36933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Construction phase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1347689-1A8B-4E3B-A167-2AC2953ECE27}"/>
                </a:ext>
              </a:extLst>
            </p:cNvPr>
            <p:cNvGrpSpPr/>
            <p:nvPr/>
          </p:nvGrpSpPr>
          <p:grpSpPr>
            <a:xfrm>
              <a:off x="206385" y="2867026"/>
              <a:ext cx="457084" cy="381324"/>
              <a:chOff x="2324102" y="3403603"/>
              <a:chExt cx="287338" cy="239713"/>
            </a:xfrm>
            <a:solidFill>
              <a:schemeClr val="bg1"/>
            </a:solidFill>
          </p:grpSpPr>
          <p:sp>
            <p:nvSpPr>
              <p:cNvPr id="173" name="Rectangle 30">
                <a:extLst>
                  <a:ext uri="{FF2B5EF4-FFF2-40B4-BE49-F238E27FC236}">
                    <a16:creationId xmlns:a16="http://schemas.microsoft.com/office/drawing/2014/main" id="{841AB4A8-430A-4F7F-A614-2686A69C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190" y="3498853"/>
                <a:ext cx="39688" cy="144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2" name="Rectangle 31">
                <a:extLst>
                  <a:ext uri="{FF2B5EF4-FFF2-40B4-BE49-F238E27FC236}">
                    <a16:creationId xmlns:a16="http://schemas.microsoft.com/office/drawing/2014/main" id="{465346D3-FFC1-4BAD-8121-24712719B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5" y="3498853"/>
                <a:ext cx="39688" cy="1444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E252727E-B72F-4C2C-ABA0-E78D6DE4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840" y="3543303"/>
                <a:ext cx="36513" cy="428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4" name="Rectangle 33">
                <a:extLst>
                  <a:ext uri="{FF2B5EF4-FFF2-40B4-BE49-F238E27FC236}">
                    <a16:creationId xmlns:a16="http://schemas.microsoft.com/office/drawing/2014/main" id="{B4C64F80-69BD-466C-B08F-0E131A74B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840" y="3600453"/>
                <a:ext cx="36513" cy="4286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5" name="Freeform 34">
                <a:extLst>
                  <a:ext uri="{FF2B5EF4-FFF2-40B4-BE49-F238E27FC236}">
                    <a16:creationId xmlns:a16="http://schemas.microsoft.com/office/drawing/2014/main" id="{29665E77-2B2D-47AE-9C8E-AF1495C2F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102" y="3403603"/>
                <a:ext cx="287338" cy="239713"/>
              </a:xfrm>
              <a:custGeom>
                <a:avLst/>
                <a:gdLst>
                  <a:gd name="T0" fmla="*/ 362 w 362"/>
                  <a:gd name="T1" fmla="*/ 99 h 301"/>
                  <a:gd name="T2" fmla="*/ 362 w 362"/>
                  <a:gd name="T3" fmla="*/ 66 h 301"/>
                  <a:gd name="T4" fmla="*/ 181 w 362"/>
                  <a:gd name="T5" fmla="*/ 0 h 301"/>
                  <a:gd name="T6" fmla="*/ 0 w 362"/>
                  <a:gd name="T7" fmla="*/ 66 h 301"/>
                  <a:gd name="T8" fmla="*/ 0 w 362"/>
                  <a:gd name="T9" fmla="*/ 99 h 301"/>
                  <a:gd name="T10" fmla="*/ 31 w 362"/>
                  <a:gd name="T11" fmla="*/ 89 h 301"/>
                  <a:gd name="T12" fmla="*/ 31 w 362"/>
                  <a:gd name="T13" fmla="*/ 275 h 301"/>
                  <a:gd name="T14" fmla="*/ 24 w 362"/>
                  <a:gd name="T15" fmla="*/ 281 h 301"/>
                  <a:gd name="T16" fmla="*/ 19 w 362"/>
                  <a:gd name="T17" fmla="*/ 290 h 301"/>
                  <a:gd name="T18" fmla="*/ 17 w 362"/>
                  <a:gd name="T19" fmla="*/ 301 h 301"/>
                  <a:gd name="T20" fmla="*/ 56 w 362"/>
                  <a:gd name="T21" fmla="*/ 301 h 301"/>
                  <a:gd name="T22" fmla="*/ 56 w 362"/>
                  <a:gd name="T23" fmla="*/ 80 h 301"/>
                  <a:gd name="T24" fmla="*/ 181 w 362"/>
                  <a:gd name="T25" fmla="*/ 37 h 301"/>
                  <a:gd name="T26" fmla="*/ 308 w 362"/>
                  <a:gd name="T27" fmla="*/ 80 h 301"/>
                  <a:gd name="T28" fmla="*/ 308 w 362"/>
                  <a:gd name="T29" fmla="*/ 301 h 301"/>
                  <a:gd name="T30" fmla="*/ 347 w 362"/>
                  <a:gd name="T31" fmla="*/ 301 h 301"/>
                  <a:gd name="T32" fmla="*/ 344 w 362"/>
                  <a:gd name="T33" fmla="*/ 290 h 301"/>
                  <a:gd name="T34" fmla="*/ 339 w 362"/>
                  <a:gd name="T35" fmla="*/ 281 h 301"/>
                  <a:gd name="T36" fmla="*/ 333 w 362"/>
                  <a:gd name="T37" fmla="*/ 275 h 301"/>
                  <a:gd name="T38" fmla="*/ 333 w 362"/>
                  <a:gd name="T39" fmla="*/ 89 h 301"/>
                  <a:gd name="T40" fmla="*/ 362 w 362"/>
                  <a:gd name="T41" fmla="*/ 99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2" h="301">
                    <a:moveTo>
                      <a:pt x="362" y="99"/>
                    </a:moveTo>
                    <a:lnTo>
                      <a:pt x="362" y="66"/>
                    </a:lnTo>
                    <a:lnTo>
                      <a:pt x="181" y="0"/>
                    </a:lnTo>
                    <a:lnTo>
                      <a:pt x="0" y="66"/>
                    </a:lnTo>
                    <a:lnTo>
                      <a:pt x="0" y="99"/>
                    </a:lnTo>
                    <a:lnTo>
                      <a:pt x="31" y="89"/>
                    </a:lnTo>
                    <a:lnTo>
                      <a:pt x="31" y="275"/>
                    </a:lnTo>
                    <a:lnTo>
                      <a:pt x="24" y="281"/>
                    </a:lnTo>
                    <a:lnTo>
                      <a:pt x="19" y="290"/>
                    </a:lnTo>
                    <a:lnTo>
                      <a:pt x="17" y="301"/>
                    </a:lnTo>
                    <a:lnTo>
                      <a:pt x="56" y="301"/>
                    </a:lnTo>
                    <a:lnTo>
                      <a:pt x="56" y="80"/>
                    </a:lnTo>
                    <a:lnTo>
                      <a:pt x="181" y="37"/>
                    </a:lnTo>
                    <a:lnTo>
                      <a:pt x="308" y="80"/>
                    </a:lnTo>
                    <a:lnTo>
                      <a:pt x="308" y="301"/>
                    </a:lnTo>
                    <a:lnTo>
                      <a:pt x="347" y="301"/>
                    </a:lnTo>
                    <a:lnTo>
                      <a:pt x="344" y="290"/>
                    </a:lnTo>
                    <a:lnTo>
                      <a:pt x="339" y="281"/>
                    </a:lnTo>
                    <a:lnTo>
                      <a:pt x="333" y="275"/>
                    </a:lnTo>
                    <a:lnTo>
                      <a:pt x="333" y="89"/>
                    </a:lnTo>
                    <a:lnTo>
                      <a:pt x="362" y="9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83AEF2-683A-4857-B4DF-36D924D16FE4}"/>
              </a:ext>
            </a:extLst>
          </p:cNvPr>
          <p:cNvGrpSpPr/>
          <p:nvPr/>
        </p:nvGrpSpPr>
        <p:grpSpPr>
          <a:xfrm>
            <a:off x="206385" y="4422475"/>
            <a:ext cx="1193790" cy="847225"/>
            <a:chOff x="206385" y="4206611"/>
            <a:chExt cx="1193790" cy="84722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5090F62-1576-43F2-9E56-DCC27092CC74}"/>
                </a:ext>
              </a:extLst>
            </p:cNvPr>
            <p:cNvSpPr/>
            <p:nvPr/>
          </p:nvSpPr>
          <p:spPr>
            <a:xfrm>
              <a:off x="206385" y="4684504"/>
              <a:ext cx="1193790" cy="36933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Enablers of construction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5F4F1124-1646-4AFD-ACBC-713B9933EC15}"/>
                </a:ext>
              </a:extLst>
            </p:cNvPr>
            <p:cNvGrpSpPr/>
            <p:nvPr/>
          </p:nvGrpSpPr>
          <p:grpSpPr>
            <a:xfrm>
              <a:off x="206385" y="4206611"/>
              <a:ext cx="411249" cy="442151"/>
              <a:chOff x="4860925" y="1879600"/>
              <a:chExt cx="274638" cy="295275"/>
            </a:xfrm>
            <a:solidFill>
              <a:schemeClr val="bg1"/>
            </a:solidFill>
          </p:grpSpPr>
          <p:sp>
            <p:nvSpPr>
              <p:cNvPr id="197" name="Freeform 526">
                <a:extLst>
                  <a:ext uri="{FF2B5EF4-FFF2-40B4-BE49-F238E27FC236}">
                    <a16:creationId xmlns:a16="http://schemas.microsoft.com/office/drawing/2014/main" id="{D773D0FB-616D-4D6F-961E-D81D75FC9C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0925" y="1879600"/>
                <a:ext cx="274638" cy="295275"/>
              </a:xfrm>
              <a:custGeom>
                <a:avLst/>
                <a:gdLst>
                  <a:gd name="T0" fmla="*/ 57 w 521"/>
                  <a:gd name="T1" fmla="*/ 433 h 559"/>
                  <a:gd name="T2" fmla="*/ 108 w 521"/>
                  <a:gd name="T3" fmla="*/ 510 h 559"/>
                  <a:gd name="T4" fmla="*/ 398 w 521"/>
                  <a:gd name="T5" fmla="*/ 393 h 559"/>
                  <a:gd name="T6" fmla="*/ 489 w 521"/>
                  <a:gd name="T7" fmla="*/ 528 h 559"/>
                  <a:gd name="T8" fmla="*/ 444 w 521"/>
                  <a:gd name="T9" fmla="*/ 413 h 559"/>
                  <a:gd name="T10" fmla="*/ 332 w 521"/>
                  <a:gd name="T11" fmla="*/ 444 h 559"/>
                  <a:gd name="T12" fmla="*/ 279 w 521"/>
                  <a:gd name="T13" fmla="*/ 418 h 559"/>
                  <a:gd name="T14" fmla="*/ 190 w 521"/>
                  <a:gd name="T15" fmla="*/ 369 h 559"/>
                  <a:gd name="T16" fmla="*/ 214 w 521"/>
                  <a:gd name="T17" fmla="*/ 339 h 559"/>
                  <a:gd name="T18" fmla="*/ 276 w 521"/>
                  <a:gd name="T19" fmla="*/ 387 h 559"/>
                  <a:gd name="T20" fmla="*/ 244 w 521"/>
                  <a:gd name="T21" fmla="*/ 171 h 559"/>
                  <a:gd name="T22" fmla="*/ 182 w 521"/>
                  <a:gd name="T23" fmla="*/ 211 h 559"/>
                  <a:gd name="T24" fmla="*/ 157 w 521"/>
                  <a:gd name="T25" fmla="*/ 199 h 559"/>
                  <a:gd name="T26" fmla="*/ 159 w 521"/>
                  <a:gd name="T27" fmla="*/ 221 h 559"/>
                  <a:gd name="T28" fmla="*/ 184 w 521"/>
                  <a:gd name="T29" fmla="*/ 246 h 559"/>
                  <a:gd name="T30" fmla="*/ 218 w 521"/>
                  <a:gd name="T31" fmla="*/ 303 h 559"/>
                  <a:gd name="T32" fmla="*/ 310 w 521"/>
                  <a:gd name="T33" fmla="*/ 297 h 559"/>
                  <a:gd name="T34" fmla="*/ 338 w 521"/>
                  <a:gd name="T35" fmla="*/ 245 h 559"/>
                  <a:gd name="T36" fmla="*/ 367 w 521"/>
                  <a:gd name="T37" fmla="*/ 216 h 559"/>
                  <a:gd name="T38" fmla="*/ 367 w 521"/>
                  <a:gd name="T39" fmla="*/ 199 h 559"/>
                  <a:gd name="T40" fmla="*/ 340 w 521"/>
                  <a:gd name="T41" fmla="*/ 219 h 559"/>
                  <a:gd name="T42" fmla="*/ 340 w 521"/>
                  <a:gd name="T43" fmla="*/ 195 h 559"/>
                  <a:gd name="T44" fmla="*/ 307 w 521"/>
                  <a:gd name="T45" fmla="*/ 176 h 559"/>
                  <a:gd name="T46" fmla="*/ 242 w 521"/>
                  <a:gd name="T47" fmla="*/ 66 h 559"/>
                  <a:gd name="T48" fmla="*/ 231 w 521"/>
                  <a:gd name="T49" fmla="*/ 81 h 559"/>
                  <a:gd name="T50" fmla="*/ 217 w 521"/>
                  <a:gd name="T51" fmla="*/ 64 h 559"/>
                  <a:gd name="T52" fmla="*/ 159 w 521"/>
                  <a:gd name="T53" fmla="*/ 139 h 559"/>
                  <a:gd name="T54" fmla="*/ 140 w 521"/>
                  <a:gd name="T55" fmla="*/ 141 h 559"/>
                  <a:gd name="T56" fmla="*/ 142 w 521"/>
                  <a:gd name="T57" fmla="*/ 147 h 559"/>
                  <a:gd name="T58" fmla="*/ 378 w 521"/>
                  <a:gd name="T59" fmla="*/ 147 h 559"/>
                  <a:gd name="T60" fmla="*/ 382 w 521"/>
                  <a:gd name="T61" fmla="*/ 143 h 559"/>
                  <a:gd name="T62" fmla="*/ 362 w 521"/>
                  <a:gd name="T63" fmla="*/ 139 h 559"/>
                  <a:gd name="T64" fmla="*/ 304 w 521"/>
                  <a:gd name="T65" fmla="*/ 53 h 559"/>
                  <a:gd name="T66" fmla="*/ 296 w 521"/>
                  <a:gd name="T67" fmla="*/ 80 h 559"/>
                  <a:gd name="T68" fmla="*/ 280 w 521"/>
                  <a:gd name="T69" fmla="*/ 70 h 559"/>
                  <a:gd name="T70" fmla="*/ 267 w 521"/>
                  <a:gd name="T71" fmla="*/ 26 h 559"/>
                  <a:gd name="T72" fmla="*/ 304 w 521"/>
                  <a:gd name="T73" fmla="*/ 20 h 559"/>
                  <a:gd name="T74" fmla="*/ 340 w 521"/>
                  <a:gd name="T75" fmla="*/ 45 h 559"/>
                  <a:gd name="T76" fmla="*/ 386 w 521"/>
                  <a:gd name="T77" fmla="*/ 117 h 559"/>
                  <a:gd name="T78" fmla="*/ 399 w 521"/>
                  <a:gd name="T79" fmla="*/ 165 h 559"/>
                  <a:gd name="T80" fmla="*/ 389 w 521"/>
                  <a:gd name="T81" fmla="*/ 218 h 559"/>
                  <a:gd name="T82" fmla="*/ 346 w 521"/>
                  <a:gd name="T83" fmla="*/ 299 h 559"/>
                  <a:gd name="T84" fmla="*/ 339 w 521"/>
                  <a:gd name="T85" fmla="*/ 324 h 559"/>
                  <a:gd name="T86" fmla="*/ 355 w 521"/>
                  <a:gd name="T87" fmla="*/ 339 h 559"/>
                  <a:gd name="T88" fmla="*/ 496 w 521"/>
                  <a:gd name="T89" fmla="*/ 426 h 559"/>
                  <a:gd name="T90" fmla="*/ 521 w 521"/>
                  <a:gd name="T91" fmla="*/ 549 h 559"/>
                  <a:gd name="T92" fmla="*/ 12 w 521"/>
                  <a:gd name="T93" fmla="*/ 465 h 559"/>
                  <a:gd name="T94" fmla="*/ 122 w 521"/>
                  <a:gd name="T95" fmla="*/ 360 h 559"/>
                  <a:gd name="T96" fmla="*/ 183 w 521"/>
                  <a:gd name="T97" fmla="*/ 324 h 559"/>
                  <a:gd name="T98" fmla="*/ 161 w 521"/>
                  <a:gd name="T99" fmla="*/ 267 h 559"/>
                  <a:gd name="T100" fmla="*/ 130 w 521"/>
                  <a:gd name="T101" fmla="*/ 176 h 559"/>
                  <a:gd name="T102" fmla="*/ 114 w 521"/>
                  <a:gd name="T103" fmla="*/ 143 h 559"/>
                  <a:gd name="T104" fmla="*/ 147 w 521"/>
                  <a:gd name="T105" fmla="*/ 91 h 559"/>
                  <a:gd name="T106" fmla="*/ 217 w 521"/>
                  <a:gd name="T107" fmla="*/ 24 h 559"/>
                  <a:gd name="T108" fmla="*/ 267 w 521"/>
                  <a:gd name="T10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1" h="559">
                    <a:moveTo>
                      <a:pt x="124" y="393"/>
                    </a:moveTo>
                    <a:lnTo>
                      <a:pt x="115" y="397"/>
                    </a:lnTo>
                    <a:lnTo>
                      <a:pt x="97" y="404"/>
                    </a:lnTo>
                    <a:lnTo>
                      <a:pt x="77" y="413"/>
                    </a:lnTo>
                    <a:lnTo>
                      <a:pt x="66" y="420"/>
                    </a:lnTo>
                    <a:lnTo>
                      <a:pt x="57" y="433"/>
                    </a:lnTo>
                    <a:lnTo>
                      <a:pt x="45" y="459"/>
                    </a:lnTo>
                    <a:lnTo>
                      <a:pt x="38" y="488"/>
                    </a:lnTo>
                    <a:lnTo>
                      <a:pt x="33" y="521"/>
                    </a:lnTo>
                    <a:lnTo>
                      <a:pt x="32" y="528"/>
                    </a:lnTo>
                    <a:lnTo>
                      <a:pt x="108" y="528"/>
                    </a:lnTo>
                    <a:lnTo>
                      <a:pt x="108" y="510"/>
                    </a:lnTo>
                    <a:lnTo>
                      <a:pt x="108" y="462"/>
                    </a:lnTo>
                    <a:lnTo>
                      <a:pt x="109" y="452"/>
                    </a:lnTo>
                    <a:lnTo>
                      <a:pt x="116" y="446"/>
                    </a:lnTo>
                    <a:lnTo>
                      <a:pt x="124" y="444"/>
                    </a:lnTo>
                    <a:lnTo>
                      <a:pt x="124" y="393"/>
                    </a:lnTo>
                    <a:close/>
                    <a:moveTo>
                      <a:pt x="398" y="393"/>
                    </a:moveTo>
                    <a:lnTo>
                      <a:pt x="398" y="444"/>
                    </a:lnTo>
                    <a:lnTo>
                      <a:pt x="406" y="446"/>
                    </a:lnTo>
                    <a:lnTo>
                      <a:pt x="412" y="452"/>
                    </a:lnTo>
                    <a:lnTo>
                      <a:pt x="414" y="463"/>
                    </a:lnTo>
                    <a:lnTo>
                      <a:pt x="414" y="528"/>
                    </a:lnTo>
                    <a:lnTo>
                      <a:pt x="489" y="528"/>
                    </a:lnTo>
                    <a:lnTo>
                      <a:pt x="489" y="521"/>
                    </a:lnTo>
                    <a:lnTo>
                      <a:pt x="484" y="488"/>
                    </a:lnTo>
                    <a:lnTo>
                      <a:pt x="475" y="459"/>
                    </a:lnTo>
                    <a:lnTo>
                      <a:pt x="465" y="433"/>
                    </a:lnTo>
                    <a:lnTo>
                      <a:pt x="455" y="420"/>
                    </a:lnTo>
                    <a:lnTo>
                      <a:pt x="444" y="413"/>
                    </a:lnTo>
                    <a:lnTo>
                      <a:pt x="427" y="405"/>
                    </a:lnTo>
                    <a:lnTo>
                      <a:pt x="411" y="399"/>
                    </a:lnTo>
                    <a:lnTo>
                      <a:pt x="398" y="393"/>
                    </a:lnTo>
                    <a:close/>
                    <a:moveTo>
                      <a:pt x="190" y="369"/>
                    </a:moveTo>
                    <a:lnTo>
                      <a:pt x="190" y="444"/>
                    </a:lnTo>
                    <a:lnTo>
                      <a:pt x="332" y="444"/>
                    </a:lnTo>
                    <a:lnTo>
                      <a:pt x="332" y="439"/>
                    </a:lnTo>
                    <a:lnTo>
                      <a:pt x="332" y="369"/>
                    </a:lnTo>
                    <a:lnTo>
                      <a:pt x="321" y="388"/>
                    </a:lnTo>
                    <a:lnTo>
                      <a:pt x="308" y="402"/>
                    </a:lnTo>
                    <a:lnTo>
                      <a:pt x="295" y="413"/>
                    </a:lnTo>
                    <a:lnTo>
                      <a:pt x="279" y="418"/>
                    </a:lnTo>
                    <a:lnTo>
                      <a:pt x="262" y="420"/>
                    </a:lnTo>
                    <a:lnTo>
                      <a:pt x="243" y="418"/>
                    </a:lnTo>
                    <a:lnTo>
                      <a:pt x="226" y="413"/>
                    </a:lnTo>
                    <a:lnTo>
                      <a:pt x="213" y="402"/>
                    </a:lnTo>
                    <a:lnTo>
                      <a:pt x="201" y="388"/>
                    </a:lnTo>
                    <a:lnTo>
                      <a:pt x="190" y="369"/>
                    </a:lnTo>
                    <a:close/>
                    <a:moveTo>
                      <a:pt x="308" y="339"/>
                    </a:moveTo>
                    <a:lnTo>
                      <a:pt x="292" y="347"/>
                    </a:lnTo>
                    <a:lnTo>
                      <a:pt x="276" y="351"/>
                    </a:lnTo>
                    <a:lnTo>
                      <a:pt x="260" y="352"/>
                    </a:lnTo>
                    <a:lnTo>
                      <a:pt x="237" y="349"/>
                    </a:lnTo>
                    <a:lnTo>
                      <a:pt x="214" y="339"/>
                    </a:lnTo>
                    <a:lnTo>
                      <a:pt x="216" y="353"/>
                    </a:lnTo>
                    <a:lnTo>
                      <a:pt x="221" y="366"/>
                    </a:lnTo>
                    <a:lnTo>
                      <a:pt x="232" y="379"/>
                    </a:lnTo>
                    <a:lnTo>
                      <a:pt x="246" y="387"/>
                    </a:lnTo>
                    <a:lnTo>
                      <a:pt x="260" y="389"/>
                    </a:lnTo>
                    <a:lnTo>
                      <a:pt x="276" y="387"/>
                    </a:lnTo>
                    <a:lnTo>
                      <a:pt x="290" y="379"/>
                    </a:lnTo>
                    <a:lnTo>
                      <a:pt x="299" y="367"/>
                    </a:lnTo>
                    <a:lnTo>
                      <a:pt x="305" y="354"/>
                    </a:lnTo>
                    <a:lnTo>
                      <a:pt x="308" y="339"/>
                    </a:lnTo>
                    <a:close/>
                    <a:moveTo>
                      <a:pt x="279" y="171"/>
                    </a:moveTo>
                    <a:lnTo>
                      <a:pt x="244" y="171"/>
                    </a:lnTo>
                    <a:lnTo>
                      <a:pt x="237" y="171"/>
                    </a:lnTo>
                    <a:lnTo>
                      <a:pt x="230" y="173"/>
                    </a:lnTo>
                    <a:lnTo>
                      <a:pt x="214" y="176"/>
                    </a:lnTo>
                    <a:lnTo>
                      <a:pt x="198" y="183"/>
                    </a:lnTo>
                    <a:lnTo>
                      <a:pt x="182" y="190"/>
                    </a:lnTo>
                    <a:lnTo>
                      <a:pt x="182" y="211"/>
                    </a:lnTo>
                    <a:lnTo>
                      <a:pt x="182" y="222"/>
                    </a:lnTo>
                    <a:lnTo>
                      <a:pt x="166" y="201"/>
                    </a:lnTo>
                    <a:lnTo>
                      <a:pt x="164" y="199"/>
                    </a:lnTo>
                    <a:lnTo>
                      <a:pt x="161" y="198"/>
                    </a:lnTo>
                    <a:lnTo>
                      <a:pt x="159" y="199"/>
                    </a:lnTo>
                    <a:lnTo>
                      <a:pt x="157" y="199"/>
                    </a:lnTo>
                    <a:lnTo>
                      <a:pt x="156" y="201"/>
                    </a:lnTo>
                    <a:lnTo>
                      <a:pt x="155" y="203"/>
                    </a:lnTo>
                    <a:lnTo>
                      <a:pt x="155" y="205"/>
                    </a:lnTo>
                    <a:lnTo>
                      <a:pt x="155" y="207"/>
                    </a:lnTo>
                    <a:lnTo>
                      <a:pt x="157" y="214"/>
                    </a:lnTo>
                    <a:lnTo>
                      <a:pt x="159" y="221"/>
                    </a:lnTo>
                    <a:lnTo>
                      <a:pt x="165" y="230"/>
                    </a:lnTo>
                    <a:lnTo>
                      <a:pt x="171" y="238"/>
                    </a:lnTo>
                    <a:lnTo>
                      <a:pt x="182" y="244"/>
                    </a:lnTo>
                    <a:lnTo>
                      <a:pt x="182" y="244"/>
                    </a:lnTo>
                    <a:lnTo>
                      <a:pt x="184" y="245"/>
                    </a:lnTo>
                    <a:lnTo>
                      <a:pt x="184" y="246"/>
                    </a:lnTo>
                    <a:lnTo>
                      <a:pt x="187" y="249"/>
                    </a:lnTo>
                    <a:lnTo>
                      <a:pt x="189" y="253"/>
                    </a:lnTo>
                    <a:lnTo>
                      <a:pt x="191" y="257"/>
                    </a:lnTo>
                    <a:lnTo>
                      <a:pt x="198" y="275"/>
                    </a:lnTo>
                    <a:lnTo>
                      <a:pt x="206" y="290"/>
                    </a:lnTo>
                    <a:lnTo>
                      <a:pt x="218" y="303"/>
                    </a:lnTo>
                    <a:lnTo>
                      <a:pt x="231" y="313"/>
                    </a:lnTo>
                    <a:lnTo>
                      <a:pt x="244" y="319"/>
                    </a:lnTo>
                    <a:lnTo>
                      <a:pt x="260" y="321"/>
                    </a:lnTo>
                    <a:lnTo>
                      <a:pt x="279" y="318"/>
                    </a:lnTo>
                    <a:lnTo>
                      <a:pt x="296" y="310"/>
                    </a:lnTo>
                    <a:lnTo>
                      <a:pt x="310" y="297"/>
                    </a:lnTo>
                    <a:lnTo>
                      <a:pt x="322" y="279"/>
                    </a:lnTo>
                    <a:lnTo>
                      <a:pt x="331" y="257"/>
                    </a:lnTo>
                    <a:lnTo>
                      <a:pt x="332" y="253"/>
                    </a:lnTo>
                    <a:lnTo>
                      <a:pt x="334" y="249"/>
                    </a:lnTo>
                    <a:lnTo>
                      <a:pt x="337" y="246"/>
                    </a:lnTo>
                    <a:lnTo>
                      <a:pt x="338" y="245"/>
                    </a:lnTo>
                    <a:lnTo>
                      <a:pt x="339" y="245"/>
                    </a:lnTo>
                    <a:lnTo>
                      <a:pt x="342" y="244"/>
                    </a:lnTo>
                    <a:lnTo>
                      <a:pt x="352" y="238"/>
                    </a:lnTo>
                    <a:lnTo>
                      <a:pt x="358" y="231"/>
                    </a:lnTo>
                    <a:lnTo>
                      <a:pt x="364" y="223"/>
                    </a:lnTo>
                    <a:lnTo>
                      <a:pt x="367" y="216"/>
                    </a:lnTo>
                    <a:lnTo>
                      <a:pt x="368" y="209"/>
                    </a:lnTo>
                    <a:lnTo>
                      <a:pt x="368" y="209"/>
                    </a:lnTo>
                    <a:lnTo>
                      <a:pt x="369" y="205"/>
                    </a:lnTo>
                    <a:lnTo>
                      <a:pt x="369" y="203"/>
                    </a:lnTo>
                    <a:lnTo>
                      <a:pt x="368" y="201"/>
                    </a:lnTo>
                    <a:lnTo>
                      <a:pt x="367" y="199"/>
                    </a:lnTo>
                    <a:lnTo>
                      <a:pt x="365" y="199"/>
                    </a:lnTo>
                    <a:lnTo>
                      <a:pt x="362" y="198"/>
                    </a:lnTo>
                    <a:lnTo>
                      <a:pt x="359" y="199"/>
                    </a:lnTo>
                    <a:lnTo>
                      <a:pt x="358" y="201"/>
                    </a:lnTo>
                    <a:lnTo>
                      <a:pt x="340" y="224"/>
                    </a:lnTo>
                    <a:lnTo>
                      <a:pt x="340" y="219"/>
                    </a:lnTo>
                    <a:lnTo>
                      <a:pt x="339" y="218"/>
                    </a:lnTo>
                    <a:lnTo>
                      <a:pt x="339" y="217"/>
                    </a:lnTo>
                    <a:lnTo>
                      <a:pt x="339" y="212"/>
                    </a:lnTo>
                    <a:lnTo>
                      <a:pt x="339" y="211"/>
                    </a:lnTo>
                    <a:lnTo>
                      <a:pt x="339" y="203"/>
                    </a:lnTo>
                    <a:lnTo>
                      <a:pt x="340" y="195"/>
                    </a:lnTo>
                    <a:lnTo>
                      <a:pt x="340" y="194"/>
                    </a:lnTo>
                    <a:lnTo>
                      <a:pt x="340" y="192"/>
                    </a:lnTo>
                    <a:lnTo>
                      <a:pt x="339" y="191"/>
                    </a:lnTo>
                    <a:lnTo>
                      <a:pt x="338" y="190"/>
                    </a:lnTo>
                    <a:lnTo>
                      <a:pt x="335" y="188"/>
                    </a:lnTo>
                    <a:lnTo>
                      <a:pt x="307" y="176"/>
                    </a:lnTo>
                    <a:lnTo>
                      <a:pt x="279" y="171"/>
                    </a:lnTo>
                    <a:close/>
                    <a:moveTo>
                      <a:pt x="255" y="25"/>
                    </a:moveTo>
                    <a:lnTo>
                      <a:pt x="243" y="31"/>
                    </a:lnTo>
                    <a:lnTo>
                      <a:pt x="242" y="32"/>
                    </a:lnTo>
                    <a:lnTo>
                      <a:pt x="242" y="33"/>
                    </a:lnTo>
                    <a:lnTo>
                      <a:pt x="242" y="66"/>
                    </a:lnTo>
                    <a:lnTo>
                      <a:pt x="242" y="68"/>
                    </a:lnTo>
                    <a:lnTo>
                      <a:pt x="241" y="72"/>
                    </a:lnTo>
                    <a:lnTo>
                      <a:pt x="240" y="75"/>
                    </a:lnTo>
                    <a:lnTo>
                      <a:pt x="237" y="79"/>
                    </a:lnTo>
                    <a:lnTo>
                      <a:pt x="234" y="80"/>
                    </a:lnTo>
                    <a:lnTo>
                      <a:pt x="231" y="81"/>
                    </a:lnTo>
                    <a:lnTo>
                      <a:pt x="226" y="81"/>
                    </a:lnTo>
                    <a:lnTo>
                      <a:pt x="223" y="79"/>
                    </a:lnTo>
                    <a:lnTo>
                      <a:pt x="220" y="76"/>
                    </a:lnTo>
                    <a:lnTo>
                      <a:pt x="218" y="73"/>
                    </a:lnTo>
                    <a:lnTo>
                      <a:pt x="217" y="69"/>
                    </a:lnTo>
                    <a:lnTo>
                      <a:pt x="217" y="64"/>
                    </a:lnTo>
                    <a:lnTo>
                      <a:pt x="217" y="53"/>
                    </a:lnTo>
                    <a:lnTo>
                      <a:pt x="198" y="65"/>
                    </a:lnTo>
                    <a:lnTo>
                      <a:pt x="183" y="80"/>
                    </a:lnTo>
                    <a:lnTo>
                      <a:pt x="171" y="97"/>
                    </a:lnTo>
                    <a:lnTo>
                      <a:pt x="164" y="117"/>
                    </a:lnTo>
                    <a:lnTo>
                      <a:pt x="159" y="139"/>
                    </a:lnTo>
                    <a:lnTo>
                      <a:pt x="159" y="140"/>
                    </a:lnTo>
                    <a:lnTo>
                      <a:pt x="157" y="141"/>
                    </a:lnTo>
                    <a:lnTo>
                      <a:pt x="156" y="141"/>
                    </a:lnTo>
                    <a:lnTo>
                      <a:pt x="149" y="141"/>
                    </a:lnTo>
                    <a:lnTo>
                      <a:pt x="142" y="141"/>
                    </a:lnTo>
                    <a:lnTo>
                      <a:pt x="140" y="141"/>
                    </a:lnTo>
                    <a:lnTo>
                      <a:pt x="139" y="142"/>
                    </a:lnTo>
                    <a:lnTo>
                      <a:pt x="139" y="145"/>
                    </a:lnTo>
                    <a:lnTo>
                      <a:pt x="139" y="146"/>
                    </a:lnTo>
                    <a:lnTo>
                      <a:pt x="140" y="147"/>
                    </a:lnTo>
                    <a:lnTo>
                      <a:pt x="141" y="147"/>
                    </a:lnTo>
                    <a:lnTo>
                      <a:pt x="142" y="147"/>
                    </a:lnTo>
                    <a:lnTo>
                      <a:pt x="148" y="147"/>
                    </a:lnTo>
                    <a:lnTo>
                      <a:pt x="153" y="147"/>
                    </a:lnTo>
                    <a:lnTo>
                      <a:pt x="175" y="147"/>
                    </a:lnTo>
                    <a:lnTo>
                      <a:pt x="266" y="147"/>
                    </a:lnTo>
                    <a:lnTo>
                      <a:pt x="301" y="147"/>
                    </a:lnTo>
                    <a:lnTo>
                      <a:pt x="378" y="147"/>
                    </a:lnTo>
                    <a:lnTo>
                      <a:pt x="380" y="147"/>
                    </a:lnTo>
                    <a:lnTo>
                      <a:pt x="382" y="147"/>
                    </a:lnTo>
                    <a:lnTo>
                      <a:pt x="382" y="146"/>
                    </a:lnTo>
                    <a:lnTo>
                      <a:pt x="383" y="145"/>
                    </a:lnTo>
                    <a:lnTo>
                      <a:pt x="383" y="145"/>
                    </a:lnTo>
                    <a:lnTo>
                      <a:pt x="382" y="143"/>
                    </a:lnTo>
                    <a:lnTo>
                      <a:pt x="382" y="142"/>
                    </a:lnTo>
                    <a:lnTo>
                      <a:pt x="380" y="141"/>
                    </a:lnTo>
                    <a:lnTo>
                      <a:pt x="378" y="141"/>
                    </a:lnTo>
                    <a:lnTo>
                      <a:pt x="372" y="141"/>
                    </a:lnTo>
                    <a:lnTo>
                      <a:pt x="363" y="141"/>
                    </a:lnTo>
                    <a:lnTo>
                      <a:pt x="362" y="139"/>
                    </a:lnTo>
                    <a:lnTo>
                      <a:pt x="358" y="117"/>
                    </a:lnTo>
                    <a:lnTo>
                      <a:pt x="350" y="97"/>
                    </a:lnTo>
                    <a:lnTo>
                      <a:pt x="338" y="80"/>
                    </a:lnTo>
                    <a:lnTo>
                      <a:pt x="323" y="65"/>
                    </a:lnTo>
                    <a:lnTo>
                      <a:pt x="304" y="53"/>
                    </a:lnTo>
                    <a:lnTo>
                      <a:pt x="304" y="53"/>
                    </a:lnTo>
                    <a:lnTo>
                      <a:pt x="304" y="58"/>
                    </a:lnTo>
                    <a:lnTo>
                      <a:pt x="304" y="69"/>
                    </a:lnTo>
                    <a:lnTo>
                      <a:pt x="303" y="72"/>
                    </a:lnTo>
                    <a:lnTo>
                      <a:pt x="302" y="75"/>
                    </a:lnTo>
                    <a:lnTo>
                      <a:pt x="299" y="79"/>
                    </a:lnTo>
                    <a:lnTo>
                      <a:pt x="296" y="80"/>
                    </a:lnTo>
                    <a:lnTo>
                      <a:pt x="291" y="81"/>
                    </a:lnTo>
                    <a:lnTo>
                      <a:pt x="288" y="81"/>
                    </a:lnTo>
                    <a:lnTo>
                      <a:pt x="285" y="79"/>
                    </a:lnTo>
                    <a:lnTo>
                      <a:pt x="283" y="76"/>
                    </a:lnTo>
                    <a:lnTo>
                      <a:pt x="281" y="74"/>
                    </a:lnTo>
                    <a:lnTo>
                      <a:pt x="280" y="70"/>
                    </a:lnTo>
                    <a:lnTo>
                      <a:pt x="279" y="67"/>
                    </a:lnTo>
                    <a:lnTo>
                      <a:pt x="279" y="64"/>
                    </a:lnTo>
                    <a:lnTo>
                      <a:pt x="280" y="33"/>
                    </a:lnTo>
                    <a:lnTo>
                      <a:pt x="279" y="32"/>
                    </a:lnTo>
                    <a:lnTo>
                      <a:pt x="277" y="31"/>
                    </a:lnTo>
                    <a:lnTo>
                      <a:pt x="267" y="26"/>
                    </a:lnTo>
                    <a:lnTo>
                      <a:pt x="255" y="25"/>
                    </a:lnTo>
                    <a:close/>
                    <a:moveTo>
                      <a:pt x="267" y="0"/>
                    </a:moveTo>
                    <a:lnTo>
                      <a:pt x="280" y="3"/>
                    </a:lnTo>
                    <a:lnTo>
                      <a:pt x="292" y="9"/>
                    </a:lnTo>
                    <a:lnTo>
                      <a:pt x="303" y="19"/>
                    </a:lnTo>
                    <a:lnTo>
                      <a:pt x="304" y="20"/>
                    </a:lnTo>
                    <a:lnTo>
                      <a:pt x="304" y="22"/>
                    </a:lnTo>
                    <a:lnTo>
                      <a:pt x="304" y="24"/>
                    </a:lnTo>
                    <a:lnTo>
                      <a:pt x="304" y="25"/>
                    </a:lnTo>
                    <a:lnTo>
                      <a:pt x="305" y="26"/>
                    </a:lnTo>
                    <a:lnTo>
                      <a:pt x="323" y="35"/>
                    </a:lnTo>
                    <a:lnTo>
                      <a:pt x="340" y="45"/>
                    </a:lnTo>
                    <a:lnTo>
                      <a:pt x="355" y="59"/>
                    </a:lnTo>
                    <a:lnTo>
                      <a:pt x="368" y="76"/>
                    </a:lnTo>
                    <a:lnTo>
                      <a:pt x="378" y="94"/>
                    </a:lnTo>
                    <a:lnTo>
                      <a:pt x="384" y="115"/>
                    </a:lnTo>
                    <a:lnTo>
                      <a:pt x="384" y="116"/>
                    </a:lnTo>
                    <a:lnTo>
                      <a:pt x="386" y="117"/>
                    </a:lnTo>
                    <a:lnTo>
                      <a:pt x="395" y="120"/>
                    </a:lnTo>
                    <a:lnTo>
                      <a:pt x="402" y="127"/>
                    </a:lnTo>
                    <a:lnTo>
                      <a:pt x="406" y="136"/>
                    </a:lnTo>
                    <a:lnTo>
                      <a:pt x="407" y="146"/>
                    </a:lnTo>
                    <a:lnTo>
                      <a:pt x="405" y="156"/>
                    </a:lnTo>
                    <a:lnTo>
                      <a:pt x="399" y="165"/>
                    </a:lnTo>
                    <a:lnTo>
                      <a:pt x="389" y="170"/>
                    </a:lnTo>
                    <a:lnTo>
                      <a:pt x="391" y="173"/>
                    </a:lnTo>
                    <a:lnTo>
                      <a:pt x="391" y="176"/>
                    </a:lnTo>
                    <a:lnTo>
                      <a:pt x="392" y="179"/>
                    </a:lnTo>
                    <a:lnTo>
                      <a:pt x="392" y="199"/>
                    </a:lnTo>
                    <a:lnTo>
                      <a:pt x="389" y="218"/>
                    </a:lnTo>
                    <a:lnTo>
                      <a:pt x="382" y="237"/>
                    </a:lnTo>
                    <a:lnTo>
                      <a:pt x="370" y="255"/>
                    </a:lnTo>
                    <a:lnTo>
                      <a:pt x="361" y="268"/>
                    </a:lnTo>
                    <a:lnTo>
                      <a:pt x="354" y="282"/>
                    </a:lnTo>
                    <a:lnTo>
                      <a:pt x="350" y="290"/>
                    </a:lnTo>
                    <a:lnTo>
                      <a:pt x="346" y="299"/>
                    </a:lnTo>
                    <a:lnTo>
                      <a:pt x="341" y="307"/>
                    </a:lnTo>
                    <a:lnTo>
                      <a:pt x="340" y="310"/>
                    </a:lnTo>
                    <a:lnTo>
                      <a:pt x="339" y="311"/>
                    </a:lnTo>
                    <a:lnTo>
                      <a:pt x="339" y="312"/>
                    </a:lnTo>
                    <a:lnTo>
                      <a:pt x="339" y="319"/>
                    </a:lnTo>
                    <a:lnTo>
                      <a:pt x="339" y="324"/>
                    </a:lnTo>
                    <a:lnTo>
                      <a:pt x="339" y="331"/>
                    </a:lnTo>
                    <a:lnTo>
                      <a:pt x="339" y="331"/>
                    </a:lnTo>
                    <a:lnTo>
                      <a:pt x="339" y="332"/>
                    </a:lnTo>
                    <a:lnTo>
                      <a:pt x="339" y="332"/>
                    </a:lnTo>
                    <a:lnTo>
                      <a:pt x="340" y="332"/>
                    </a:lnTo>
                    <a:lnTo>
                      <a:pt x="355" y="339"/>
                    </a:lnTo>
                    <a:lnTo>
                      <a:pt x="368" y="345"/>
                    </a:lnTo>
                    <a:lnTo>
                      <a:pt x="390" y="355"/>
                    </a:lnTo>
                    <a:lnTo>
                      <a:pt x="451" y="382"/>
                    </a:lnTo>
                    <a:lnTo>
                      <a:pt x="469" y="393"/>
                    </a:lnTo>
                    <a:lnTo>
                      <a:pt x="484" y="406"/>
                    </a:lnTo>
                    <a:lnTo>
                      <a:pt x="496" y="426"/>
                    </a:lnTo>
                    <a:lnTo>
                      <a:pt x="504" y="449"/>
                    </a:lnTo>
                    <a:lnTo>
                      <a:pt x="512" y="475"/>
                    </a:lnTo>
                    <a:lnTo>
                      <a:pt x="517" y="501"/>
                    </a:lnTo>
                    <a:lnTo>
                      <a:pt x="520" y="532"/>
                    </a:lnTo>
                    <a:lnTo>
                      <a:pt x="521" y="545"/>
                    </a:lnTo>
                    <a:lnTo>
                      <a:pt x="521" y="549"/>
                    </a:lnTo>
                    <a:lnTo>
                      <a:pt x="521" y="559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2" y="520"/>
                    </a:lnTo>
                    <a:lnTo>
                      <a:pt x="6" y="488"/>
                    </a:lnTo>
                    <a:lnTo>
                      <a:pt x="12" y="465"/>
                    </a:lnTo>
                    <a:lnTo>
                      <a:pt x="19" y="443"/>
                    </a:lnTo>
                    <a:lnTo>
                      <a:pt x="27" y="423"/>
                    </a:lnTo>
                    <a:lnTo>
                      <a:pt x="38" y="406"/>
                    </a:lnTo>
                    <a:lnTo>
                      <a:pt x="52" y="393"/>
                    </a:lnTo>
                    <a:lnTo>
                      <a:pt x="68" y="383"/>
                    </a:lnTo>
                    <a:lnTo>
                      <a:pt x="122" y="360"/>
                    </a:lnTo>
                    <a:lnTo>
                      <a:pt x="175" y="335"/>
                    </a:lnTo>
                    <a:lnTo>
                      <a:pt x="178" y="333"/>
                    </a:lnTo>
                    <a:lnTo>
                      <a:pt x="181" y="332"/>
                    </a:lnTo>
                    <a:lnTo>
                      <a:pt x="182" y="330"/>
                    </a:lnTo>
                    <a:lnTo>
                      <a:pt x="183" y="328"/>
                    </a:lnTo>
                    <a:lnTo>
                      <a:pt x="183" y="324"/>
                    </a:lnTo>
                    <a:lnTo>
                      <a:pt x="181" y="311"/>
                    </a:lnTo>
                    <a:lnTo>
                      <a:pt x="175" y="299"/>
                    </a:lnTo>
                    <a:lnTo>
                      <a:pt x="170" y="289"/>
                    </a:lnTo>
                    <a:lnTo>
                      <a:pt x="167" y="279"/>
                    </a:lnTo>
                    <a:lnTo>
                      <a:pt x="163" y="270"/>
                    </a:lnTo>
                    <a:lnTo>
                      <a:pt x="161" y="267"/>
                    </a:lnTo>
                    <a:lnTo>
                      <a:pt x="160" y="265"/>
                    </a:lnTo>
                    <a:lnTo>
                      <a:pt x="144" y="245"/>
                    </a:lnTo>
                    <a:lnTo>
                      <a:pt x="135" y="224"/>
                    </a:lnTo>
                    <a:lnTo>
                      <a:pt x="130" y="203"/>
                    </a:lnTo>
                    <a:lnTo>
                      <a:pt x="128" y="189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31" y="173"/>
                    </a:lnTo>
                    <a:lnTo>
                      <a:pt x="132" y="170"/>
                    </a:lnTo>
                    <a:lnTo>
                      <a:pt x="122" y="165"/>
                    </a:lnTo>
                    <a:lnTo>
                      <a:pt x="116" y="155"/>
                    </a:lnTo>
                    <a:lnTo>
                      <a:pt x="114" y="143"/>
                    </a:lnTo>
                    <a:lnTo>
                      <a:pt x="117" y="132"/>
                    </a:lnTo>
                    <a:lnTo>
                      <a:pt x="124" y="122"/>
                    </a:lnTo>
                    <a:lnTo>
                      <a:pt x="136" y="117"/>
                    </a:lnTo>
                    <a:lnTo>
                      <a:pt x="137" y="116"/>
                    </a:lnTo>
                    <a:lnTo>
                      <a:pt x="138" y="115"/>
                    </a:lnTo>
                    <a:lnTo>
                      <a:pt x="147" y="91"/>
                    </a:lnTo>
                    <a:lnTo>
                      <a:pt x="158" y="70"/>
                    </a:lnTo>
                    <a:lnTo>
                      <a:pt x="173" y="53"/>
                    </a:lnTo>
                    <a:lnTo>
                      <a:pt x="192" y="38"/>
                    </a:lnTo>
                    <a:lnTo>
                      <a:pt x="215" y="26"/>
                    </a:lnTo>
                    <a:lnTo>
                      <a:pt x="217" y="25"/>
                    </a:lnTo>
                    <a:lnTo>
                      <a:pt x="217" y="24"/>
                    </a:lnTo>
                    <a:lnTo>
                      <a:pt x="217" y="23"/>
                    </a:lnTo>
                    <a:lnTo>
                      <a:pt x="218" y="20"/>
                    </a:lnTo>
                    <a:lnTo>
                      <a:pt x="219" y="18"/>
                    </a:lnTo>
                    <a:lnTo>
                      <a:pt x="233" y="7"/>
                    </a:lnTo>
                    <a:lnTo>
                      <a:pt x="249" y="1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8" name="Freeform 527">
                <a:extLst>
                  <a:ext uri="{FF2B5EF4-FFF2-40B4-BE49-F238E27FC236}">
                    <a16:creationId xmlns:a16="http://schemas.microsoft.com/office/drawing/2014/main" id="{18BCCA0B-0EFC-4EA1-88D3-113BF64FC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75" y="1982788"/>
                <a:ext cx="17463" cy="17462"/>
              </a:xfrm>
              <a:custGeom>
                <a:avLst/>
                <a:gdLst>
                  <a:gd name="T0" fmla="*/ 16 w 32"/>
                  <a:gd name="T1" fmla="*/ 0 h 33"/>
                  <a:gd name="T2" fmla="*/ 20 w 32"/>
                  <a:gd name="T3" fmla="*/ 1 h 33"/>
                  <a:gd name="T4" fmla="*/ 25 w 32"/>
                  <a:gd name="T5" fmla="*/ 2 h 33"/>
                  <a:gd name="T6" fmla="*/ 28 w 32"/>
                  <a:gd name="T7" fmla="*/ 5 h 33"/>
                  <a:gd name="T8" fmla="*/ 30 w 32"/>
                  <a:gd name="T9" fmla="*/ 8 h 33"/>
                  <a:gd name="T10" fmla="*/ 32 w 32"/>
                  <a:gd name="T11" fmla="*/ 11 h 33"/>
                  <a:gd name="T12" fmla="*/ 32 w 32"/>
                  <a:gd name="T13" fmla="*/ 17 h 33"/>
                  <a:gd name="T14" fmla="*/ 32 w 32"/>
                  <a:gd name="T15" fmla="*/ 21 h 33"/>
                  <a:gd name="T16" fmla="*/ 30 w 32"/>
                  <a:gd name="T17" fmla="*/ 24 h 33"/>
                  <a:gd name="T18" fmla="*/ 28 w 32"/>
                  <a:gd name="T19" fmla="*/ 27 h 33"/>
                  <a:gd name="T20" fmla="*/ 25 w 32"/>
                  <a:gd name="T21" fmla="*/ 30 h 33"/>
                  <a:gd name="T22" fmla="*/ 20 w 32"/>
                  <a:gd name="T23" fmla="*/ 32 h 33"/>
                  <a:gd name="T24" fmla="*/ 16 w 32"/>
                  <a:gd name="T25" fmla="*/ 33 h 33"/>
                  <a:gd name="T26" fmla="*/ 12 w 32"/>
                  <a:gd name="T27" fmla="*/ 32 h 33"/>
                  <a:gd name="T28" fmla="*/ 8 w 32"/>
                  <a:gd name="T29" fmla="*/ 30 h 33"/>
                  <a:gd name="T30" fmla="*/ 4 w 32"/>
                  <a:gd name="T31" fmla="*/ 27 h 33"/>
                  <a:gd name="T32" fmla="*/ 2 w 32"/>
                  <a:gd name="T33" fmla="*/ 24 h 33"/>
                  <a:gd name="T34" fmla="*/ 0 w 32"/>
                  <a:gd name="T35" fmla="*/ 21 h 33"/>
                  <a:gd name="T36" fmla="*/ 0 w 32"/>
                  <a:gd name="T37" fmla="*/ 17 h 33"/>
                  <a:gd name="T38" fmla="*/ 0 w 32"/>
                  <a:gd name="T39" fmla="*/ 11 h 33"/>
                  <a:gd name="T40" fmla="*/ 2 w 32"/>
                  <a:gd name="T41" fmla="*/ 8 h 33"/>
                  <a:gd name="T42" fmla="*/ 4 w 32"/>
                  <a:gd name="T43" fmla="*/ 5 h 33"/>
                  <a:gd name="T44" fmla="*/ 8 w 32"/>
                  <a:gd name="T45" fmla="*/ 2 h 33"/>
                  <a:gd name="T46" fmla="*/ 12 w 32"/>
                  <a:gd name="T47" fmla="*/ 1 h 33"/>
                  <a:gd name="T48" fmla="*/ 16 w 32"/>
                  <a:gd name="T4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3">
                    <a:moveTo>
                      <a:pt x="16" y="0"/>
                    </a:moveTo>
                    <a:lnTo>
                      <a:pt x="20" y="1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32" y="11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0" y="24"/>
                    </a:lnTo>
                    <a:lnTo>
                      <a:pt x="28" y="27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6" y="33"/>
                    </a:lnTo>
                    <a:lnTo>
                      <a:pt x="12" y="32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9" name="Freeform 528">
                <a:extLst>
                  <a:ext uri="{FF2B5EF4-FFF2-40B4-BE49-F238E27FC236}">
                    <a16:creationId xmlns:a16="http://schemas.microsoft.com/office/drawing/2014/main" id="{BA396941-B9FE-4F60-8FB8-5BAE4ECF6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150" y="1982788"/>
                <a:ext cx="17463" cy="17462"/>
              </a:xfrm>
              <a:custGeom>
                <a:avLst/>
                <a:gdLst>
                  <a:gd name="T0" fmla="*/ 16 w 33"/>
                  <a:gd name="T1" fmla="*/ 0 h 33"/>
                  <a:gd name="T2" fmla="*/ 21 w 33"/>
                  <a:gd name="T3" fmla="*/ 1 h 33"/>
                  <a:gd name="T4" fmla="*/ 24 w 33"/>
                  <a:gd name="T5" fmla="*/ 2 h 33"/>
                  <a:gd name="T6" fmla="*/ 27 w 33"/>
                  <a:gd name="T7" fmla="*/ 5 h 33"/>
                  <a:gd name="T8" fmla="*/ 31 w 33"/>
                  <a:gd name="T9" fmla="*/ 8 h 33"/>
                  <a:gd name="T10" fmla="*/ 32 w 33"/>
                  <a:gd name="T11" fmla="*/ 11 h 33"/>
                  <a:gd name="T12" fmla="*/ 33 w 33"/>
                  <a:gd name="T13" fmla="*/ 17 h 33"/>
                  <a:gd name="T14" fmla="*/ 32 w 33"/>
                  <a:gd name="T15" fmla="*/ 21 h 33"/>
                  <a:gd name="T16" fmla="*/ 31 w 33"/>
                  <a:gd name="T17" fmla="*/ 24 h 33"/>
                  <a:gd name="T18" fmla="*/ 27 w 33"/>
                  <a:gd name="T19" fmla="*/ 27 h 33"/>
                  <a:gd name="T20" fmla="*/ 24 w 33"/>
                  <a:gd name="T21" fmla="*/ 30 h 33"/>
                  <a:gd name="T22" fmla="*/ 21 w 33"/>
                  <a:gd name="T23" fmla="*/ 32 h 33"/>
                  <a:gd name="T24" fmla="*/ 16 w 33"/>
                  <a:gd name="T25" fmla="*/ 33 h 33"/>
                  <a:gd name="T26" fmla="*/ 12 w 33"/>
                  <a:gd name="T27" fmla="*/ 32 h 33"/>
                  <a:gd name="T28" fmla="*/ 8 w 33"/>
                  <a:gd name="T29" fmla="*/ 30 h 33"/>
                  <a:gd name="T30" fmla="*/ 5 w 33"/>
                  <a:gd name="T31" fmla="*/ 27 h 33"/>
                  <a:gd name="T32" fmla="*/ 2 w 33"/>
                  <a:gd name="T33" fmla="*/ 24 h 33"/>
                  <a:gd name="T34" fmla="*/ 1 w 33"/>
                  <a:gd name="T35" fmla="*/ 21 h 33"/>
                  <a:gd name="T36" fmla="*/ 0 w 33"/>
                  <a:gd name="T37" fmla="*/ 17 h 33"/>
                  <a:gd name="T38" fmla="*/ 1 w 33"/>
                  <a:gd name="T39" fmla="*/ 11 h 33"/>
                  <a:gd name="T40" fmla="*/ 2 w 33"/>
                  <a:gd name="T41" fmla="*/ 8 h 33"/>
                  <a:gd name="T42" fmla="*/ 5 w 33"/>
                  <a:gd name="T43" fmla="*/ 5 h 33"/>
                  <a:gd name="T44" fmla="*/ 8 w 33"/>
                  <a:gd name="T45" fmla="*/ 2 h 33"/>
                  <a:gd name="T46" fmla="*/ 12 w 33"/>
                  <a:gd name="T47" fmla="*/ 1 h 33"/>
                  <a:gd name="T48" fmla="*/ 16 w 33"/>
                  <a:gd name="T4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lnTo>
                      <a:pt x="21" y="1"/>
                    </a:lnTo>
                    <a:lnTo>
                      <a:pt x="24" y="2"/>
                    </a:lnTo>
                    <a:lnTo>
                      <a:pt x="27" y="5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3" y="17"/>
                    </a:lnTo>
                    <a:lnTo>
                      <a:pt x="32" y="21"/>
                    </a:lnTo>
                    <a:lnTo>
                      <a:pt x="31" y="24"/>
                    </a:lnTo>
                    <a:lnTo>
                      <a:pt x="27" y="27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12" y="32"/>
                    </a:lnTo>
                    <a:lnTo>
                      <a:pt x="8" y="30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5. Source">
            <a:extLst>
              <a:ext uri="{FF2B5EF4-FFF2-40B4-BE49-F238E27FC236}">
                <a16:creationId xmlns:a16="http://schemas.microsoft.com/office/drawing/2014/main" id="{603F77FB-731C-4E45-A957-B4C0C3A81FEC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US Federal Highway Administration; McKinsey Capital Projects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1595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276DF6D-BFE7-41D1-A659-AE2566BF64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1953392"/>
              </p:ext>
            </p:extLst>
          </p:nvPr>
        </p:nvGraphicFramePr>
        <p:xfrm>
          <a:off x="1495394" y="841889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3" name="think-cell Slide" r:id="rId82" imgW="395" imgH="396" progId="TCLayout.ActiveDocument.1">
                  <p:embed/>
                </p:oleObj>
              </mc:Choice>
              <mc:Fallback>
                <p:oleObj name="think-cell Slide" r:id="rId82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276DF6D-BFE7-41D1-A659-AE2566BF64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1495394" y="841889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D63E547-BA42-4E13-A2C6-798028E6C0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838" y="840333"/>
            <a:ext cx="155581" cy="1555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kumimoji="0" lang="en-GB" sz="20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8C1E49FE-10D5-43C5-BF15-6A67740B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230189"/>
            <a:ext cx="11491891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64294" algn="l"/>
              </a:tabLst>
            </a:pPr>
            <a:r>
              <a:rPr lang="en-GB" dirty="0"/>
              <a:t>Many countries exhibit conditions appropriate for growth in offsite construction, but of these most lack the supply infrastructure in place to deliver it</a:t>
            </a:r>
          </a:p>
        </p:txBody>
      </p:sp>
      <p:graphicFrame>
        <p:nvGraphicFramePr>
          <p:cNvPr id="115" name="Chart 114">
            <a:extLst>
              <a:ext uri="{FF2B5EF4-FFF2-40B4-BE49-F238E27FC236}">
                <a16:creationId xmlns:a16="http://schemas.microsoft.com/office/drawing/2014/main" id="{E051DD61-44FC-4DAD-98C5-1D68C0E65EA4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2322513" y="1708150"/>
          <a:ext cx="8901112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4"/>
          </a:graphicData>
        </a:graphic>
      </p:graphicFrame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0B7D78F3-66A5-498E-8722-90641506EFD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730500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24CEEBBB-9797-43C6-846B-94E5CE319E93}" type="datetime'''''''''''''0''''''.''''''''''''1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0.1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F087B0BA-0F9D-48AC-8791-A7B272A0913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496175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9E2A4692-7A52-4CC8-A8F7-BD8FC9649E2C}" type="datetime'''''''''1''''''''''''''''''.''''''''''''''''''''3''''''''''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1.3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237B9B01-A78B-401C-8C5B-1244EFFB0BA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879013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F4D733D9-D940-43E3-A8F3-5A120474F7EC}" type="datetime'''''''''''1''''''''''''''''''''''''''''''''''''.''''9''''''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1.9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AA01BC69-0BDA-44FF-A345-2474EAEC33B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376488" y="4989513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C98E2606-F191-4AF2-8F9B-0A017A14E8F0}" type="datetime'''''''''''''''''''''''''''''''''''''''''''0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C7EAF8CF-FB71-4180-A791-AC6376455E5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319588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F8BD76EA-4D80-4951-88B3-0836FE91930A}" type="datetime'''''0''''''''''''''''.''''''''5''''''''''''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0.5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CBCDF01D-A0B4-4779-AE16-F2B0BA11B96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127375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0B3B2BEE-2A01-4FD1-A5E4-C391016F4352}" type="datetime'''''''''''''''''''''''0''''''''''.''2''''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B215C46B-4563-4E97-9490-79C1E753FCE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138363" y="1730375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61422BED-3571-4A55-9170-21FC2F940E3C}" type="datetime'''''''''''''''1''''''''.2''''''''''''''''''''5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1.25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33" name="Text Placeholder 2">
            <a:extLst>
              <a:ext uri="{FF2B5EF4-FFF2-40B4-BE49-F238E27FC236}">
                <a16:creationId xmlns:a16="http://schemas.microsoft.com/office/drawing/2014/main" id="{4688FF25-3AE1-4420-ADAF-38FAFCBBF25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275888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8D8F1E34-64A2-4A84-BD16-29C56E8B34F5}" type="datetime'2''''''''''''''.0''''''''''''''''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2.0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5774B59B-072B-42D5-A3FD-D6B34EC60A8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524250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5CBB56A6-70AD-48E6-A7B5-97D1B93CFB3B}" type="datetime'0''''''.''''''''''''''''''''''''3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0.3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02DF9197-A773-432B-B3FC-DD1156E64D7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907088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2212D32C-70F4-4831-9B74-C311318C1EF1}" type="datetime'0''''''''.''''9''''''''''''''''''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0.9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36C66F98-1773-4E5B-BD33-F6758C5F15C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922713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8B9EC886-4674-4DC2-B0EE-40E542E319CD}" type="datetime'''''''''''0''''.''''''''''''''''''4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0.4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80CBFDFC-53DC-4BAF-A299-E8C95A24FF5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716463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E184B512-E635-4AB1-A000-3EB99DA007F4}" type="datetime'''''''''''''0''''''''''.''''''''''''''6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0.6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53B9522E-B5AD-4164-8107-B9A78BC8486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113338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3C5ACDCB-84FC-4EE7-8DD3-4475119A5488}" type="datetime'''''''''''''0''''''''''''.''''''7''''''''''''''''''''''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0.7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34" name="Text Placeholder 2">
            <a:extLst>
              <a:ext uri="{FF2B5EF4-FFF2-40B4-BE49-F238E27FC236}">
                <a16:creationId xmlns:a16="http://schemas.microsoft.com/office/drawing/2014/main" id="{1C8520F0-9316-4C2C-9540-78F005D4460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1069638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4E8052F0-B138-4216-8DA1-26EA107F0963}" type="datetime'''''''''''2''''.''''''''''''''''''''''''''''''2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2.2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87" name="Text Placeholder 2">
            <a:extLst>
              <a:ext uri="{FF2B5EF4-FFF2-40B4-BE49-F238E27FC236}">
                <a16:creationId xmlns:a16="http://schemas.microsoft.com/office/drawing/2014/main" id="{C3D81D48-8379-4381-9D50-E5006967A40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138363" y="2881313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4845539A-209D-4CE1-AEA2-781F31A262CA}" type="datetime'''''''''''''''''''1.''''''''''''''''0''''''''''''''5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1.05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2873D751-434F-4981-AB0F-85FD46EAFAA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510213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12E0329F-48B7-4C76-9802-B7824B8078E4}" type="datetime'''''''''''''''''''''''''0''''.''''''''''''''''''''''''''8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0.8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8" name="Text Placeholder 2">
            <a:extLst>
              <a:ext uri="{FF2B5EF4-FFF2-40B4-BE49-F238E27FC236}">
                <a16:creationId xmlns:a16="http://schemas.microsoft.com/office/drawing/2014/main" id="{D495F5FA-E5D6-45D7-B640-265078CFF66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303963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6212F5D9-F2DF-4FA7-8A80-25169F92681C}" type="datetime'''''1''''''''.0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C08DDBC6-2396-4CF9-B886-1137158F196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702425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9A043267-8C8B-45B0-B289-8A41262AD14C}" type="datetime'''''''''''''''''''1''''''''.''''''1''''''''''''''''''''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1.1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D6BEE32-AF24-4CF0-80D3-D435B520AA2C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083675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CA7E60FB-7FBA-4FA8-98DB-90B49B27159E}" type="datetime'''1''''''''''''''''.''''7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1.7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9" name="Text Placeholder 2">
            <a:extLst>
              <a:ext uri="{FF2B5EF4-FFF2-40B4-BE49-F238E27FC236}">
                <a16:creationId xmlns:a16="http://schemas.microsoft.com/office/drawing/2014/main" id="{CEDD74D0-282F-4477-B323-196E7FC8628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099300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2BE6FFB8-3E55-451B-9A21-FD036DB4E032}" type="datetime'''''1''''.2''''''''''''''''''''''''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C1D41CFC-7262-4D04-9D72-1502A67F3037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672763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A01C8AD8-708F-4321-BEC9-72E3BD45FAC1}" type="datetime'''''2''''''''''''''''.''''''''''1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2.1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4CD2F259-2F21-4561-8F24-E49C78410B94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289925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6CCEDE92-48D9-4094-85FC-A5A97E963604}" type="datetime'''''''''''''1''''''''''''''.''''''''''''''''''''5'''''''">
              <a:rPr kumimoji="0" lang="de-CH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1.5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30" name="Text Placeholder 2">
            <a:extLst>
              <a:ext uri="{FF2B5EF4-FFF2-40B4-BE49-F238E27FC236}">
                <a16:creationId xmlns:a16="http://schemas.microsoft.com/office/drawing/2014/main" id="{D19FF04E-B56D-4BED-87CD-2DE689072033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893050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A84CD1F3-7D2F-4554-96C2-E000EF6DD8FD}" type="datetime'''''''''''''''''''1''''''''''''''.''4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1.4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CEDE7422-5A9E-4C39-8AC3-C468402192D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138363" y="2306638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88B73318-8590-4591-942A-FF21497C8F31}" type="datetime'''''1''''''''''''''.1''''''''''''''5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1.15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31" name="Text Placeholder 2">
            <a:extLst>
              <a:ext uri="{FF2B5EF4-FFF2-40B4-BE49-F238E27FC236}">
                <a16:creationId xmlns:a16="http://schemas.microsoft.com/office/drawing/2014/main" id="{C62F8D94-871D-4F2B-8D98-55982D77AEF7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686800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5BD63509-77E1-49CC-92B7-F190D310580A}" type="datetime'''''''''''''''''''''''''''''''1''''''''''''''''.''''''6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1.6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32" name="Text Placeholder 2">
            <a:extLst>
              <a:ext uri="{FF2B5EF4-FFF2-40B4-BE49-F238E27FC236}">
                <a16:creationId xmlns:a16="http://schemas.microsoft.com/office/drawing/2014/main" id="{75F2302B-ECFB-49F3-95E5-C8445E29F456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9480550" y="4989513"/>
            <a:ext cx="142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AB04ECF9-E23A-4E84-AA48-A6EF3DC26F57}" type="datetime'1''.''''''''''8''''''''''''''''''''''''''''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1.8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328CCB63-1948-4DBA-9B6B-7F52F3E0C43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138363" y="4895850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40850365-2A6C-41E7-969B-7B9C732EB0C7}" type="datetime'''0''''.''''''''''''''''''''''''''7''0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0.70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7753A9FB-4C93-4760-B7F7-CD888E2E6DC5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138363" y="4608513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D7CCF335-D4FD-425F-8B98-2793EDCBB8E5}" type="datetime'''''''''0''''.''''''7''''''''''5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0.75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C62C0116-0050-4453-A4DE-B9D761B65B58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138363" y="4319588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E096EAC5-DCC7-460C-955F-BDD9B4B37643}" type="datetime'0.80''''''''''''''''''''''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0.80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752A303D-995C-4D8D-8043-CBCAB0F6E763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138363" y="4032250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1F4D057F-68A1-4959-9851-742A1D1F87DA}" type="datetime'0''''''''''''.''''''''''''''''''''''''''''''''''8''5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0.85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48BC12C6-7089-4673-8518-0D465618637B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138363" y="3744913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DE44F44D-50F7-47D2-AC0B-D661E0F071C8}" type="datetime'0''''''''''''''.''''''''''''''9''''''''''''''''''''''0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0.90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86" name="Text Placeholder 2">
            <a:extLst>
              <a:ext uri="{FF2B5EF4-FFF2-40B4-BE49-F238E27FC236}">
                <a16:creationId xmlns:a16="http://schemas.microsoft.com/office/drawing/2014/main" id="{402850AE-F0F2-4C33-8698-A899F49C0EDC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2138363" y="3457575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2DDB2FFC-8733-47B8-A3B0-D279EF9FA0D2}" type="datetime'0''''.''''''''9''''''''''''''''''''''''5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0.95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22AABDDE-8208-4343-ACE5-B9E060D2E0E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2138363" y="3168650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395BCD4F-5FE6-4B7C-B538-0DDC00E0FF0F}" type="datetime'''''''''1''.''''''''''''''''''0''''0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1.00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7EA78416-A2F1-4A5C-9A4B-B172BF5D178B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138363" y="2593975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98CCBA0C-DD27-4AF3-A30F-2DEFCB54F1C4}" type="datetime'''''''1''''''''''''.''''''1''0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1.10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86FE1249-FBF4-4398-AA4D-7B423DA9416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2138363" y="2017713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D73381B7-470B-4153-9BCF-4B490FA93B50}" type="datetime'''''''''1''''''.''2''''''''''''0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1.20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239FE4-26CB-400B-9896-C880EFA324F7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4518025" y="2505075"/>
            <a:ext cx="309563" cy="22225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710C177C-D41F-4620-B8E7-761F60B3D489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H="1" flipV="1">
            <a:off x="7697788" y="3286125"/>
            <a:ext cx="68263" cy="57150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FEC097-F572-4C00-9769-9667AD44F2A2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9228137" y="3648074"/>
            <a:ext cx="38100" cy="88900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073CD912-E3E2-4014-AFE4-CBE08D8892EF}"/>
              </a:ext>
            </a:extLst>
          </p:cNvPr>
          <p:cNvCxnSpPr/>
          <p:nvPr>
            <p:custDataLst>
              <p:tags r:id="rId43"/>
            </p:custDataLst>
          </p:nvPr>
        </p:nvCxnSpPr>
        <p:spPr bwMode="gray">
          <a:xfrm flipV="1">
            <a:off x="4459288" y="4222750"/>
            <a:ext cx="211138" cy="103188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E627E93-1B24-4613-9F1F-F90DE47A86BC}"/>
              </a:ext>
            </a:extLst>
          </p:cNvPr>
          <p:cNvCxnSpPr/>
          <p:nvPr>
            <p:custDataLst>
              <p:tags r:id="rId44"/>
            </p:custDataLst>
          </p:nvPr>
        </p:nvCxnSpPr>
        <p:spPr bwMode="gray">
          <a:xfrm>
            <a:off x="10815638" y="2249488"/>
            <a:ext cx="74613" cy="147638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C210BCE8-EECE-4621-93E1-389804A696E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10577513" y="2127250"/>
            <a:ext cx="4159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46BCEE2E-FC81-4CCD-B70C-B9279A26C146}" type="datetime'''''''Au''s''t''''''r''''''''''''''''''''''a''''''l''ia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Australia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B27C212-85B2-4C04-A055-2A1B9CA34CFF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3387725" y="3068638"/>
            <a:ext cx="206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F1AB73EE-5821-475F-ADF8-CC88341723A1}" type="datetime'''''I''''''''''''''''''''''ta''''''''''''''''l''''''y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Italy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648041CD-C6EA-46BC-8EFA-D73B596490E4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7294563" y="2827338"/>
            <a:ext cx="3889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E694168C-D673-43B4-9BDF-08935B882576}" type="datetime'''''S''''''''''''''we''''''d''''''''''''''''''''''''''''en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Sweden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97F71099-5C94-467F-9066-5DD9439C293E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313613" y="3379788"/>
            <a:ext cx="336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228B4F97-ADF8-468C-A630-55EB5B4E6FCA}" type="datetime'''A''''''''''''''''u''s''tr''''''''''''''i''a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Austria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FB88AF05-B01F-45D1-904F-07B1B5F3938E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6464300" y="3319463"/>
            <a:ext cx="336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81D1144C-1F20-41C3-A530-E28910603D80}" type="datetime'''''''''''''''''F''''''''''r''a''''n''''''''c''''''e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France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7A711B73-5ADA-47DA-85D6-847823E18DC9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9640888" y="5192713"/>
            <a:ext cx="157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Demand: Housing projections</a:t>
            </a:r>
            <a:b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</a:b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2017-2020 avg housing projection </a:t>
            </a:r>
          </a:p>
          <a:p>
            <a:pPr marL="0" marR="0" lvl="0" indent="0" algn="r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as % of national housing stock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1FF11BF2-956E-4588-8D2C-72934F0995C7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6091238" y="3148013"/>
            <a:ext cx="387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AD730A98-8070-4F91-9A4A-618CA0DB2B7F}" type="datetime'''''''''''''''B''''''e''l''''''''g''''''i''u''m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Belgium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76CDC46-B969-4112-8E52-60FCA22533FB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6330950" y="1911350"/>
            <a:ext cx="377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3D714AFF-28D6-4D08-9968-CFD5952E622D}" type="datetime'''''''''''C''''''''''a''''''''''''''''n''a''''d''''a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Canada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219C7EC-0C27-4BDD-95E5-D556EBF3BB66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3268663" y="3525838"/>
            <a:ext cx="4000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220212E0-8DDD-4404-ADA0-A9A6F136680D}" type="datetime'''P''or''''''tu''''g''''''''a''''''''''''''''''l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Portugal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250D898-7B5B-405B-B961-0E154F0B675B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4683125" y="3687763"/>
            <a:ext cx="733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5F11A185-42E4-4E3B-8BEA-7BB844541A3B}" type="datetime'''''Cz''''ech'' ''R''''''e''p''''''''''u''b''''''li''''''c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Czech Republic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17CF7F90-8DFF-42D5-8AE4-31726B958343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7346950" y="3886200"/>
            <a:ext cx="546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78F9B802-8662-4614-800D-B7F69A570D55}" type="datetime'Sw''i''t''''''z''''''''e''r''la''''''''nd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Switzerland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C0B5D325-7EC3-4BFB-8BD4-62FCA5997ABB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8959850" y="3525838"/>
            <a:ext cx="485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9525" tIns="0" rIns="9525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AF7897B6-0639-482D-BDD7-BD32EE6738EC}" type="datetime'S''''''''i''''n''g''a''''''''''po''''''r''''''''''''''e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Singapore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CA58D8DF-BDDE-43CE-BC6B-5490E0E04F97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7661275" y="3343275"/>
            <a:ext cx="3540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AF33EAEF-7182-4BA7-9A82-B13D4C3F11C4}" type="datetime'Fi''''''''''''n''''''l''''''''''''''''''an''''''d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Finland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199C860D-56D4-435B-A78C-1B0EE1A7D49E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2138363" y="1404939"/>
            <a:ext cx="1927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Supply: </a:t>
            </a:r>
            <a:fld id="{0FB430C9-09FB-4B92-AD48-027C10F6BB87}" type="datetime'C''on''st''''''r''uc''t''io''n ''lab''o''''''''''ur ra''t''e'">
              <a:rPr kumimoji="0" lang="en-GB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Construction labour rate</a:t>
            </a:fld>
            <a:b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</a:b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Construction wage / national median wage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19B8E23-8800-4E59-A3A3-7BF7D5A4A49A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6210300" y="2941638"/>
            <a:ext cx="431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3180F592-60C3-4059-AD99-F778B0B079A8}" type="datetime'''''''Denma''''r''''''''''k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Denmark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424D644-2D10-4B79-8F0A-8A403D9A037C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4133850" y="4325938"/>
            <a:ext cx="404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0F6D4189-D08E-4FF1-AA3E-8EF9964AE4A5}" type="datetime'''''''''Hu''''''nga''''''''''r''''''''''y''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Hungary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411388BB-FEF5-4B0F-BC68-2D74FDD2DBE8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4997450" y="4121150"/>
            <a:ext cx="438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377844B2-F285-4276-B59A-14B7ADD3725F}" type="datetime'G''e''''''''''''''''''rm''''any''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Germany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1EDD948-5715-42C6-AAFA-210172D6F47E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7796213" y="3119438"/>
            <a:ext cx="3317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4986E6B3-7F50-4855-9A46-3CD90A8B0EA0}" type="datetime'I''''''''''''''''''re''''''l''''''a''n''d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Ireland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D1DEFBB7-8FCF-4758-8EDE-96D4B96EACF1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3956050" y="2424113"/>
            <a:ext cx="561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t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7370A252-E48C-4B61-B332-C6D0355881F6}" type="datetime'''M''''''''''i''''dw''''es''''t'''''''''' ''U''''''''''S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Midwest US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46EB8A-3922-4873-9D67-BFDFD7058ED1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5199063" y="3000375"/>
            <a:ext cx="5699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663A3034-FD79-40F8-A5F4-116A4E29ECE3}" type="datetime'''''N''''''''''''e''''''''''''ther''la''n''''d''''''''''s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Netherlands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5921582-F795-4B27-A44B-9F682756FB82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5842000" y="3738563"/>
            <a:ext cx="750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00E909C2-D0E5-4BF4-BA39-1D4B1EA439CC}" type="datetime'S''''lov''''''ak ''Re''''''''''''pu''''b''l''''i''c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Slovak Republic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4EDBDAB-C791-4E48-BA37-F1DE85F47514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7467600" y="2217738"/>
            <a:ext cx="7461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80FC34E9-2FAA-42D3-B2FF-F0B170C98DA1}" type="datetime'U''''''nit''e''d'''' ''''''K''''in''''gd''''''''''''om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United Kingdom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FFE400B-A814-4158-95D1-9B8D5E000A05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7927975" y="4175125"/>
            <a:ext cx="338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CF91E0A4-15A4-468E-96E0-FC697334FBF8}" type="datetime'Po''''l''''''''''''''''''''a''''''''''''n''d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Poland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C9C07EC-080D-4A91-9323-036FDBF7583C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3702050" y="3319463"/>
            <a:ext cx="2809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6EB813D9-6867-4D6D-809F-5771CD917A0B}" type="datetime'S''''''''''''''''p''''''''''''''''''''''a''i''''''n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Spain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65C39406-5E12-4ABB-90E4-800BA4FDD5D2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8807450" y="2673350"/>
            <a:ext cx="298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2AE57816-F2CD-43B5-A14D-EA756931C2B3}" type="datetime'''''''''''''''J''''a''p''a''n''''''''''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Japan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23B7680-9D6D-4146-8912-CC16E8BD7925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4446588" y="2794000"/>
            <a:ext cx="631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1FF62FB0-5C55-473B-9258-FD6E90F32E81}" type="datetime'''N''or''t''''he''''''''''''''''a''s''''''''''''''t ''U''S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Northeast US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40D0A5D7-729D-4590-90BA-02E72540D268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6810375" y="3113088"/>
            <a:ext cx="457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88D4C89B-EC73-4652-94C0-F6B1CA274841}" type="datetime'''''''''''So''''''''ut''''''''h'' ''''''''U''''''S''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South US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078DF3C1-F635-4400-9134-63FEFCA8B5FB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6902450" y="2662238"/>
            <a:ext cx="4206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62F1FD5B-1745-4882-B414-8CF1B5350C56}" type="datetime'''''We''''''s''''''t'''''''''' U''''''''''''S''''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West US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E67344-A70E-4814-8D61-D108B82A0C73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6713538" y="3619500"/>
            <a:ext cx="3635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fld id="{B9E81F78-A94D-4AC2-B734-207A83BEC443}" type="datetime'No''''''r''''''''''''''''''''''''''''''''''w''ay'''">
              <a:rPr kumimoji="0" lang="en-GB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t>Norway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CD18D-74AC-4069-99B6-07382B152F0D}"/>
              </a:ext>
            </a:extLst>
          </p:cNvPr>
          <p:cNvPicPr>
            <a:picLocks noChangeAspect="1"/>
          </p:cNvPicPr>
          <p:nvPr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639" y="3794106"/>
            <a:ext cx="144060" cy="144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9D59A0-4456-48CF-B89C-46F1007EDE12}"/>
              </a:ext>
            </a:extLst>
          </p:cNvPr>
          <p:cNvPicPr>
            <a:picLocks noChangeAspect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458" y="2969028"/>
            <a:ext cx="144060" cy="1440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0DAAA4-B2DC-47C8-B775-2B8284C7F5DC}"/>
              </a:ext>
            </a:extLst>
          </p:cNvPr>
          <p:cNvPicPr>
            <a:picLocks noChangeAspect="1"/>
          </p:cNvPicPr>
          <p:nvPr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913" y="2563249"/>
            <a:ext cx="144060" cy="1440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371BA5-F76C-4355-95F6-AE8A86836C95}"/>
              </a:ext>
            </a:extLst>
          </p:cNvPr>
          <p:cNvPicPr>
            <a:picLocks noChangeAspect="1"/>
          </p:cNvPicPr>
          <p:nvPr/>
        </p:nvPicPr>
        <p:blipFill>
          <a:blip r:embed="rId8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849" y="3429996"/>
            <a:ext cx="144060" cy="1440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232D75-B536-4FF8-8033-7C5664549A9D}"/>
              </a:ext>
            </a:extLst>
          </p:cNvPr>
          <p:cNvPicPr>
            <a:picLocks noChangeAspect="1"/>
          </p:cNvPicPr>
          <p:nvPr/>
        </p:nvPicPr>
        <p:blipFill>
          <a:blip r:embed="rId8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153" y="3111366"/>
            <a:ext cx="144060" cy="1440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73E7DC-219B-43B5-AEBC-475210B13C25}"/>
              </a:ext>
            </a:extLst>
          </p:cNvPr>
          <p:cNvPicPr>
            <a:picLocks noChangeAspect="1"/>
          </p:cNvPicPr>
          <p:nvPr/>
        </p:nvPicPr>
        <p:blipFill>
          <a:blip r:embed="rId9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264" y="2645391"/>
            <a:ext cx="144060" cy="1440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1A3870-6352-416A-BFE1-F42B65DA296F}"/>
              </a:ext>
            </a:extLst>
          </p:cNvPr>
          <p:cNvPicPr>
            <a:picLocks noChangeAspect="1"/>
          </p:cNvPicPr>
          <p:nvPr/>
        </p:nvPicPr>
        <p:blipFill>
          <a:blip r:embed="rId9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392" y="2844208"/>
            <a:ext cx="144060" cy="1440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2CD79B-9647-4CD2-B818-10A0A76F793A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930" y="3086482"/>
            <a:ext cx="144060" cy="14406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9B05987-D8E8-41F0-8E72-E1873C3C9CE6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641" y="2755927"/>
            <a:ext cx="144060" cy="14406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4BDF518-BF76-4670-8C6F-B6F6D02D87DD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220" y="3019852"/>
            <a:ext cx="144060" cy="14406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2BACEDB-3E42-452C-B7B6-C58073D3E0CF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218" y="2671992"/>
            <a:ext cx="144060" cy="1440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2A2BC0-F869-4E2E-AC6F-2586C1E22CB4}"/>
              </a:ext>
            </a:extLst>
          </p:cNvPr>
          <p:cNvGrpSpPr/>
          <p:nvPr/>
        </p:nvGrpSpPr>
        <p:grpSpPr>
          <a:xfrm>
            <a:off x="158759" y="1529659"/>
            <a:ext cx="1716261" cy="1728830"/>
            <a:chOff x="158759" y="1783231"/>
            <a:chExt cx="1716261" cy="172883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2BB524E-FED2-43CF-BD1E-2DF9D3FF58D3}"/>
                </a:ext>
              </a:extLst>
            </p:cNvPr>
            <p:cNvSpPr txBox="1"/>
            <p:nvPr>
              <p:custDataLst>
                <p:tags r:id="rId79"/>
              </p:custDataLst>
            </p:nvPr>
          </p:nvSpPr>
          <p:spPr>
            <a:xfrm>
              <a:off x="158759" y="1783231"/>
              <a:ext cx="1716261" cy="17288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vert="horz" wrap="square" lIns="26999" tIns="26999" rIns="26999" bIns="26999" rtlCol="0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700" marR="0" lvl="1" indent="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None/>
                <a:tabLst/>
                <a:defRPr/>
              </a:pPr>
              <a:r>
                <a:rPr kumimoji="0" lang="en-GB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UK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Small number of large factories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causes high production costs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But due to high labour rates 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 competitiveness is increasing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Currently, ~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15,000 new homes per year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are created using offsite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Leading players are Legal and General, Vision Modular and Ilke Homes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71C3737-C927-45A8-B2F1-78CE6E41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3654" y="1792754"/>
              <a:ext cx="144060" cy="14406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A020D5-8196-4BC3-BC89-1726D61B64D3}"/>
              </a:ext>
            </a:extLst>
          </p:cNvPr>
          <p:cNvGrpSpPr/>
          <p:nvPr/>
        </p:nvGrpSpPr>
        <p:grpSpPr>
          <a:xfrm>
            <a:off x="158759" y="3331656"/>
            <a:ext cx="1716261" cy="1568786"/>
            <a:chOff x="158759" y="3193344"/>
            <a:chExt cx="1716261" cy="156878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BD3B100-11F6-40E5-84C0-C0B78A0F4D54}"/>
                </a:ext>
              </a:extLst>
            </p:cNvPr>
            <p:cNvSpPr txBox="1"/>
            <p:nvPr>
              <p:custDataLst>
                <p:tags r:id="rId78"/>
              </p:custDataLst>
            </p:nvPr>
          </p:nvSpPr>
          <p:spPr>
            <a:xfrm>
              <a:off x="158759" y="3193344"/>
              <a:ext cx="1716261" cy="15687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vert="horz" wrap="square" lIns="26999" tIns="26999" rIns="26999" bIns="26999" rtlCol="0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700" marR="0" lvl="1" indent="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None/>
                <a:tabLst/>
                <a:defRPr/>
              </a:pPr>
              <a:r>
                <a:rPr kumimoji="0" lang="en-GB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West coast US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Generally, the ecosystem is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fragmented and low-scale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~200 low-capacity manufacturers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But on the west coast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 and rising wage rates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have driven a recent shift towards offsite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Reflected in major interest and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investment in silicon-valley based start-ups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e.g. Katerra and RAD Urban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58CC372-D6E1-4178-B580-5362D7AE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3654" y="3200486"/>
              <a:ext cx="144060" cy="1440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DCB409-DB28-4F0F-B8E1-BD2234045E61}"/>
              </a:ext>
            </a:extLst>
          </p:cNvPr>
          <p:cNvGrpSpPr/>
          <p:nvPr/>
        </p:nvGrpSpPr>
        <p:grpSpPr>
          <a:xfrm>
            <a:off x="9848668" y="1729654"/>
            <a:ext cx="1801982" cy="3386055"/>
            <a:chOff x="8438815" y="1729654"/>
            <a:chExt cx="1801982" cy="33860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0624E2-366D-4CC5-82BA-7937AFD3FC43}"/>
                </a:ext>
              </a:extLst>
            </p:cNvPr>
            <p:cNvSpPr txBox="1"/>
            <p:nvPr>
              <p:custDataLst>
                <p:tags r:id="rId76"/>
              </p:custDataLst>
            </p:nvPr>
          </p:nvSpPr>
          <p:spPr>
            <a:xfrm>
              <a:off x="8438815" y="1729654"/>
              <a:ext cx="1801982" cy="160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vert="horz" wrap="square" lIns="26999" tIns="26999" rIns="26999" bIns="26999" rtlCol="0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700" marR="0" lvl="1" indent="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None/>
                <a:tabLst/>
                <a:defRPr/>
              </a:pPr>
              <a:r>
                <a:rPr kumimoji="0" lang="en-GB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Australia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Construction labour and demand for housing are high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resulting in an ecosystem primed for offsite manufacture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Current use of offsite is still low at 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~5% of new homes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Most offsite manufacture remains unsophisticated using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manual production lines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Leading players are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Hickory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LendLease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9164E9D-FCFE-4325-8FF6-18A3FEEEC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5804" y="1747512"/>
              <a:ext cx="144060" cy="14406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5C064E8-7160-443D-A383-EF7E5C351CAD}"/>
                </a:ext>
              </a:extLst>
            </p:cNvPr>
            <p:cNvSpPr txBox="1"/>
            <p:nvPr>
              <p:custDataLst>
                <p:tags r:id="rId77"/>
              </p:custDataLst>
            </p:nvPr>
          </p:nvSpPr>
          <p:spPr>
            <a:xfrm>
              <a:off x="8438815" y="3460746"/>
              <a:ext cx="1801982" cy="16549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vert="horz" wrap="square" lIns="26999" tIns="26999" rIns="26999" bIns="26999" rtlCol="0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700" marR="0" lvl="1" indent="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None/>
                <a:tabLst/>
                <a:defRPr/>
              </a:pPr>
              <a:r>
                <a:rPr kumimoji="0" lang="en-GB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Singapore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Singapore’s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Housing Development Board (HDB)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is building ~20-30k units/yr using  offsite technology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Mandate that all housing projects on government land 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should use prefabricated, pre-finished volumetric construction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main driver is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speed of construction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initial pilot projects have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yielded lower costs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 construction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E43B2B-0EB8-42C5-A02A-B3DB2F1B3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762" y="3469079"/>
              <a:ext cx="144060" cy="144060"/>
            </a:xfrm>
            <a:prstGeom prst="rect">
              <a:avLst/>
            </a:prstGeom>
          </p:spPr>
        </p:pic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82A2676B-29F0-4B85-B778-0E341133EC68}"/>
              </a:ext>
            </a:extLst>
          </p:cNvPr>
          <p:cNvPicPr>
            <a:picLocks noChangeAspect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61" y="3620730"/>
            <a:ext cx="144060" cy="1440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D5C78AF-48FA-4180-AE30-BDB3B00C0A13}"/>
              </a:ext>
            </a:extLst>
          </p:cNvPr>
          <p:cNvGrpSpPr/>
          <p:nvPr/>
        </p:nvGrpSpPr>
        <p:grpSpPr>
          <a:xfrm>
            <a:off x="2116261" y="5276608"/>
            <a:ext cx="3450209" cy="793189"/>
            <a:chOff x="1670589" y="5061456"/>
            <a:chExt cx="3450209" cy="79318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0F82050-13A3-452B-AF4E-A3FA614B8485}"/>
                </a:ext>
              </a:extLst>
            </p:cNvPr>
            <p:cNvSpPr txBox="1"/>
            <p:nvPr>
              <p:custDataLst>
                <p:tags r:id="rId75"/>
              </p:custDataLst>
            </p:nvPr>
          </p:nvSpPr>
          <p:spPr>
            <a:xfrm>
              <a:off x="1670589" y="5061456"/>
              <a:ext cx="3450209" cy="7931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vert="horz" wrap="square" lIns="26999" tIns="26999" rIns="26999" bIns="26999" rtlCol="0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2700" marR="0" lvl="1" indent="0" algn="l" defTabSz="119386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None/>
                <a:tabLst/>
                <a:defRPr/>
              </a:pPr>
              <a:r>
                <a:rPr kumimoji="0" lang="en-GB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Germany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Despite relatively low demand and labour driver imperatives, modular is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gaining traction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led by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high-end niche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players e.g. Huf Haus</a:t>
              </a:r>
            </a:p>
            <a:p>
              <a:pPr marL="194400" marR="0" lvl="1" indent="-190800" algn="l" defTabSz="11938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Leading residential players are now following e.g. Vonovia built a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3-storey 14-unit building at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record low cost </a:t>
              </a: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(30% savings) and in </a:t>
              </a: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DE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record time </a:t>
              </a: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(3 months) 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8D2B5AAA-A3FC-4BBA-ACAF-250B97A68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6513" y="5089234"/>
              <a:ext cx="144060" cy="144060"/>
            </a:xfrm>
            <a:prstGeom prst="rect">
              <a:avLst/>
            </a:prstGeom>
          </p:spPr>
        </p:pic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59A49BA-D600-4BF3-B78C-E2C5A02E3307}"/>
              </a:ext>
            </a:extLst>
          </p:cNvPr>
          <p:cNvCxnSpPr>
            <a:cxnSpLocks/>
          </p:cNvCxnSpPr>
          <p:nvPr/>
        </p:nvCxnSpPr>
        <p:spPr>
          <a:xfrm flipV="1">
            <a:off x="5016919" y="3927453"/>
            <a:ext cx="0" cy="1349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9C814B7-2C39-48C2-951D-74406D1CEFF8}"/>
              </a:ext>
            </a:extLst>
          </p:cNvPr>
          <p:cNvCxnSpPr>
            <a:cxnSpLocks/>
          </p:cNvCxnSpPr>
          <p:nvPr/>
        </p:nvCxnSpPr>
        <p:spPr>
          <a:xfrm>
            <a:off x="7512589" y="3687763"/>
            <a:ext cx="232871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FFE6888-119F-4A7F-8750-AE5A66753387}"/>
              </a:ext>
            </a:extLst>
          </p:cNvPr>
          <p:cNvCxnSpPr>
            <a:cxnSpLocks/>
          </p:cNvCxnSpPr>
          <p:nvPr/>
        </p:nvCxnSpPr>
        <p:spPr>
          <a:xfrm>
            <a:off x="9124376" y="2718691"/>
            <a:ext cx="72261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7A0ACC-1A45-469D-B8E0-911A77A71968}"/>
              </a:ext>
            </a:extLst>
          </p:cNvPr>
          <p:cNvCxnSpPr>
            <a:cxnSpLocks/>
          </p:cNvCxnSpPr>
          <p:nvPr/>
        </p:nvCxnSpPr>
        <p:spPr>
          <a:xfrm>
            <a:off x="1866354" y="2645470"/>
            <a:ext cx="434394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BFF402A-4DFE-48CC-B8DD-0570ED1280D2}"/>
              </a:ext>
            </a:extLst>
          </p:cNvPr>
          <p:cNvCxnSpPr>
            <a:stCxn id="88" idx="3"/>
            <a:endCxn id="121" idx="1"/>
          </p:cNvCxnSpPr>
          <p:nvPr/>
        </p:nvCxnSpPr>
        <p:spPr>
          <a:xfrm flipV="1">
            <a:off x="1875020" y="2827957"/>
            <a:ext cx="3967621" cy="1288092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. Source">
            <a:extLst>
              <a:ext uri="{FF2B5EF4-FFF2-40B4-BE49-F238E27FC236}">
                <a16:creationId xmlns:a16="http://schemas.microsoft.com/office/drawing/2014/main" id="{1BA5D8F6-28EA-4C0C-AC38-86B5CDE64059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Euroconstruct; ILOSTAT; US Census Bureau; HIA Australia; ABS.Stat; Urban Redevelopment Authority; Natural Resources Canada; CMCH; OECD; Mitsui Fudosan; UK Ministry of Housing</a:t>
            </a:r>
          </a:p>
        </p:txBody>
      </p:sp>
    </p:spTree>
    <p:extLst>
      <p:ext uri="{BB962C8B-B14F-4D97-AF65-F5344CB8AC3E}">
        <p14:creationId xmlns:p14="http://schemas.microsoft.com/office/powerpoint/2010/main" val="308386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ct 84" hidden="1">
            <a:extLst>
              <a:ext uri="{FF2B5EF4-FFF2-40B4-BE49-F238E27FC236}">
                <a16:creationId xmlns:a16="http://schemas.microsoft.com/office/drawing/2014/main" id="{D50BA334-CB1B-4764-B84A-B7573D8128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3441478"/>
              </p:ext>
            </p:extLst>
          </p:nvPr>
        </p:nvGraphicFramePr>
        <p:xfrm>
          <a:off x="1495226" y="841598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4" name="think-cell Slide" r:id="rId33" imgW="473" imgH="476" progId="TCLayout.ActiveDocument.1">
                  <p:embed/>
                </p:oleObj>
              </mc:Choice>
              <mc:Fallback>
                <p:oleObj name="think-cell Slide" r:id="rId33" imgW="473" imgH="476" progId="TCLayout.ActiveDocument.1">
                  <p:embed/>
                  <p:pic>
                    <p:nvPicPr>
                      <p:cNvPr id="85" name="Object 84" hidden="1">
                        <a:extLst>
                          <a:ext uri="{FF2B5EF4-FFF2-40B4-BE49-F238E27FC236}">
                            <a16:creationId xmlns:a16="http://schemas.microsoft.com/office/drawing/2014/main" id="{D50BA334-CB1B-4764-B84A-B7573D812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495226" y="841598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0EA7BD02-A7D2-4B5B-9A8B-5A80FC3C59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4035" y="840408"/>
            <a:ext cx="119051" cy="1190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/>
          <p:cNvSpPr>
            <a:spLocks noGrp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Modular construction makes up a small market share of residential construction in the U.S. &amp; U.K.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EE388-6C52-403B-809C-D6BEBFD5DEC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6281" y="1244600"/>
            <a:ext cx="1505304" cy="171450"/>
          </a:xfrm>
          <a:prstGeom prst="rect">
            <a:avLst/>
          </a:prstGeom>
        </p:spPr>
        <p:txBody>
          <a:bodyPr vert="horz" wrap="square" lIns="0" tIns="0" rIns="0" bIns="17924" rtlCol="0" anchor="b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58EB2A-64CC-409F-B55F-140A491B7DF7}"/>
              </a:ext>
            </a:extLst>
          </p:cNvPr>
          <p:cNvGrpSpPr/>
          <p:nvPr/>
        </p:nvGrpSpPr>
        <p:grpSpPr>
          <a:xfrm>
            <a:off x="1809525" y="2060575"/>
            <a:ext cx="9841125" cy="2930525"/>
            <a:chOff x="1809525" y="2032000"/>
            <a:chExt cx="9998561" cy="293052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111F76-646D-4A18-92C7-384473305933}"/>
                </a:ext>
              </a:extLst>
            </p:cNvPr>
            <p:cNvCxnSpPr>
              <a:cxnSpLocks/>
            </p:cNvCxnSpPr>
            <p:nvPr>
              <p:custDataLst>
                <p:tags r:id="rId26"/>
              </p:custDataLst>
            </p:nvPr>
          </p:nvCxnSpPr>
          <p:spPr>
            <a:xfrm>
              <a:off x="1809525" y="2032000"/>
              <a:ext cx="9998561" cy="0"/>
            </a:xfrm>
            <a:prstGeom prst="line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81E47F2-6DD2-4F29-8FEA-0B3D0CF72828}"/>
                </a:ext>
              </a:extLst>
            </p:cNvPr>
            <p:cNvCxnSpPr>
              <a:cxnSpLocks/>
            </p:cNvCxnSpPr>
            <p:nvPr>
              <p:custDataLst>
                <p:tags r:id="rId27"/>
              </p:custDataLst>
            </p:nvPr>
          </p:nvCxnSpPr>
          <p:spPr>
            <a:xfrm>
              <a:off x="1809525" y="2617788"/>
              <a:ext cx="9998561" cy="0"/>
            </a:xfrm>
            <a:prstGeom prst="line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BCE9DE-6486-415A-805A-AD1F8232C169}"/>
                </a:ext>
              </a:extLst>
            </p:cNvPr>
            <p:cNvCxnSpPr>
              <a:cxnSpLocks/>
            </p:cNvCxnSpPr>
            <p:nvPr>
              <p:custDataLst>
                <p:tags r:id="rId28"/>
              </p:custDataLst>
            </p:nvPr>
          </p:nvCxnSpPr>
          <p:spPr>
            <a:xfrm>
              <a:off x="1809525" y="3203575"/>
              <a:ext cx="9998561" cy="0"/>
            </a:xfrm>
            <a:prstGeom prst="line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170CDCE-CC8D-4DDD-A790-4F9CD0DE7ECD}"/>
                </a:ext>
              </a:extLst>
            </p:cNvPr>
            <p:cNvCxnSpPr>
              <a:cxnSpLocks/>
            </p:cNvCxnSpPr>
            <p:nvPr>
              <p:custDataLst>
                <p:tags r:id="rId29"/>
              </p:custDataLst>
            </p:nvPr>
          </p:nvCxnSpPr>
          <p:spPr>
            <a:xfrm>
              <a:off x="1809525" y="3790950"/>
              <a:ext cx="9998561" cy="0"/>
            </a:xfrm>
            <a:prstGeom prst="line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1A7BAE8-20C0-4469-9E72-688ACA7761EA}"/>
                </a:ext>
              </a:extLst>
            </p:cNvPr>
            <p:cNvCxnSpPr>
              <a:cxnSpLocks/>
            </p:cNvCxnSpPr>
            <p:nvPr>
              <p:custDataLst>
                <p:tags r:id="rId30"/>
              </p:custDataLst>
            </p:nvPr>
          </p:nvCxnSpPr>
          <p:spPr>
            <a:xfrm>
              <a:off x="1809525" y="4376738"/>
              <a:ext cx="9998561" cy="0"/>
            </a:xfrm>
            <a:prstGeom prst="line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3DA97D3-6800-4A00-AB61-C97C34A69BC0}"/>
                </a:ext>
              </a:extLst>
            </p:cNvPr>
            <p:cNvCxnSpPr>
              <a:cxnSpLocks/>
            </p:cNvCxnSpPr>
            <p:nvPr>
              <p:custDataLst>
                <p:tags r:id="rId31"/>
              </p:custDataLst>
            </p:nvPr>
          </p:nvCxnSpPr>
          <p:spPr>
            <a:xfrm>
              <a:off x="1809525" y="4962525"/>
              <a:ext cx="9998561" cy="0"/>
            </a:xfrm>
            <a:prstGeom prst="line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143458-A31F-47D1-ABDC-60D8B537B53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6282" y="2109788"/>
            <a:ext cx="1141231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57144" tIns="57144" rIns="57144" bIns="57144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Japan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82236-4C0F-408F-B144-1F27AE126F1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56282" y="3278188"/>
            <a:ext cx="1141231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57144" tIns="57144" rIns="57144" bIns="57144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China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04D2FF6-F7E0-4784-8607-F621CC0B24A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63" y="3355975"/>
            <a:ext cx="347663" cy="347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DF4A9-60D6-4705-8614-3C47A1F0AEE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56282" y="5032375"/>
            <a:ext cx="1141231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57144" tIns="57144" rIns="57144" bIns="57144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US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37D7B40-7A6F-489F-AE4A-E2A998EE940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63" y="5110163"/>
            <a:ext cx="347663" cy="347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B79345-919E-4CB6-836F-A91CC0260C7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56282" y="4448175"/>
            <a:ext cx="1141231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57144" tIns="57144" rIns="57144" bIns="57144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UK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791001BA-7E75-499F-86C9-7CE905CA6F4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62" y="4524375"/>
            <a:ext cx="349250" cy="349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C580A7-C4C4-4424-A5FE-C6538E3CAA8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56282" y="3863975"/>
            <a:ext cx="1141231" cy="5000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57144" tIns="57144" rIns="57144" bIns="57144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Australia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2F8F4A0-7A20-4CA3-923D-69631B96D158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62" y="3940175"/>
            <a:ext cx="349250" cy="349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6C1563-D550-40B7-9182-2FA8C7F48B0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56282" y="2695575"/>
            <a:ext cx="1141231" cy="498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57144" tIns="57144" rIns="57144" bIns="57144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Germany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711BAA6-7F2B-4148-A90F-C58BEFEF067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62" y="2770188"/>
            <a:ext cx="349250" cy="34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F54705-F357-4E9C-A87B-74599BD6514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256282" y="1525588"/>
            <a:ext cx="1141231" cy="5000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57144" tIns="57144" rIns="57144" bIns="57144" rtlCol="0" anchor="ctr">
            <a:no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Nordics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55A581FC-487A-496D-96AC-4A3945D018C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0" y="1778000"/>
            <a:ext cx="252413" cy="25241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E869342-F8E6-4FA8-8198-D174B7045852}"/>
              </a:ext>
            </a:extLst>
          </p:cNvPr>
          <p:cNvGrpSpPr/>
          <p:nvPr/>
        </p:nvGrpSpPr>
        <p:grpSpPr>
          <a:xfrm>
            <a:off x="1242150" y="1647825"/>
            <a:ext cx="421597" cy="255588"/>
            <a:chOff x="1229299" y="2236788"/>
            <a:chExt cx="430167" cy="26035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2E9DAE92-D545-476A-813C-D2711DA7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299" y="2236788"/>
              <a:ext cx="257175" cy="2571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4FB56A5-8F3F-4365-8D7E-D6498205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291" y="2239963"/>
              <a:ext cx="257175" cy="257175"/>
            </a:xfrm>
            <a:prstGeom prst="rect">
              <a:avLst/>
            </a:prstGeom>
          </p:spPr>
        </p:pic>
      </p:grpSp>
      <p:graphicFrame>
        <p:nvGraphicFramePr>
          <p:cNvPr id="340" name="Chart 339">
            <a:extLst>
              <a:ext uri="{FF2B5EF4-FFF2-40B4-BE49-F238E27FC236}">
                <a16:creationId xmlns:a16="http://schemas.microsoft.com/office/drawing/2014/main" id="{825FE073-D774-4FAB-BEB5-E0441DD1C67B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18872922"/>
              </p:ext>
            </p:extLst>
          </p:nvPr>
        </p:nvGraphicFramePr>
        <p:xfrm>
          <a:off x="1727200" y="1400175"/>
          <a:ext cx="4602163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7760FB8-EBBC-43C8-8C5F-18A84E76937C}"/>
              </a:ext>
            </a:extLst>
          </p:cNvPr>
          <p:cNvGrpSpPr/>
          <p:nvPr/>
        </p:nvGrpSpPr>
        <p:grpSpPr>
          <a:xfrm>
            <a:off x="8143855" y="613306"/>
            <a:ext cx="3656778" cy="172961"/>
            <a:chOff x="7758232" y="1422410"/>
            <a:chExt cx="3731108" cy="176477"/>
          </a:xfrm>
        </p:grpSpPr>
        <p:grpSp>
          <p:nvGrpSpPr>
            <p:cNvPr id="7193" name="Group 7192">
              <a:extLst>
                <a:ext uri="{FF2B5EF4-FFF2-40B4-BE49-F238E27FC236}">
                  <a16:creationId xmlns:a16="http://schemas.microsoft.com/office/drawing/2014/main" id="{28BEBFBA-C6F7-4D08-95E2-75AAE0932C46}"/>
                </a:ext>
              </a:extLst>
            </p:cNvPr>
            <p:cNvGrpSpPr/>
            <p:nvPr/>
          </p:nvGrpSpPr>
          <p:grpSpPr>
            <a:xfrm>
              <a:off x="7758232" y="1422410"/>
              <a:ext cx="1134830" cy="176477"/>
              <a:chOff x="9834623" y="96670"/>
              <a:chExt cx="1483093" cy="230636"/>
            </a:xfrm>
          </p:grpSpPr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5E742B0C-5969-40FE-B5EB-5ABFB0CE28B7}"/>
                  </a:ext>
                </a:extLst>
              </p:cNvPr>
              <p:cNvGrpSpPr/>
              <p:nvPr/>
            </p:nvGrpSpPr>
            <p:grpSpPr>
              <a:xfrm>
                <a:off x="9834623" y="96670"/>
                <a:ext cx="259738" cy="230636"/>
                <a:chOff x="5084196" y="9758421"/>
                <a:chExt cx="906904" cy="906904"/>
              </a:xfrm>
            </p:grpSpPr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E5525B36-07AD-46F6-865A-017833D6B2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84196" y="9758421"/>
                  <a:ext cx="906904" cy="90690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tx1"/>
                    </a:solidFill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grpSp>
              <p:nvGrpSpPr>
                <p:cNvPr id="525" name="Group 52">
                  <a:extLst>
                    <a:ext uri="{FF2B5EF4-FFF2-40B4-BE49-F238E27FC236}">
                      <a16:creationId xmlns:a16="http://schemas.microsoft.com/office/drawing/2014/main" id="{B713269E-D0CA-41AF-BB1F-F76E3F9DEAF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207395" y="9926847"/>
                  <a:ext cx="660507" cy="570053"/>
                  <a:chOff x="1772" y="1207"/>
                  <a:chExt cx="2103" cy="1815"/>
                </a:xfrm>
                <a:solidFill>
                  <a:schemeClr val="bg1"/>
                </a:solidFill>
              </p:grpSpPr>
              <p:sp>
                <p:nvSpPr>
                  <p:cNvPr id="526" name="Freeform 53">
                    <a:extLst>
                      <a:ext uri="{FF2B5EF4-FFF2-40B4-BE49-F238E27FC236}">
                        <a16:creationId xmlns:a16="http://schemas.microsoft.com/office/drawing/2014/main" id="{07BEDA29-2631-401E-B5DD-DE10059BC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2" y="2177"/>
                    <a:ext cx="2103" cy="845"/>
                  </a:xfrm>
                  <a:custGeom>
                    <a:avLst/>
                    <a:gdLst>
                      <a:gd name="T0" fmla="*/ 419 w 887"/>
                      <a:gd name="T1" fmla="*/ 247 h 356"/>
                      <a:gd name="T2" fmla="*/ 473 w 887"/>
                      <a:gd name="T3" fmla="*/ 247 h 356"/>
                      <a:gd name="T4" fmla="*/ 603 w 887"/>
                      <a:gd name="T5" fmla="*/ 186 h 356"/>
                      <a:gd name="T6" fmla="*/ 606 w 887"/>
                      <a:gd name="T7" fmla="*/ 179 h 356"/>
                      <a:gd name="T8" fmla="*/ 597 w 887"/>
                      <a:gd name="T9" fmla="*/ 178 h 356"/>
                      <a:gd name="T10" fmla="*/ 350 w 887"/>
                      <a:gd name="T11" fmla="*/ 202 h 356"/>
                      <a:gd name="T12" fmla="*/ 311 w 887"/>
                      <a:gd name="T13" fmla="*/ 190 h 356"/>
                      <a:gd name="T14" fmla="*/ 297 w 887"/>
                      <a:gd name="T15" fmla="*/ 165 h 356"/>
                      <a:gd name="T16" fmla="*/ 315 w 887"/>
                      <a:gd name="T17" fmla="*/ 142 h 356"/>
                      <a:gd name="T18" fmla="*/ 377 w 887"/>
                      <a:gd name="T19" fmla="*/ 135 h 356"/>
                      <a:gd name="T20" fmla="*/ 498 w 887"/>
                      <a:gd name="T21" fmla="*/ 101 h 356"/>
                      <a:gd name="T22" fmla="*/ 567 w 887"/>
                      <a:gd name="T23" fmla="*/ 50 h 356"/>
                      <a:gd name="T24" fmla="*/ 629 w 887"/>
                      <a:gd name="T25" fmla="*/ 13 h 356"/>
                      <a:gd name="T26" fmla="*/ 710 w 887"/>
                      <a:gd name="T27" fmla="*/ 10 h 356"/>
                      <a:gd name="T28" fmla="*/ 825 w 887"/>
                      <a:gd name="T29" fmla="*/ 55 h 356"/>
                      <a:gd name="T30" fmla="*/ 866 w 887"/>
                      <a:gd name="T31" fmla="*/ 73 h 356"/>
                      <a:gd name="T32" fmla="*/ 877 w 887"/>
                      <a:gd name="T33" fmla="*/ 104 h 356"/>
                      <a:gd name="T34" fmla="*/ 796 w 887"/>
                      <a:gd name="T35" fmla="*/ 282 h 356"/>
                      <a:gd name="T36" fmla="*/ 781 w 887"/>
                      <a:gd name="T37" fmla="*/ 311 h 356"/>
                      <a:gd name="T38" fmla="*/ 754 w 887"/>
                      <a:gd name="T39" fmla="*/ 297 h 356"/>
                      <a:gd name="T40" fmla="*/ 736 w 887"/>
                      <a:gd name="T41" fmla="*/ 287 h 356"/>
                      <a:gd name="T42" fmla="*/ 642 w 887"/>
                      <a:gd name="T43" fmla="*/ 282 h 356"/>
                      <a:gd name="T44" fmla="*/ 444 w 887"/>
                      <a:gd name="T45" fmla="*/ 351 h 356"/>
                      <a:gd name="T46" fmla="*/ 390 w 887"/>
                      <a:gd name="T47" fmla="*/ 344 h 356"/>
                      <a:gd name="T48" fmla="*/ 278 w 887"/>
                      <a:gd name="T49" fmla="*/ 279 h 356"/>
                      <a:gd name="T50" fmla="*/ 116 w 887"/>
                      <a:gd name="T51" fmla="*/ 183 h 356"/>
                      <a:gd name="T52" fmla="*/ 45 w 887"/>
                      <a:gd name="T53" fmla="*/ 139 h 356"/>
                      <a:gd name="T54" fmla="*/ 16 w 887"/>
                      <a:gd name="T55" fmla="*/ 112 h 356"/>
                      <a:gd name="T56" fmla="*/ 6 w 887"/>
                      <a:gd name="T57" fmla="*/ 72 h 356"/>
                      <a:gd name="T58" fmla="*/ 44 w 887"/>
                      <a:gd name="T59" fmla="*/ 43 h 356"/>
                      <a:gd name="T60" fmla="*/ 109 w 887"/>
                      <a:gd name="T61" fmla="*/ 60 h 356"/>
                      <a:gd name="T62" fmla="*/ 126 w 887"/>
                      <a:gd name="T63" fmla="*/ 51 h 356"/>
                      <a:gd name="T64" fmla="*/ 160 w 887"/>
                      <a:gd name="T65" fmla="*/ 23 h 356"/>
                      <a:gd name="T66" fmla="*/ 224 w 887"/>
                      <a:gd name="T67" fmla="*/ 40 h 356"/>
                      <a:gd name="T68" fmla="*/ 246 w 887"/>
                      <a:gd name="T69" fmla="*/ 40 h 356"/>
                      <a:gd name="T70" fmla="*/ 307 w 887"/>
                      <a:gd name="T71" fmla="*/ 27 h 356"/>
                      <a:gd name="T72" fmla="*/ 345 w 887"/>
                      <a:gd name="T73" fmla="*/ 43 h 356"/>
                      <a:gd name="T74" fmla="*/ 401 w 887"/>
                      <a:gd name="T75" fmla="*/ 78 h 356"/>
                      <a:gd name="T76" fmla="*/ 413 w 887"/>
                      <a:gd name="T77" fmla="*/ 88 h 356"/>
                      <a:gd name="T78" fmla="*/ 399 w 887"/>
                      <a:gd name="T79" fmla="*/ 90 h 356"/>
                      <a:gd name="T80" fmla="*/ 313 w 887"/>
                      <a:gd name="T81" fmla="*/ 98 h 356"/>
                      <a:gd name="T82" fmla="*/ 255 w 887"/>
                      <a:gd name="T83" fmla="*/ 173 h 356"/>
                      <a:gd name="T84" fmla="*/ 275 w 887"/>
                      <a:gd name="T85" fmla="*/ 215 h 356"/>
                      <a:gd name="T86" fmla="*/ 357 w 887"/>
                      <a:gd name="T87" fmla="*/ 247 h 356"/>
                      <a:gd name="T88" fmla="*/ 419 w 887"/>
                      <a:gd name="T89" fmla="*/ 247 h 356"/>
                      <a:gd name="T90" fmla="*/ 419 w 887"/>
                      <a:gd name="T91" fmla="*/ 247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87" h="356">
                        <a:moveTo>
                          <a:pt x="419" y="247"/>
                        </a:moveTo>
                        <a:cubicBezTo>
                          <a:pt x="437" y="247"/>
                          <a:pt x="455" y="247"/>
                          <a:pt x="473" y="247"/>
                        </a:cubicBezTo>
                        <a:cubicBezTo>
                          <a:pt x="526" y="248"/>
                          <a:pt x="566" y="219"/>
                          <a:pt x="603" y="186"/>
                        </a:cubicBezTo>
                        <a:cubicBezTo>
                          <a:pt x="605" y="184"/>
                          <a:pt x="608" y="182"/>
                          <a:pt x="606" y="179"/>
                        </a:cubicBezTo>
                        <a:cubicBezTo>
                          <a:pt x="604" y="175"/>
                          <a:pt x="600" y="177"/>
                          <a:pt x="597" y="178"/>
                        </a:cubicBezTo>
                        <a:cubicBezTo>
                          <a:pt x="517" y="210"/>
                          <a:pt x="433" y="203"/>
                          <a:pt x="350" y="202"/>
                        </a:cubicBezTo>
                        <a:cubicBezTo>
                          <a:pt x="336" y="202"/>
                          <a:pt x="323" y="197"/>
                          <a:pt x="311" y="190"/>
                        </a:cubicBezTo>
                        <a:cubicBezTo>
                          <a:pt x="302" y="185"/>
                          <a:pt x="295" y="176"/>
                          <a:pt x="297" y="165"/>
                        </a:cubicBezTo>
                        <a:cubicBezTo>
                          <a:pt x="298" y="154"/>
                          <a:pt x="304" y="146"/>
                          <a:pt x="315" y="142"/>
                        </a:cubicBezTo>
                        <a:cubicBezTo>
                          <a:pt x="335" y="135"/>
                          <a:pt x="356" y="135"/>
                          <a:pt x="377" y="135"/>
                        </a:cubicBezTo>
                        <a:cubicBezTo>
                          <a:pt x="420" y="135"/>
                          <a:pt x="461" y="125"/>
                          <a:pt x="498" y="101"/>
                        </a:cubicBezTo>
                        <a:cubicBezTo>
                          <a:pt x="522" y="85"/>
                          <a:pt x="544" y="67"/>
                          <a:pt x="567" y="50"/>
                        </a:cubicBezTo>
                        <a:cubicBezTo>
                          <a:pt x="587" y="36"/>
                          <a:pt x="608" y="24"/>
                          <a:pt x="629" y="13"/>
                        </a:cubicBezTo>
                        <a:cubicBezTo>
                          <a:pt x="655" y="0"/>
                          <a:pt x="683" y="1"/>
                          <a:pt x="710" y="10"/>
                        </a:cubicBezTo>
                        <a:cubicBezTo>
                          <a:pt x="750" y="22"/>
                          <a:pt x="788" y="38"/>
                          <a:pt x="825" y="55"/>
                        </a:cubicBezTo>
                        <a:cubicBezTo>
                          <a:pt x="839" y="61"/>
                          <a:pt x="852" y="67"/>
                          <a:pt x="866" y="73"/>
                        </a:cubicBezTo>
                        <a:cubicBezTo>
                          <a:pt x="887" y="82"/>
                          <a:pt x="887" y="82"/>
                          <a:pt x="877" y="104"/>
                        </a:cubicBezTo>
                        <a:cubicBezTo>
                          <a:pt x="850" y="163"/>
                          <a:pt x="823" y="223"/>
                          <a:pt x="796" y="282"/>
                        </a:cubicBezTo>
                        <a:cubicBezTo>
                          <a:pt x="792" y="292"/>
                          <a:pt x="791" y="307"/>
                          <a:pt x="781" y="311"/>
                        </a:cubicBezTo>
                        <a:cubicBezTo>
                          <a:pt x="772" y="313"/>
                          <a:pt x="763" y="301"/>
                          <a:pt x="754" y="297"/>
                        </a:cubicBezTo>
                        <a:cubicBezTo>
                          <a:pt x="748" y="294"/>
                          <a:pt x="742" y="290"/>
                          <a:pt x="736" y="287"/>
                        </a:cubicBezTo>
                        <a:cubicBezTo>
                          <a:pt x="706" y="265"/>
                          <a:pt x="675" y="267"/>
                          <a:pt x="642" y="282"/>
                        </a:cubicBezTo>
                        <a:cubicBezTo>
                          <a:pt x="578" y="310"/>
                          <a:pt x="512" y="333"/>
                          <a:pt x="444" y="351"/>
                        </a:cubicBezTo>
                        <a:cubicBezTo>
                          <a:pt x="425" y="356"/>
                          <a:pt x="408" y="352"/>
                          <a:pt x="390" y="344"/>
                        </a:cubicBezTo>
                        <a:cubicBezTo>
                          <a:pt x="352" y="324"/>
                          <a:pt x="315" y="301"/>
                          <a:pt x="278" y="279"/>
                        </a:cubicBezTo>
                        <a:cubicBezTo>
                          <a:pt x="224" y="248"/>
                          <a:pt x="170" y="215"/>
                          <a:pt x="116" y="183"/>
                        </a:cubicBezTo>
                        <a:cubicBezTo>
                          <a:pt x="92" y="169"/>
                          <a:pt x="69" y="154"/>
                          <a:pt x="45" y="139"/>
                        </a:cubicBezTo>
                        <a:cubicBezTo>
                          <a:pt x="34" y="131"/>
                          <a:pt x="25" y="122"/>
                          <a:pt x="16" y="112"/>
                        </a:cubicBezTo>
                        <a:cubicBezTo>
                          <a:pt x="5" y="100"/>
                          <a:pt x="0" y="86"/>
                          <a:pt x="6" y="72"/>
                        </a:cubicBezTo>
                        <a:cubicBezTo>
                          <a:pt x="12" y="56"/>
                          <a:pt x="26" y="45"/>
                          <a:pt x="44" y="43"/>
                        </a:cubicBezTo>
                        <a:cubicBezTo>
                          <a:pt x="68" y="41"/>
                          <a:pt x="88" y="49"/>
                          <a:pt x="109" y="60"/>
                        </a:cubicBezTo>
                        <a:cubicBezTo>
                          <a:pt x="122" y="66"/>
                          <a:pt x="122" y="66"/>
                          <a:pt x="126" y="51"/>
                        </a:cubicBezTo>
                        <a:cubicBezTo>
                          <a:pt x="130" y="33"/>
                          <a:pt x="141" y="25"/>
                          <a:pt x="160" y="23"/>
                        </a:cubicBezTo>
                        <a:cubicBezTo>
                          <a:pt x="183" y="22"/>
                          <a:pt x="205" y="27"/>
                          <a:pt x="224" y="40"/>
                        </a:cubicBezTo>
                        <a:cubicBezTo>
                          <a:pt x="233" y="47"/>
                          <a:pt x="238" y="48"/>
                          <a:pt x="246" y="40"/>
                        </a:cubicBezTo>
                        <a:cubicBezTo>
                          <a:pt x="263" y="21"/>
                          <a:pt x="284" y="19"/>
                          <a:pt x="307" y="27"/>
                        </a:cubicBezTo>
                        <a:cubicBezTo>
                          <a:pt x="320" y="31"/>
                          <a:pt x="333" y="36"/>
                          <a:pt x="345" y="43"/>
                        </a:cubicBezTo>
                        <a:cubicBezTo>
                          <a:pt x="364" y="55"/>
                          <a:pt x="383" y="66"/>
                          <a:pt x="401" y="78"/>
                        </a:cubicBezTo>
                        <a:cubicBezTo>
                          <a:pt x="406" y="81"/>
                          <a:pt x="415" y="82"/>
                          <a:pt x="413" y="88"/>
                        </a:cubicBezTo>
                        <a:cubicBezTo>
                          <a:pt x="413" y="92"/>
                          <a:pt x="404" y="90"/>
                          <a:pt x="399" y="90"/>
                        </a:cubicBezTo>
                        <a:cubicBezTo>
                          <a:pt x="370" y="93"/>
                          <a:pt x="341" y="91"/>
                          <a:pt x="313" y="98"/>
                        </a:cubicBezTo>
                        <a:cubicBezTo>
                          <a:pt x="272" y="107"/>
                          <a:pt x="252" y="133"/>
                          <a:pt x="255" y="173"/>
                        </a:cubicBezTo>
                        <a:cubicBezTo>
                          <a:pt x="255" y="190"/>
                          <a:pt x="262" y="204"/>
                          <a:pt x="275" y="215"/>
                        </a:cubicBezTo>
                        <a:cubicBezTo>
                          <a:pt x="298" y="236"/>
                          <a:pt x="326" y="246"/>
                          <a:pt x="357" y="247"/>
                        </a:cubicBezTo>
                        <a:cubicBezTo>
                          <a:pt x="377" y="247"/>
                          <a:pt x="398" y="247"/>
                          <a:pt x="419" y="247"/>
                        </a:cubicBezTo>
                        <a:cubicBezTo>
                          <a:pt x="419" y="247"/>
                          <a:pt x="419" y="247"/>
                          <a:pt x="419" y="2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27" name="Freeform 54">
                    <a:extLst>
                      <a:ext uri="{FF2B5EF4-FFF2-40B4-BE49-F238E27FC236}">
                        <a16:creationId xmlns:a16="http://schemas.microsoft.com/office/drawing/2014/main" id="{D5290BA3-9A3D-4CB6-B956-345CF367A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6" y="1207"/>
                    <a:ext cx="1164" cy="978"/>
                  </a:xfrm>
                  <a:custGeom>
                    <a:avLst/>
                    <a:gdLst>
                      <a:gd name="T0" fmla="*/ 63 w 491"/>
                      <a:gd name="T1" fmla="*/ 335 h 412"/>
                      <a:gd name="T2" fmla="*/ 64 w 491"/>
                      <a:gd name="T3" fmla="*/ 275 h 412"/>
                      <a:gd name="T4" fmla="*/ 47 w 491"/>
                      <a:gd name="T5" fmla="*/ 258 h 412"/>
                      <a:gd name="T6" fmla="*/ 13 w 491"/>
                      <a:gd name="T7" fmla="*/ 258 h 412"/>
                      <a:gd name="T8" fmla="*/ 5 w 491"/>
                      <a:gd name="T9" fmla="*/ 243 h 412"/>
                      <a:gd name="T10" fmla="*/ 12 w 491"/>
                      <a:gd name="T11" fmla="*/ 234 h 412"/>
                      <a:gd name="T12" fmla="*/ 227 w 491"/>
                      <a:gd name="T13" fmla="*/ 19 h 412"/>
                      <a:gd name="T14" fmla="*/ 263 w 491"/>
                      <a:gd name="T15" fmla="*/ 19 h 412"/>
                      <a:gd name="T16" fmla="*/ 322 w 491"/>
                      <a:gd name="T17" fmla="*/ 78 h 412"/>
                      <a:gd name="T18" fmla="*/ 336 w 491"/>
                      <a:gd name="T19" fmla="*/ 88 h 412"/>
                      <a:gd name="T20" fmla="*/ 340 w 491"/>
                      <a:gd name="T21" fmla="*/ 72 h 412"/>
                      <a:gd name="T22" fmla="*/ 340 w 491"/>
                      <a:gd name="T23" fmla="*/ 32 h 412"/>
                      <a:gd name="T24" fmla="*/ 354 w 491"/>
                      <a:gd name="T25" fmla="*/ 17 h 412"/>
                      <a:gd name="T26" fmla="*/ 395 w 491"/>
                      <a:gd name="T27" fmla="*/ 20 h 412"/>
                      <a:gd name="T28" fmla="*/ 398 w 491"/>
                      <a:gd name="T29" fmla="*/ 58 h 412"/>
                      <a:gd name="T30" fmla="*/ 398 w 491"/>
                      <a:gd name="T31" fmla="*/ 134 h 412"/>
                      <a:gd name="T32" fmla="*/ 411 w 491"/>
                      <a:gd name="T33" fmla="*/ 167 h 412"/>
                      <a:gd name="T34" fmla="*/ 475 w 491"/>
                      <a:gd name="T35" fmla="*/ 231 h 412"/>
                      <a:gd name="T36" fmla="*/ 484 w 491"/>
                      <a:gd name="T37" fmla="*/ 241 h 412"/>
                      <a:gd name="T38" fmla="*/ 475 w 491"/>
                      <a:gd name="T39" fmla="*/ 258 h 412"/>
                      <a:gd name="T40" fmla="*/ 445 w 491"/>
                      <a:gd name="T41" fmla="*/ 258 h 412"/>
                      <a:gd name="T42" fmla="*/ 427 w 491"/>
                      <a:gd name="T43" fmla="*/ 276 h 412"/>
                      <a:gd name="T44" fmla="*/ 427 w 491"/>
                      <a:gd name="T45" fmla="*/ 368 h 412"/>
                      <a:gd name="T46" fmla="*/ 427 w 491"/>
                      <a:gd name="T47" fmla="*/ 398 h 412"/>
                      <a:gd name="T48" fmla="*/ 413 w 491"/>
                      <a:gd name="T49" fmla="*/ 411 h 412"/>
                      <a:gd name="T50" fmla="*/ 293 w 491"/>
                      <a:gd name="T51" fmla="*/ 411 h 412"/>
                      <a:gd name="T52" fmla="*/ 279 w 491"/>
                      <a:gd name="T53" fmla="*/ 397 h 412"/>
                      <a:gd name="T54" fmla="*/ 279 w 491"/>
                      <a:gd name="T55" fmla="*/ 339 h 412"/>
                      <a:gd name="T56" fmla="*/ 260 w 491"/>
                      <a:gd name="T57" fmla="*/ 319 h 412"/>
                      <a:gd name="T58" fmla="*/ 226 w 491"/>
                      <a:gd name="T59" fmla="*/ 319 h 412"/>
                      <a:gd name="T60" fmla="*/ 211 w 491"/>
                      <a:gd name="T61" fmla="*/ 335 h 412"/>
                      <a:gd name="T62" fmla="*/ 210 w 491"/>
                      <a:gd name="T63" fmla="*/ 393 h 412"/>
                      <a:gd name="T64" fmla="*/ 193 w 491"/>
                      <a:gd name="T65" fmla="*/ 411 h 412"/>
                      <a:gd name="T66" fmla="*/ 81 w 491"/>
                      <a:gd name="T67" fmla="*/ 411 h 412"/>
                      <a:gd name="T68" fmla="*/ 64 w 491"/>
                      <a:gd name="T69" fmla="*/ 393 h 412"/>
                      <a:gd name="T70" fmla="*/ 63 w 491"/>
                      <a:gd name="T71" fmla="*/ 335 h 412"/>
                      <a:gd name="T72" fmla="*/ 63 w 491"/>
                      <a:gd name="T73" fmla="*/ 335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91" h="412">
                        <a:moveTo>
                          <a:pt x="63" y="335"/>
                        </a:moveTo>
                        <a:cubicBezTo>
                          <a:pt x="63" y="315"/>
                          <a:pt x="63" y="295"/>
                          <a:pt x="64" y="275"/>
                        </a:cubicBezTo>
                        <a:cubicBezTo>
                          <a:pt x="64" y="263"/>
                          <a:pt x="59" y="257"/>
                          <a:pt x="47" y="258"/>
                        </a:cubicBezTo>
                        <a:cubicBezTo>
                          <a:pt x="36" y="259"/>
                          <a:pt x="25" y="259"/>
                          <a:pt x="13" y="258"/>
                        </a:cubicBezTo>
                        <a:cubicBezTo>
                          <a:pt x="3" y="258"/>
                          <a:pt x="0" y="252"/>
                          <a:pt x="5" y="243"/>
                        </a:cubicBezTo>
                        <a:cubicBezTo>
                          <a:pt x="6" y="240"/>
                          <a:pt x="10" y="237"/>
                          <a:pt x="12" y="234"/>
                        </a:cubicBezTo>
                        <a:cubicBezTo>
                          <a:pt x="84" y="162"/>
                          <a:pt x="155" y="91"/>
                          <a:pt x="227" y="19"/>
                        </a:cubicBezTo>
                        <a:cubicBezTo>
                          <a:pt x="247" y="0"/>
                          <a:pt x="243" y="0"/>
                          <a:pt x="263" y="19"/>
                        </a:cubicBezTo>
                        <a:cubicBezTo>
                          <a:pt x="283" y="38"/>
                          <a:pt x="302" y="59"/>
                          <a:pt x="322" y="78"/>
                        </a:cubicBezTo>
                        <a:cubicBezTo>
                          <a:pt x="326" y="82"/>
                          <a:pt x="329" y="90"/>
                          <a:pt x="336" y="88"/>
                        </a:cubicBezTo>
                        <a:cubicBezTo>
                          <a:pt x="343" y="85"/>
                          <a:pt x="339" y="77"/>
                          <a:pt x="340" y="72"/>
                        </a:cubicBezTo>
                        <a:cubicBezTo>
                          <a:pt x="340" y="59"/>
                          <a:pt x="340" y="45"/>
                          <a:pt x="340" y="32"/>
                        </a:cubicBezTo>
                        <a:cubicBezTo>
                          <a:pt x="339" y="21"/>
                          <a:pt x="342" y="15"/>
                          <a:pt x="354" y="17"/>
                        </a:cubicBezTo>
                        <a:cubicBezTo>
                          <a:pt x="368" y="18"/>
                          <a:pt x="385" y="11"/>
                          <a:pt x="395" y="20"/>
                        </a:cubicBezTo>
                        <a:cubicBezTo>
                          <a:pt x="404" y="28"/>
                          <a:pt x="397" y="45"/>
                          <a:pt x="398" y="58"/>
                        </a:cubicBezTo>
                        <a:cubicBezTo>
                          <a:pt x="398" y="83"/>
                          <a:pt x="399" y="109"/>
                          <a:pt x="398" y="134"/>
                        </a:cubicBezTo>
                        <a:cubicBezTo>
                          <a:pt x="397" y="148"/>
                          <a:pt x="401" y="158"/>
                          <a:pt x="411" y="167"/>
                        </a:cubicBezTo>
                        <a:cubicBezTo>
                          <a:pt x="433" y="188"/>
                          <a:pt x="453" y="210"/>
                          <a:pt x="475" y="231"/>
                        </a:cubicBezTo>
                        <a:cubicBezTo>
                          <a:pt x="478" y="234"/>
                          <a:pt x="482" y="237"/>
                          <a:pt x="484" y="241"/>
                        </a:cubicBezTo>
                        <a:cubicBezTo>
                          <a:pt x="491" y="252"/>
                          <a:pt x="488" y="258"/>
                          <a:pt x="475" y="258"/>
                        </a:cubicBezTo>
                        <a:cubicBezTo>
                          <a:pt x="465" y="259"/>
                          <a:pt x="455" y="258"/>
                          <a:pt x="445" y="258"/>
                        </a:cubicBezTo>
                        <a:cubicBezTo>
                          <a:pt x="428" y="259"/>
                          <a:pt x="427" y="259"/>
                          <a:pt x="427" y="276"/>
                        </a:cubicBezTo>
                        <a:cubicBezTo>
                          <a:pt x="426" y="307"/>
                          <a:pt x="427" y="338"/>
                          <a:pt x="427" y="368"/>
                        </a:cubicBezTo>
                        <a:cubicBezTo>
                          <a:pt x="427" y="378"/>
                          <a:pt x="426" y="388"/>
                          <a:pt x="427" y="398"/>
                        </a:cubicBezTo>
                        <a:cubicBezTo>
                          <a:pt x="427" y="408"/>
                          <a:pt x="422" y="411"/>
                          <a:pt x="413" y="411"/>
                        </a:cubicBezTo>
                        <a:cubicBezTo>
                          <a:pt x="373" y="411"/>
                          <a:pt x="333" y="411"/>
                          <a:pt x="293" y="411"/>
                        </a:cubicBezTo>
                        <a:cubicBezTo>
                          <a:pt x="283" y="412"/>
                          <a:pt x="279" y="407"/>
                          <a:pt x="279" y="397"/>
                        </a:cubicBezTo>
                        <a:cubicBezTo>
                          <a:pt x="280" y="378"/>
                          <a:pt x="280" y="358"/>
                          <a:pt x="279" y="339"/>
                        </a:cubicBezTo>
                        <a:cubicBezTo>
                          <a:pt x="279" y="321"/>
                          <a:pt x="277" y="319"/>
                          <a:pt x="260" y="319"/>
                        </a:cubicBezTo>
                        <a:cubicBezTo>
                          <a:pt x="249" y="319"/>
                          <a:pt x="238" y="319"/>
                          <a:pt x="226" y="319"/>
                        </a:cubicBezTo>
                        <a:cubicBezTo>
                          <a:pt x="215" y="319"/>
                          <a:pt x="210" y="324"/>
                          <a:pt x="211" y="335"/>
                        </a:cubicBezTo>
                        <a:cubicBezTo>
                          <a:pt x="211" y="354"/>
                          <a:pt x="211" y="373"/>
                          <a:pt x="210" y="393"/>
                        </a:cubicBezTo>
                        <a:cubicBezTo>
                          <a:pt x="210" y="411"/>
                          <a:pt x="210" y="411"/>
                          <a:pt x="193" y="411"/>
                        </a:cubicBezTo>
                        <a:cubicBezTo>
                          <a:pt x="156" y="412"/>
                          <a:pt x="118" y="412"/>
                          <a:pt x="81" y="411"/>
                        </a:cubicBezTo>
                        <a:cubicBezTo>
                          <a:pt x="64" y="411"/>
                          <a:pt x="64" y="411"/>
                          <a:pt x="64" y="393"/>
                        </a:cubicBezTo>
                        <a:cubicBezTo>
                          <a:pt x="63" y="373"/>
                          <a:pt x="63" y="354"/>
                          <a:pt x="63" y="335"/>
                        </a:cubicBezTo>
                        <a:cubicBezTo>
                          <a:pt x="63" y="335"/>
                          <a:pt x="63" y="335"/>
                          <a:pt x="63" y="3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535" name="TextBox 534">
                <a:extLst>
                  <a:ext uri="{FF2B5EF4-FFF2-40B4-BE49-F238E27FC236}">
                    <a16:creationId xmlns:a16="http://schemas.microsoft.com/office/drawing/2014/main" id="{E6727660-B838-4B34-AFA3-BE81B66901EB}"/>
                  </a:ext>
                </a:extLst>
              </p:cNvPr>
              <p:cNvSpPr txBox="1"/>
              <p:nvPr/>
            </p:nvSpPr>
            <p:spPr>
              <a:xfrm>
                <a:off x="10167728" y="125287"/>
                <a:ext cx="1149988" cy="1641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lvl="0" indent="0" defTabSz="685122" eaLnBrk="1" latinLnBrk="0" hangingPunct="1">
                  <a:buClr>
                    <a:schemeClr val="tx2"/>
                  </a:buClr>
                  <a:buSzPct val="100000"/>
                  <a:defRPr lang="x-none" sz="1071" baseline="0">
                    <a:latin typeface="+mn-lt"/>
                  </a:defRPr>
                </a:lvl1pPr>
                <a:lvl2pPr marL="148200" lvl="1" indent="-146986" defTabSz="685122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071" baseline="0">
                    <a:latin typeface="+mn-lt"/>
                  </a:defRPr>
                </a:lvl2pPr>
                <a:lvl3pPr marL="349849" lvl="2" indent="-200435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071" baseline="0">
                    <a:latin typeface="+mn-lt"/>
                  </a:defRPr>
                </a:lvl3pPr>
                <a:lvl4pPr marL="470111" lvl="3" indent="-119046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071" baseline="0">
                    <a:latin typeface="+mn-lt"/>
                  </a:defRPr>
                </a:lvl4pPr>
                <a:lvl5pPr marL="573753" lvl="4" indent="-99610" defTabSz="685122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071" baseline="0">
                    <a:latin typeface="+mn-lt"/>
                  </a:defRPr>
                </a:lvl5pPr>
                <a:lvl6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6pPr>
                <a:lvl7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7pPr>
                <a:lvl8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8pPr>
                <a:lvl9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9pPr>
              </a:lstStyle>
              <a:p>
                <a:r>
                  <a:rPr lang="en-US" sz="800" dirty="0">
                    <a:ea typeface="Roboto" panose="02000000000000000000" pitchFamily="2" charset="0"/>
                    <a:cs typeface="Roboto" panose="02000000000000000000" pitchFamily="2" charset="0"/>
                  </a:rPr>
                  <a:t>Affordable housing</a:t>
                </a:r>
              </a:p>
            </p:txBody>
          </p:sp>
        </p:grpSp>
        <p:grpSp>
          <p:nvGrpSpPr>
            <p:cNvPr id="7192" name="Group 7191">
              <a:extLst>
                <a:ext uri="{FF2B5EF4-FFF2-40B4-BE49-F238E27FC236}">
                  <a16:creationId xmlns:a16="http://schemas.microsoft.com/office/drawing/2014/main" id="{D5D30E67-56DB-4590-B676-4E7F3DC335E8}"/>
                </a:ext>
              </a:extLst>
            </p:cNvPr>
            <p:cNvGrpSpPr/>
            <p:nvPr/>
          </p:nvGrpSpPr>
          <p:grpSpPr>
            <a:xfrm>
              <a:off x="8985711" y="1422410"/>
              <a:ext cx="1195347" cy="176477"/>
              <a:chOff x="9834623" y="398376"/>
              <a:chExt cx="1562182" cy="230636"/>
            </a:xfrm>
          </p:grpSpPr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469E8796-AAF9-4E53-8B0E-4DF56DDD83E9}"/>
                  </a:ext>
                </a:extLst>
              </p:cNvPr>
              <p:cNvGrpSpPr/>
              <p:nvPr/>
            </p:nvGrpSpPr>
            <p:grpSpPr>
              <a:xfrm>
                <a:off x="9834623" y="398376"/>
                <a:ext cx="259738" cy="230636"/>
                <a:chOff x="5084196" y="8339352"/>
                <a:chExt cx="906904" cy="906904"/>
              </a:xfrm>
            </p:grpSpPr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0C114E9F-25C0-4241-B7A2-780C3EB52E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84196" y="8339352"/>
                  <a:ext cx="906904" cy="90690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tx1"/>
                    </a:solidFill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grpSp>
              <p:nvGrpSpPr>
                <p:cNvPr id="512" name="Group 37">
                  <a:extLst>
                    <a:ext uri="{FF2B5EF4-FFF2-40B4-BE49-F238E27FC236}">
                      <a16:creationId xmlns:a16="http://schemas.microsoft.com/office/drawing/2014/main" id="{0039ED88-0917-475A-846F-0BC5F12C5B9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221009" y="8530234"/>
                  <a:ext cx="633278" cy="525140"/>
                  <a:chOff x="1907" y="1352"/>
                  <a:chExt cx="1833" cy="1520"/>
                </a:xfrm>
                <a:solidFill>
                  <a:schemeClr val="bg1"/>
                </a:solidFill>
              </p:grpSpPr>
              <p:sp>
                <p:nvSpPr>
                  <p:cNvPr id="513" name="Freeform 38">
                    <a:extLst>
                      <a:ext uri="{FF2B5EF4-FFF2-40B4-BE49-F238E27FC236}">
                        <a16:creationId xmlns:a16="http://schemas.microsoft.com/office/drawing/2014/main" id="{13976BB2-9BCB-46E7-97BA-7B2D8C9D45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352"/>
                    <a:ext cx="1833" cy="872"/>
                  </a:xfrm>
                  <a:custGeom>
                    <a:avLst/>
                    <a:gdLst>
                      <a:gd name="T0" fmla="*/ 1 w 773"/>
                      <a:gd name="T1" fmla="*/ 336 h 367"/>
                      <a:gd name="T2" fmla="*/ 17 w 773"/>
                      <a:gd name="T3" fmla="*/ 303 h 367"/>
                      <a:gd name="T4" fmla="*/ 127 w 773"/>
                      <a:gd name="T5" fmla="*/ 211 h 367"/>
                      <a:gd name="T6" fmla="*/ 357 w 773"/>
                      <a:gd name="T7" fmla="*/ 19 h 367"/>
                      <a:gd name="T8" fmla="*/ 413 w 773"/>
                      <a:gd name="T9" fmla="*/ 18 h 367"/>
                      <a:gd name="T10" fmla="*/ 745 w 773"/>
                      <a:gd name="T11" fmla="*/ 297 h 367"/>
                      <a:gd name="T12" fmla="*/ 759 w 773"/>
                      <a:gd name="T13" fmla="*/ 308 h 367"/>
                      <a:gd name="T14" fmla="*/ 763 w 773"/>
                      <a:gd name="T15" fmla="*/ 349 h 367"/>
                      <a:gd name="T16" fmla="*/ 722 w 773"/>
                      <a:gd name="T17" fmla="*/ 353 h 367"/>
                      <a:gd name="T18" fmla="*/ 655 w 773"/>
                      <a:gd name="T19" fmla="*/ 298 h 367"/>
                      <a:gd name="T20" fmla="*/ 398 w 773"/>
                      <a:gd name="T21" fmla="*/ 82 h 367"/>
                      <a:gd name="T22" fmla="*/ 371 w 773"/>
                      <a:gd name="T23" fmla="*/ 83 h 367"/>
                      <a:gd name="T24" fmla="*/ 68 w 773"/>
                      <a:gd name="T25" fmla="*/ 337 h 367"/>
                      <a:gd name="T26" fmla="*/ 44 w 773"/>
                      <a:gd name="T27" fmla="*/ 356 h 367"/>
                      <a:gd name="T28" fmla="*/ 1 w 773"/>
                      <a:gd name="T29" fmla="*/ 336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3" h="367">
                        <a:moveTo>
                          <a:pt x="1" y="336"/>
                        </a:moveTo>
                        <a:cubicBezTo>
                          <a:pt x="0" y="319"/>
                          <a:pt x="8" y="311"/>
                          <a:pt x="17" y="303"/>
                        </a:cubicBezTo>
                        <a:cubicBezTo>
                          <a:pt x="54" y="273"/>
                          <a:pt x="90" y="242"/>
                          <a:pt x="127" y="211"/>
                        </a:cubicBezTo>
                        <a:cubicBezTo>
                          <a:pt x="204" y="147"/>
                          <a:pt x="280" y="83"/>
                          <a:pt x="357" y="19"/>
                        </a:cubicBezTo>
                        <a:cubicBezTo>
                          <a:pt x="380" y="0"/>
                          <a:pt x="390" y="0"/>
                          <a:pt x="413" y="18"/>
                        </a:cubicBezTo>
                        <a:cubicBezTo>
                          <a:pt x="523" y="111"/>
                          <a:pt x="634" y="204"/>
                          <a:pt x="745" y="297"/>
                        </a:cubicBezTo>
                        <a:cubicBezTo>
                          <a:pt x="750" y="300"/>
                          <a:pt x="754" y="304"/>
                          <a:pt x="759" y="308"/>
                        </a:cubicBezTo>
                        <a:cubicBezTo>
                          <a:pt x="771" y="321"/>
                          <a:pt x="773" y="337"/>
                          <a:pt x="763" y="349"/>
                        </a:cubicBezTo>
                        <a:cubicBezTo>
                          <a:pt x="753" y="362"/>
                          <a:pt x="735" y="363"/>
                          <a:pt x="722" y="353"/>
                        </a:cubicBezTo>
                        <a:cubicBezTo>
                          <a:pt x="699" y="335"/>
                          <a:pt x="677" y="316"/>
                          <a:pt x="655" y="298"/>
                        </a:cubicBezTo>
                        <a:cubicBezTo>
                          <a:pt x="570" y="226"/>
                          <a:pt x="484" y="155"/>
                          <a:pt x="398" y="82"/>
                        </a:cubicBezTo>
                        <a:cubicBezTo>
                          <a:pt x="387" y="72"/>
                          <a:pt x="381" y="75"/>
                          <a:pt x="371" y="83"/>
                        </a:cubicBezTo>
                        <a:cubicBezTo>
                          <a:pt x="270" y="168"/>
                          <a:pt x="169" y="252"/>
                          <a:pt x="68" y="337"/>
                        </a:cubicBezTo>
                        <a:cubicBezTo>
                          <a:pt x="60" y="343"/>
                          <a:pt x="53" y="350"/>
                          <a:pt x="44" y="356"/>
                        </a:cubicBezTo>
                        <a:cubicBezTo>
                          <a:pt x="25" y="367"/>
                          <a:pt x="1" y="353"/>
                          <a:pt x="1" y="3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14" name="Freeform 39">
                    <a:extLst>
                      <a:ext uri="{FF2B5EF4-FFF2-40B4-BE49-F238E27FC236}">
                        <a16:creationId xmlns:a16="http://schemas.microsoft.com/office/drawing/2014/main" id="{2B64FE3E-93B1-4527-9C64-64CC08E61A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3" y="1628"/>
                    <a:ext cx="1304" cy="1244"/>
                  </a:xfrm>
                  <a:custGeom>
                    <a:avLst/>
                    <a:gdLst>
                      <a:gd name="T0" fmla="*/ 2 w 550"/>
                      <a:gd name="T1" fmla="*/ 373 h 524"/>
                      <a:gd name="T2" fmla="*/ 2 w 550"/>
                      <a:gd name="T3" fmla="*/ 243 h 524"/>
                      <a:gd name="T4" fmla="*/ 16 w 550"/>
                      <a:gd name="T5" fmla="*/ 213 h 524"/>
                      <a:gd name="T6" fmla="*/ 252 w 550"/>
                      <a:gd name="T7" fmla="*/ 15 h 524"/>
                      <a:gd name="T8" fmla="*/ 292 w 550"/>
                      <a:gd name="T9" fmla="*/ 14 h 524"/>
                      <a:gd name="T10" fmla="*/ 531 w 550"/>
                      <a:gd name="T11" fmla="*/ 214 h 524"/>
                      <a:gd name="T12" fmla="*/ 547 w 550"/>
                      <a:gd name="T13" fmla="*/ 248 h 524"/>
                      <a:gd name="T14" fmla="*/ 547 w 550"/>
                      <a:gd name="T15" fmla="*/ 503 h 524"/>
                      <a:gd name="T16" fmla="*/ 543 w 550"/>
                      <a:gd name="T17" fmla="*/ 521 h 524"/>
                      <a:gd name="T18" fmla="*/ 514 w 550"/>
                      <a:gd name="T19" fmla="*/ 521 h 524"/>
                      <a:gd name="T20" fmla="*/ 510 w 550"/>
                      <a:gd name="T21" fmla="*/ 505 h 524"/>
                      <a:gd name="T22" fmla="*/ 510 w 550"/>
                      <a:gd name="T23" fmla="*/ 387 h 524"/>
                      <a:gd name="T24" fmla="*/ 510 w 550"/>
                      <a:gd name="T25" fmla="*/ 259 h 524"/>
                      <a:gd name="T26" fmla="*/ 499 w 550"/>
                      <a:gd name="T27" fmla="*/ 235 h 524"/>
                      <a:gd name="T28" fmla="*/ 287 w 550"/>
                      <a:gd name="T29" fmla="*/ 58 h 524"/>
                      <a:gd name="T30" fmla="*/ 258 w 550"/>
                      <a:gd name="T31" fmla="*/ 59 h 524"/>
                      <a:gd name="T32" fmla="*/ 51 w 550"/>
                      <a:gd name="T33" fmla="*/ 232 h 524"/>
                      <a:gd name="T34" fmla="*/ 39 w 550"/>
                      <a:gd name="T35" fmla="*/ 259 h 524"/>
                      <a:gd name="T36" fmla="*/ 39 w 550"/>
                      <a:gd name="T37" fmla="*/ 503 h 524"/>
                      <a:gd name="T38" fmla="*/ 35 w 550"/>
                      <a:gd name="T39" fmla="*/ 521 h 524"/>
                      <a:gd name="T40" fmla="*/ 6 w 550"/>
                      <a:gd name="T41" fmla="*/ 521 h 524"/>
                      <a:gd name="T42" fmla="*/ 2 w 550"/>
                      <a:gd name="T43" fmla="*/ 505 h 524"/>
                      <a:gd name="T44" fmla="*/ 2 w 550"/>
                      <a:gd name="T45" fmla="*/ 373 h 5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550" h="524">
                        <a:moveTo>
                          <a:pt x="2" y="373"/>
                        </a:moveTo>
                        <a:cubicBezTo>
                          <a:pt x="2" y="330"/>
                          <a:pt x="3" y="286"/>
                          <a:pt x="2" y="243"/>
                        </a:cubicBezTo>
                        <a:cubicBezTo>
                          <a:pt x="2" y="230"/>
                          <a:pt x="6" y="221"/>
                          <a:pt x="16" y="213"/>
                        </a:cubicBezTo>
                        <a:cubicBezTo>
                          <a:pt x="95" y="147"/>
                          <a:pt x="174" y="81"/>
                          <a:pt x="252" y="15"/>
                        </a:cubicBezTo>
                        <a:cubicBezTo>
                          <a:pt x="271" y="0"/>
                          <a:pt x="275" y="0"/>
                          <a:pt x="292" y="14"/>
                        </a:cubicBezTo>
                        <a:cubicBezTo>
                          <a:pt x="372" y="80"/>
                          <a:pt x="451" y="147"/>
                          <a:pt x="531" y="214"/>
                        </a:cubicBezTo>
                        <a:cubicBezTo>
                          <a:pt x="542" y="223"/>
                          <a:pt x="547" y="233"/>
                          <a:pt x="547" y="248"/>
                        </a:cubicBezTo>
                        <a:cubicBezTo>
                          <a:pt x="547" y="333"/>
                          <a:pt x="547" y="418"/>
                          <a:pt x="547" y="503"/>
                        </a:cubicBezTo>
                        <a:cubicBezTo>
                          <a:pt x="547" y="510"/>
                          <a:pt x="550" y="519"/>
                          <a:pt x="543" y="521"/>
                        </a:cubicBezTo>
                        <a:cubicBezTo>
                          <a:pt x="534" y="524"/>
                          <a:pt x="523" y="523"/>
                          <a:pt x="514" y="521"/>
                        </a:cubicBezTo>
                        <a:cubicBezTo>
                          <a:pt x="507" y="519"/>
                          <a:pt x="510" y="511"/>
                          <a:pt x="510" y="505"/>
                        </a:cubicBezTo>
                        <a:cubicBezTo>
                          <a:pt x="510" y="466"/>
                          <a:pt x="510" y="426"/>
                          <a:pt x="510" y="387"/>
                        </a:cubicBezTo>
                        <a:cubicBezTo>
                          <a:pt x="510" y="344"/>
                          <a:pt x="510" y="302"/>
                          <a:pt x="510" y="259"/>
                        </a:cubicBezTo>
                        <a:cubicBezTo>
                          <a:pt x="510" y="249"/>
                          <a:pt x="507" y="242"/>
                          <a:pt x="499" y="235"/>
                        </a:cubicBezTo>
                        <a:cubicBezTo>
                          <a:pt x="428" y="177"/>
                          <a:pt x="357" y="118"/>
                          <a:pt x="287" y="58"/>
                        </a:cubicBezTo>
                        <a:cubicBezTo>
                          <a:pt x="275" y="48"/>
                          <a:pt x="269" y="50"/>
                          <a:pt x="258" y="59"/>
                        </a:cubicBezTo>
                        <a:cubicBezTo>
                          <a:pt x="190" y="117"/>
                          <a:pt x="121" y="175"/>
                          <a:pt x="51" y="232"/>
                        </a:cubicBezTo>
                        <a:cubicBezTo>
                          <a:pt x="42" y="240"/>
                          <a:pt x="39" y="248"/>
                          <a:pt x="39" y="259"/>
                        </a:cubicBezTo>
                        <a:cubicBezTo>
                          <a:pt x="39" y="341"/>
                          <a:pt x="39" y="422"/>
                          <a:pt x="39" y="503"/>
                        </a:cubicBezTo>
                        <a:cubicBezTo>
                          <a:pt x="39" y="509"/>
                          <a:pt x="42" y="519"/>
                          <a:pt x="35" y="521"/>
                        </a:cubicBezTo>
                        <a:cubicBezTo>
                          <a:pt x="26" y="524"/>
                          <a:pt x="15" y="524"/>
                          <a:pt x="6" y="521"/>
                        </a:cubicBezTo>
                        <a:cubicBezTo>
                          <a:pt x="0" y="520"/>
                          <a:pt x="2" y="511"/>
                          <a:pt x="2" y="505"/>
                        </a:cubicBezTo>
                        <a:cubicBezTo>
                          <a:pt x="2" y="461"/>
                          <a:pt x="2" y="417"/>
                          <a:pt x="2" y="3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15" name="Freeform 40">
                    <a:extLst>
                      <a:ext uri="{FF2B5EF4-FFF2-40B4-BE49-F238E27FC236}">
                        <a16:creationId xmlns:a16="http://schemas.microsoft.com/office/drawing/2014/main" id="{C3D07F2B-714C-4252-95A6-37C6EAD2C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0" y="2392"/>
                    <a:ext cx="311" cy="477"/>
                  </a:xfrm>
                  <a:custGeom>
                    <a:avLst/>
                    <a:gdLst>
                      <a:gd name="T0" fmla="*/ 118 w 131"/>
                      <a:gd name="T1" fmla="*/ 7 h 201"/>
                      <a:gd name="T2" fmla="*/ 128 w 131"/>
                      <a:gd name="T3" fmla="*/ 78 h 201"/>
                      <a:gd name="T4" fmla="*/ 121 w 131"/>
                      <a:gd name="T5" fmla="*/ 95 h 201"/>
                      <a:gd name="T6" fmla="*/ 106 w 131"/>
                      <a:gd name="T7" fmla="*/ 81 h 201"/>
                      <a:gd name="T8" fmla="*/ 100 w 131"/>
                      <a:gd name="T9" fmla="*/ 40 h 201"/>
                      <a:gd name="T10" fmla="*/ 95 w 131"/>
                      <a:gd name="T11" fmla="*/ 30 h 201"/>
                      <a:gd name="T12" fmla="*/ 92 w 131"/>
                      <a:gd name="T13" fmla="*/ 39 h 201"/>
                      <a:gd name="T14" fmla="*/ 92 w 131"/>
                      <a:gd name="T15" fmla="*/ 167 h 201"/>
                      <a:gd name="T16" fmla="*/ 92 w 131"/>
                      <a:gd name="T17" fmla="*/ 185 h 201"/>
                      <a:gd name="T18" fmla="*/ 78 w 131"/>
                      <a:gd name="T19" fmla="*/ 200 h 201"/>
                      <a:gd name="T20" fmla="*/ 64 w 131"/>
                      <a:gd name="T21" fmla="*/ 184 h 201"/>
                      <a:gd name="T22" fmla="*/ 64 w 131"/>
                      <a:gd name="T23" fmla="*/ 116 h 201"/>
                      <a:gd name="T24" fmla="*/ 61 w 131"/>
                      <a:gd name="T25" fmla="*/ 109 h 201"/>
                      <a:gd name="T26" fmla="*/ 57 w 131"/>
                      <a:gd name="T27" fmla="*/ 117 h 201"/>
                      <a:gd name="T28" fmla="*/ 57 w 131"/>
                      <a:gd name="T29" fmla="*/ 179 h 201"/>
                      <a:gd name="T30" fmla="*/ 44 w 131"/>
                      <a:gd name="T31" fmla="*/ 200 h 201"/>
                      <a:gd name="T32" fmla="*/ 28 w 131"/>
                      <a:gd name="T33" fmla="*/ 179 h 201"/>
                      <a:gd name="T34" fmla="*/ 28 w 131"/>
                      <a:gd name="T35" fmla="*/ 43 h 201"/>
                      <a:gd name="T36" fmla="*/ 26 w 131"/>
                      <a:gd name="T37" fmla="*/ 30 h 201"/>
                      <a:gd name="T38" fmla="*/ 24 w 131"/>
                      <a:gd name="T39" fmla="*/ 44 h 201"/>
                      <a:gd name="T40" fmla="*/ 24 w 131"/>
                      <a:gd name="T41" fmla="*/ 80 h 201"/>
                      <a:gd name="T42" fmla="*/ 12 w 131"/>
                      <a:gd name="T43" fmla="*/ 96 h 201"/>
                      <a:gd name="T44" fmla="*/ 0 w 131"/>
                      <a:gd name="T45" fmla="*/ 79 h 201"/>
                      <a:gd name="T46" fmla="*/ 0 w 131"/>
                      <a:gd name="T47" fmla="*/ 19 h 201"/>
                      <a:gd name="T48" fmla="*/ 20 w 131"/>
                      <a:gd name="T49" fmla="*/ 1 h 201"/>
                      <a:gd name="T50" fmla="*/ 98 w 131"/>
                      <a:gd name="T51" fmla="*/ 1 h 201"/>
                      <a:gd name="T52" fmla="*/ 118 w 131"/>
                      <a:gd name="T53" fmla="*/ 7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1" h="201">
                        <a:moveTo>
                          <a:pt x="118" y="7"/>
                        </a:moveTo>
                        <a:cubicBezTo>
                          <a:pt x="121" y="30"/>
                          <a:pt x="125" y="54"/>
                          <a:pt x="128" y="78"/>
                        </a:cubicBezTo>
                        <a:cubicBezTo>
                          <a:pt x="129" y="85"/>
                          <a:pt x="131" y="93"/>
                          <a:pt x="121" y="95"/>
                        </a:cubicBezTo>
                        <a:cubicBezTo>
                          <a:pt x="109" y="98"/>
                          <a:pt x="108" y="89"/>
                          <a:pt x="106" y="81"/>
                        </a:cubicBezTo>
                        <a:cubicBezTo>
                          <a:pt x="104" y="67"/>
                          <a:pt x="102" y="53"/>
                          <a:pt x="100" y="40"/>
                        </a:cubicBezTo>
                        <a:cubicBezTo>
                          <a:pt x="99" y="36"/>
                          <a:pt x="100" y="30"/>
                          <a:pt x="95" y="30"/>
                        </a:cubicBezTo>
                        <a:cubicBezTo>
                          <a:pt x="90" y="30"/>
                          <a:pt x="92" y="36"/>
                          <a:pt x="92" y="39"/>
                        </a:cubicBezTo>
                        <a:cubicBezTo>
                          <a:pt x="92" y="82"/>
                          <a:pt x="92" y="125"/>
                          <a:pt x="92" y="167"/>
                        </a:cubicBezTo>
                        <a:cubicBezTo>
                          <a:pt x="92" y="173"/>
                          <a:pt x="92" y="179"/>
                          <a:pt x="92" y="185"/>
                        </a:cubicBezTo>
                        <a:cubicBezTo>
                          <a:pt x="92" y="194"/>
                          <a:pt x="86" y="199"/>
                          <a:pt x="78" y="200"/>
                        </a:cubicBezTo>
                        <a:cubicBezTo>
                          <a:pt x="69" y="200"/>
                          <a:pt x="64" y="194"/>
                          <a:pt x="64" y="184"/>
                        </a:cubicBezTo>
                        <a:cubicBezTo>
                          <a:pt x="64" y="162"/>
                          <a:pt x="64" y="139"/>
                          <a:pt x="64" y="116"/>
                        </a:cubicBezTo>
                        <a:cubicBezTo>
                          <a:pt x="64" y="114"/>
                          <a:pt x="65" y="109"/>
                          <a:pt x="61" y="109"/>
                        </a:cubicBezTo>
                        <a:cubicBezTo>
                          <a:pt x="56" y="109"/>
                          <a:pt x="57" y="114"/>
                          <a:pt x="57" y="117"/>
                        </a:cubicBezTo>
                        <a:cubicBezTo>
                          <a:pt x="57" y="137"/>
                          <a:pt x="57" y="158"/>
                          <a:pt x="57" y="179"/>
                        </a:cubicBezTo>
                        <a:cubicBezTo>
                          <a:pt x="57" y="189"/>
                          <a:pt x="56" y="198"/>
                          <a:pt x="44" y="200"/>
                        </a:cubicBezTo>
                        <a:cubicBezTo>
                          <a:pt x="35" y="201"/>
                          <a:pt x="28" y="193"/>
                          <a:pt x="28" y="179"/>
                        </a:cubicBezTo>
                        <a:cubicBezTo>
                          <a:pt x="28" y="134"/>
                          <a:pt x="28" y="88"/>
                          <a:pt x="28" y="43"/>
                        </a:cubicBezTo>
                        <a:cubicBezTo>
                          <a:pt x="28" y="39"/>
                          <a:pt x="30" y="34"/>
                          <a:pt x="26" y="30"/>
                        </a:cubicBezTo>
                        <a:cubicBezTo>
                          <a:pt x="22" y="34"/>
                          <a:pt x="24" y="39"/>
                          <a:pt x="24" y="44"/>
                        </a:cubicBezTo>
                        <a:cubicBezTo>
                          <a:pt x="23" y="56"/>
                          <a:pt x="24" y="68"/>
                          <a:pt x="24" y="80"/>
                        </a:cubicBezTo>
                        <a:cubicBezTo>
                          <a:pt x="23" y="88"/>
                          <a:pt x="21" y="96"/>
                          <a:pt x="12" y="96"/>
                        </a:cubicBezTo>
                        <a:cubicBezTo>
                          <a:pt x="1" y="96"/>
                          <a:pt x="0" y="88"/>
                          <a:pt x="0" y="79"/>
                        </a:cubicBezTo>
                        <a:cubicBezTo>
                          <a:pt x="0" y="59"/>
                          <a:pt x="0" y="39"/>
                          <a:pt x="0" y="19"/>
                        </a:cubicBezTo>
                        <a:cubicBezTo>
                          <a:pt x="1" y="6"/>
                          <a:pt x="6" y="0"/>
                          <a:pt x="20" y="1"/>
                        </a:cubicBezTo>
                        <a:cubicBezTo>
                          <a:pt x="46" y="2"/>
                          <a:pt x="72" y="1"/>
                          <a:pt x="98" y="1"/>
                        </a:cubicBezTo>
                        <a:cubicBezTo>
                          <a:pt x="105" y="1"/>
                          <a:pt x="112" y="1"/>
                          <a:pt x="118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16" name="Freeform 41">
                    <a:extLst>
                      <a:ext uri="{FF2B5EF4-FFF2-40B4-BE49-F238E27FC236}">
                        <a16:creationId xmlns:a16="http://schemas.microsoft.com/office/drawing/2014/main" id="{86656E9B-6B71-4C5D-9124-58AC59F17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0" y="2395"/>
                    <a:ext cx="282" cy="474"/>
                  </a:xfrm>
                  <a:custGeom>
                    <a:avLst/>
                    <a:gdLst>
                      <a:gd name="T0" fmla="*/ 0 w 119"/>
                      <a:gd name="T1" fmla="*/ 6 h 200"/>
                      <a:gd name="T2" fmla="*/ 16 w 119"/>
                      <a:gd name="T3" fmla="*/ 0 h 200"/>
                      <a:gd name="T4" fmla="*/ 90 w 119"/>
                      <a:gd name="T5" fmla="*/ 0 h 200"/>
                      <a:gd name="T6" fmla="*/ 107 w 119"/>
                      <a:gd name="T7" fmla="*/ 15 h 200"/>
                      <a:gd name="T8" fmla="*/ 118 w 119"/>
                      <a:gd name="T9" fmla="*/ 78 h 200"/>
                      <a:gd name="T10" fmla="*/ 109 w 119"/>
                      <a:gd name="T11" fmla="*/ 95 h 200"/>
                      <a:gd name="T12" fmla="*/ 94 w 119"/>
                      <a:gd name="T13" fmla="*/ 80 h 200"/>
                      <a:gd name="T14" fmla="*/ 87 w 119"/>
                      <a:gd name="T15" fmla="*/ 35 h 200"/>
                      <a:gd name="T16" fmla="*/ 84 w 119"/>
                      <a:gd name="T17" fmla="*/ 29 h 200"/>
                      <a:gd name="T18" fmla="*/ 82 w 119"/>
                      <a:gd name="T19" fmla="*/ 36 h 200"/>
                      <a:gd name="T20" fmla="*/ 92 w 119"/>
                      <a:gd name="T21" fmla="*/ 101 h 200"/>
                      <a:gd name="T22" fmla="*/ 88 w 119"/>
                      <a:gd name="T23" fmla="*/ 118 h 200"/>
                      <a:gd name="T24" fmla="*/ 86 w 119"/>
                      <a:gd name="T25" fmla="*/ 137 h 200"/>
                      <a:gd name="T26" fmla="*/ 86 w 119"/>
                      <a:gd name="T27" fmla="*/ 181 h 200"/>
                      <a:gd name="T28" fmla="*/ 71 w 119"/>
                      <a:gd name="T29" fmla="*/ 199 h 200"/>
                      <a:gd name="T30" fmla="*/ 57 w 119"/>
                      <a:gd name="T31" fmla="*/ 181 h 200"/>
                      <a:gd name="T32" fmla="*/ 57 w 119"/>
                      <a:gd name="T33" fmla="*/ 125 h 200"/>
                      <a:gd name="T34" fmla="*/ 54 w 119"/>
                      <a:gd name="T35" fmla="*/ 119 h 200"/>
                      <a:gd name="T36" fmla="*/ 50 w 119"/>
                      <a:gd name="T37" fmla="*/ 125 h 200"/>
                      <a:gd name="T38" fmla="*/ 50 w 119"/>
                      <a:gd name="T39" fmla="*/ 173 h 200"/>
                      <a:gd name="T40" fmla="*/ 35 w 119"/>
                      <a:gd name="T41" fmla="*/ 199 h 200"/>
                      <a:gd name="T42" fmla="*/ 22 w 119"/>
                      <a:gd name="T43" fmla="*/ 172 h 200"/>
                      <a:gd name="T44" fmla="*/ 22 w 119"/>
                      <a:gd name="T45" fmla="*/ 137 h 200"/>
                      <a:gd name="T46" fmla="*/ 16 w 119"/>
                      <a:gd name="T47" fmla="*/ 115 h 200"/>
                      <a:gd name="T48" fmla="*/ 15 w 119"/>
                      <a:gd name="T49" fmla="*/ 96 h 200"/>
                      <a:gd name="T50" fmla="*/ 26 w 119"/>
                      <a:gd name="T51" fmla="*/ 37 h 200"/>
                      <a:gd name="T52" fmla="*/ 24 w 119"/>
                      <a:gd name="T53" fmla="*/ 28 h 200"/>
                      <a:gd name="T54" fmla="*/ 19 w 119"/>
                      <a:gd name="T55" fmla="*/ 36 h 200"/>
                      <a:gd name="T56" fmla="*/ 15 w 119"/>
                      <a:gd name="T57" fmla="*/ 53 h 200"/>
                      <a:gd name="T58" fmla="*/ 9 w 119"/>
                      <a:gd name="T59" fmla="*/ 35 h 200"/>
                      <a:gd name="T60" fmla="*/ 0 w 119"/>
                      <a:gd name="T61" fmla="*/ 6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19" h="200">
                        <a:moveTo>
                          <a:pt x="0" y="6"/>
                        </a:moveTo>
                        <a:cubicBezTo>
                          <a:pt x="5" y="4"/>
                          <a:pt x="10" y="0"/>
                          <a:pt x="16" y="0"/>
                        </a:cubicBezTo>
                        <a:cubicBezTo>
                          <a:pt x="41" y="1"/>
                          <a:pt x="66" y="1"/>
                          <a:pt x="90" y="0"/>
                        </a:cubicBezTo>
                        <a:cubicBezTo>
                          <a:pt x="101" y="0"/>
                          <a:pt x="106" y="5"/>
                          <a:pt x="107" y="15"/>
                        </a:cubicBezTo>
                        <a:cubicBezTo>
                          <a:pt x="110" y="36"/>
                          <a:pt x="114" y="57"/>
                          <a:pt x="118" y="78"/>
                        </a:cubicBezTo>
                        <a:cubicBezTo>
                          <a:pt x="119" y="86"/>
                          <a:pt x="118" y="94"/>
                          <a:pt x="109" y="95"/>
                        </a:cubicBezTo>
                        <a:cubicBezTo>
                          <a:pt x="99" y="97"/>
                          <a:pt x="95" y="89"/>
                          <a:pt x="94" y="80"/>
                        </a:cubicBezTo>
                        <a:cubicBezTo>
                          <a:pt x="92" y="65"/>
                          <a:pt x="89" y="50"/>
                          <a:pt x="87" y="35"/>
                        </a:cubicBezTo>
                        <a:cubicBezTo>
                          <a:pt x="87" y="33"/>
                          <a:pt x="86" y="29"/>
                          <a:pt x="84" y="29"/>
                        </a:cubicBezTo>
                        <a:cubicBezTo>
                          <a:pt x="81" y="29"/>
                          <a:pt x="82" y="33"/>
                          <a:pt x="82" y="36"/>
                        </a:cubicBezTo>
                        <a:cubicBezTo>
                          <a:pt x="85" y="57"/>
                          <a:pt x="89" y="79"/>
                          <a:pt x="92" y="101"/>
                        </a:cubicBezTo>
                        <a:cubicBezTo>
                          <a:pt x="93" y="107"/>
                          <a:pt x="96" y="112"/>
                          <a:pt x="88" y="118"/>
                        </a:cubicBezTo>
                        <a:cubicBezTo>
                          <a:pt x="83" y="121"/>
                          <a:pt x="86" y="130"/>
                          <a:pt x="86" y="137"/>
                        </a:cubicBezTo>
                        <a:cubicBezTo>
                          <a:pt x="86" y="152"/>
                          <a:pt x="86" y="166"/>
                          <a:pt x="86" y="181"/>
                        </a:cubicBezTo>
                        <a:cubicBezTo>
                          <a:pt x="86" y="191"/>
                          <a:pt x="81" y="198"/>
                          <a:pt x="71" y="199"/>
                        </a:cubicBezTo>
                        <a:cubicBezTo>
                          <a:pt x="61" y="199"/>
                          <a:pt x="57" y="191"/>
                          <a:pt x="57" y="181"/>
                        </a:cubicBezTo>
                        <a:cubicBezTo>
                          <a:pt x="58" y="162"/>
                          <a:pt x="57" y="144"/>
                          <a:pt x="57" y="125"/>
                        </a:cubicBezTo>
                        <a:cubicBezTo>
                          <a:pt x="57" y="123"/>
                          <a:pt x="57" y="119"/>
                          <a:pt x="54" y="119"/>
                        </a:cubicBezTo>
                        <a:cubicBezTo>
                          <a:pt x="49" y="118"/>
                          <a:pt x="50" y="123"/>
                          <a:pt x="50" y="125"/>
                        </a:cubicBezTo>
                        <a:cubicBezTo>
                          <a:pt x="50" y="141"/>
                          <a:pt x="50" y="157"/>
                          <a:pt x="50" y="173"/>
                        </a:cubicBezTo>
                        <a:cubicBezTo>
                          <a:pt x="50" y="192"/>
                          <a:pt x="46" y="200"/>
                          <a:pt x="35" y="199"/>
                        </a:cubicBezTo>
                        <a:cubicBezTo>
                          <a:pt x="19" y="197"/>
                          <a:pt x="22" y="183"/>
                          <a:pt x="22" y="172"/>
                        </a:cubicBezTo>
                        <a:cubicBezTo>
                          <a:pt x="22" y="160"/>
                          <a:pt x="22" y="149"/>
                          <a:pt x="22" y="137"/>
                        </a:cubicBezTo>
                        <a:cubicBezTo>
                          <a:pt x="21" y="129"/>
                          <a:pt x="23" y="121"/>
                          <a:pt x="16" y="115"/>
                        </a:cubicBezTo>
                        <a:cubicBezTo>
                          <a:pt x="11" y="110"/>
                          <a:pt x="14" y="102"/>
                          <a:pt x="15" y="96"/>
                        </a:cubicBezTo>
                        <a:cubicBezTo>
                          <a:pt x="19" y="76"/>
                          <a:pt x="22" y="56"/>
                          <a:pt x="26" y="37"/>
                        </a:cubicBezTo>
                        <a:cubicBezTo>
                          <a:pt x="26" y="34"/>
                          <a:pt x="27" y="29"/>
                          <a:pt x="24" y="28"/>
                        </a:cubicBezTo>
                        <a:cubicBezTo>
                          <a:pt x="20" y="28"/>
                          <a:pt x="20" y="32"/>
                          <a:pt x="19" y="36"/>
                        </a:cubicBezTo>
                        <a:cubicBezTo>
                          <a:pt x="17" y="42"/>
                          <a:pt x="20" y="54"/>
                          <a:pt x="15" y="53"/>
                        </a:cubicBezTo>
                        <a:cubicBezTo>
                          <a:pt x="6" y="52"/>
                          <a:pt x="12" y="41"/>
                          <a:pt x="9" y="35"/>
                        </a:cubicBezTo>
                        <a:cubicBezTo>
                          <a:pt x="4" y="26"/>
                          <a:pt x="10" y="13"/>
                          <a:pt x="0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17" name="Freeform 42">
                    <a:extLst>
                      <a:ext uri="{FF2B5EF4-FFF2-40B4-BE49-F238E27FC236}">
                        <a16:creationId xmlns:a16="http://schemas.microsoft.com/office/drawing/2014/main" id="{845B727B-06F8-4E05-8314-78C51F5445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7" y="2523"/>
                    <a:ext cx="225" cy="344"/>
                  </a:xfrm>
                  <a:custGeom>
                    <a:avLst/>
                    <a:gdLst>
                      <a:gd name="T0" fmla="*/ 49 w 95"/>
                      <a:gd name="T1" fmla="*/ 0 h 145"/>
                      <a:gd name="T2" fmla="*/ 91 w 95"/>
                      <a:gd name="T3" fmla="*/ 37 h 145"/>
                      <a:gd name="T4" fmla="*/ 93 w 95"/>
                      <a:gd name="T5" fmla="*/ 54 h 145"/>
                      <a:gd name="T6" fmla="*/ 87 w 95"/>
                      <a:gd name="T7" fmla="*/ 69 h 145"/>
                      <a:gd name="T8" fmla="*/ 77 w 95"/>
                      <a:gd name="T9" fmla="*/ 57 h 145"/>
                      <a:gd name="T10" fmla="*/ 73 w 95"/>
                      <a:gd name="T11" fmla="*/ 29 h 145"/>
                      <a:gd name="T12" fmla="*/ 71 w 95"/>
                      <a:gd name="T13" fmla="*/ 23 h 145"/>
                      <a:gd name="T14" fmla="*/ 69 w 95"/>
                      <a:gd name="T15" fmla="*/ 29 h 145"/>
                      <a:gd name="T16" fmla="*/ 74 w 95"/>
                      <a:gd name="T17" fmla="*/ 63 h 145"/>
                      <a:gd name="T18" fmla="*/ 72 w 95"/>
                      <a:gd name="T19" fmla="*/ 91 h 145"/>
                      <a:gd name="T20" fmla="*/ 70 w 95"/>
                      <a:gd name="T21" fmla="*/ 128 h 145"/>
                      <a:gd name="T22" fmla="*/ 60 w 95"/>
                      <a:gd name="T23" fmla="*/ 144 h 145"/>
                      <a:gd name="T24" fmla="*/ 50 w 95"/>
                      <a:gd name="T25" fmla="*/ 128 h 145"/>
                      <a:gd name="T26" fmla="*/ 49 w 95"/>
                      <a:gd name="T27" fmla="*/ 96 h 145"/>
                      <a:gd name="T28" fmla="*/ 47 w 95"/>
                      <a:gd name="T29" fmla="*/ 90 h 145"/>
                      <a:gd name="T30" fmla="*/ 45 w 95"/>
                      <a:gd name="T31" fmla="*/ 95 h 145"/>
                      <a:gd name="T32" fmla="*/ 45 w 95"/>
                      <a:gd name="T33" fmla="*/ 131 h 145"/>
                      <a:gd name="T34" fmla="*/ 34 w 95"/>
                      <a:gd name="T35" fmla="*/ 144 h 145"/>
                      <a:gd name="T36" fmla="*/ 25 w 95"/>
                      <a:gd name="T37" fmla="*/ 131 h 145"/>
                      <a:gd name="T38" fmla="*/ 27 w 95"/>
                      <a:gd name="T39" fmla="*/ 28 h 145"/>
                      <a:gd name="T40" fmla="*/ 25 w 95"/>
                      <a:gd name="T41" fmla="*/ 22 h 145"/>
                      <a:gd name="T42" fmla="*/ 22 w 95"/>
                      <a:gd name="T43" fmla="*/ 27 h 145"/>
                      <a:gd name="T44" fmla="*/ 17 w 95"/>
                      <a:gd name="T45" fmla="*/ 60 h 145"/>
                      <a:gd name="T46" fmla="*/ 9 w 95"/>
                      <a:gd name="T47" fmla="*/ 69 h 145"/>
                      <a:gd name="T48" fmla="*/ 1 w 95"/>
                      <a:gd name="T49" fmla="*/ 58 h 145"/>
                      <a:gd name="T50" fmla="*/ 9 w 95"/>
                      <a:gd name="T51" fmla="*/ 9 h 145"/>
                      <a:gd name="T52" fmla="*/ 21 w 95"/>
                      <a:gd name="T53" fmla="*/ 0 h 145"/>
                      <a:gd name="T54" fmla="*/ 49 w 95"/>
                      <a:gd name="T55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5" h="145">
                        <a:moveTo>
                          <a:pt x="49" y="0"/>
                        </a:moveTo>
                        <a:cubicBezTo>
                          <a:pt x="84" y="1"/>
                          <a:pt x="84" y="1"/>
                          <a:pt x="91" y="37"/>
                        </a:cubicBezTo>
                        <a:cubicBezTo>
                          <a:pt x="92" y="42"/>
                          <a:pt x="93" y="48"/>
                          <a:pt x="93" y="54"/>
                        </a:cubicBezTo>
                        <a:cubicBezTo>
                          <a:pt x="94" y="60"/>
                          <a:pt x="95" y="68"/>
                          <a:pt x="87" y="69"/>
                        </a:cubicBezTo>
                        <a:cubicBezTo>
                          <a:pt x="80" y="70"/>
                          <a:pt x="77" y="63"/>
                          <a:pt x="77" y="57"/>
                        </a:cubicBezTo>
                        <a:cubicBezTo>
                          <a:pt x="78" y="47"/>
                          <a:pt x="73" y="39"/>
                          <a:pt x="73" y="29"/>
                        </a:cubicBezTo>
                        <a:cubicBezTo>
                          <a:pt x="73" y="27"/>
                          <a:pt x="73" y="23"/>
                          <a:pt x="71" y="23"/>
                        </a:cubicBezTo>
                        <a:cubicBezTo>
                          <a:pt x="69" y="23"/>
                          <a:pt x="69" y="27"/>
                          <a:pt x="69" y="29"/>
                        </a:cubicBezTo>
                        <a:cubicBezTo>
                          <a:pt x="70" y="41"/>
                          <a:pt x="72" y="52"/>
                          <a:pt x="74" y="63"/>
                        </a:cubicBezTo>
                        <a:cubicBezTo>
                          <a:pt x="75" y="72"/>
                          <a:pt x="77" y="80"/>
                          <a:pt x="72" y="91"/>
                        </a:cubicBezTo>
                        <a:cubicBezTo>
                          <a:pt x="67" y="101"/>
                          <a:pt x="71" y="116"/>
                          <a:pt x="70" y="128"/>
                        </a:cubicBezTo>
                        <a:cubicBezTo>
                          <a:pt x="70" y="136"/>
                          <a:pt x="71" y="145"/>
                          <a:pt x="60" y="144"/>
                        </a:cubicBezTo>
                        <a:cubicBezTo>
                          <a:pt x="51" y="144"/>
                          <a:pt x="50" y="136"/>
                          <a:pt x="50" y="128"/>
                        </a:cubicBezTo>
                        <a:cubicBezTo>
                          <a:pt x="50" y="117"/>
                          <a:pt x="50" y="106"/>
                          <a:pt x="49" y="96"/>
                        </a:cubicBezTo>
                        <a:cubicBezTo>
                          <a:pt x="49" y="94"/>
                          <a:pt x="50" y="90"/>
                          <a:pt x="47" y="90"/>
                        </a:cubicBezTo>
                        <a:cubicBezTo>
                          <a:pt x="46" y="90"/>
                          <a:pt x="45" y="94"/>
                          <a:pt x="45" y="95"/>
                        </a:cubicBezTo>
                        <a:cubicBezTo>
                          <a:pt x="45" y="107"/>
                          <a:pt x="45" y="119"/>
                          <a:pt x="45" y="131"/>
                        </a:cubicBezTo>
                        <a:cubicBezTo>
                          <a:pt x="45" y="139"/>
                          <a:pt x="42" y="145"/>
                          <a:pt x="34" y="144"/>
                        </a:cubicBezTo>
                        <a:cubicBezTo>
                          <a:pt x="26" y="144"/>
                          <a:pt x="24" y="138"/>
                          <a:pt x="25" y="131"/>
                        </a:cubicBezTo>
                        <a:cubicBezTo>
                          <a:pt x="26" y="97"/>
                          <a:pt x="15" y="62"/>
                          <a:pt x="27" y="28"/>
                        </a:cubicBezTo>
                        <a:cubicBezTo>
                          <a:pt x="28" y="26"/>
                          <a:pt x="29" y="22"/>
                          <a:pt x="25" y="22"/>
                        </a:cubicBezTo>
                        <a:cubicBezTo>
                          <a:pt x="24" y="22"/>
                          <a:pt x="22" y="25"/>
                          <a:pt x="22" y="27"/>
                        </a:cubicBezTo>
                        <a:cubicBezTo>
                          <a:pt x="20" y="38"/>
                          <a:pt x="19" y="49"/>
                          <a:pt x="17" y="60"/>
                        </a:cubicBezTo>
                        <a:cubicBezTo>
                          <a:pt x="16" y="65"/>
                          <a:pt x="14" y="69"/>
                          <a:pt x="9" y="69"/>
                        </a:cubicBezTo>
                        <a:cubicBezTo>
                          <a:pt x="2" y="69"/>
                          <a:pt x="0" y="64"/>
                          <a:pt x="1" y="58"/>
                        </a:cubicBezTo>
                        <a:cubicBezTo>
                          <a:pt x="4" y="41"/>
                          <a:pt x="6" y="25"/>
                          <a:pt x="9" y="9"/>
                        </a:cubicBezTo>
                        <a:cubicBezTo>
                          <a:pt x="10" y="2"/>
                          <a:pt x="16" y="1"/>
                          <a:pt x="21" y="0"/>
                        </a:cubicBezTo>
                        <a:cubicBezTo>
                          <a:pt x="30" y="0"/>
                          <a:pt x="39" y="0"/>
                          <a:pt x="4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18" name="Freeform 43">
                    <a:extLst>
                      <a:ext uri="{FF2B5EF4-FFF2-40B4-BE49-F238E27FC236}">
                        <a16:creationId xmlns:a16="http://schemas.microsoft.com/office/drawing/2014/main" id="{E402EEB8-6ED1-457A-9D60-E41E1ED8E1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0" y="2523"/>
                    <a:ext cx="207" cy="344"/>
                  </a:xfrm>
                  <a:custGeom>
                    <a:avLst/>
                    <a:gdLst>
                      <a:gd name="T0" fmla="*/ 66 w 87"/>
                      <a:gd name="T1" fmla="*/ 79 h 145"/>
                      <a:gd name="T2" fmla="*/ 66 w 87"/>
                      <a:gd name="T3" fmla="*/ 129 h 145"/>
                      <a:gd name="T4" fmla="*/ 57 w 87"/>
                      <a:gd name="T5" fmla="*/ 144 h 145"/>
                      <a:gd name="T6" fmla="*/ 45 w 87"/>
                      <a:gd name="T7" fmla="*/ 129 h 145"/>
                      <a:gd name="T8" fmla="*/ 45 w 87"/>
                      <a:gd name="T9" fmla="*/ 89 h 145"/>
                      <a:gd name="T10" fmla="*/ 43 w 87"/>
                      <a:gd name="T11" fmla="*/ 82 h 145"/>
                      <a:gd name="T12" fmla="*/ 41 w 87"/>
                      <a:gd name="T13" fmla="*/ 89 h 145"/>
                      <a:gd name="T14" fmla="*/ 41 w 87"/>
                      <a:gd name="T15" fmla="*/ 131 h 145"/>
                      <a:gd name="T16" fmla="*/ 30 w 87"/>
                      <a:gd name="T17" fmla="*/ 145 h 145"/>
                      <a:gd name="T18" fmla="*/ 21 w 87"/>
                      <a:gd name="T19" fmla="*/ 130 h 145"/>
                      <a:gd name="T20" fmla="*/ 21 w 87"/>
                      <a:gd name="T21" fmla="*/ 30 h 145"/>
                      <a:gd name="T22" fmla="*/ 19 w 87"/>
                      <a:gd name="T23" fmla="*/ 23 h 145"/>
                      <a:gd name="T24" fmla="*/ 16 w 87"/>
                      <a:gd name="T25" fmla="*/ 31 h 145"/>
                      <a:gd name="T26" fmla="*/ 15 w 87"/>
                      <a:gd name="T27" fmla="*/ 61 h 145"/>
                      <a:gd name="T28" fmla="*/ 8 w 87"/>
                      <a:gd name="T29" fmla="*/ 69 h 145"/>
                      <a:gd name="T30" fmla="*/ 0 w 87"/>
                      <a:gd name="T31" fmla="*/ 60 h 145"/>
                      <a:gd name="T32" fmla="*/ 0 w 87"/>
                      <a:gd name="T33" fmla="*/ 12 h 145"/>
                      <a:gd name="T34" fmla="*/ 13 w 87"/>
                      <a:gd name="T35" fmla="*/ 0 h 145"/>
                      <a:gd name="T36" fmla="*/ 74 w 87"/>
                      <a:gd name="T37" fmla="*/ 0 h 145"/>
                      <a:gd name="T38" fmla="*/ 87 w 87"/>
                      <a:gd name="T39" fmla="*/ 12 h 145"/>
                      <a:gd name="T40" fmla="*/ 86 w 87"/>
                      <a:gd name="T41" fmla="*/ 60 h 145"/>
                      <a:gd name="T42" fmla="*/ 78 w 87"/>
                      <a:gd name="T43" fmla="*/ 69 h 145"/>
                      <a:gd name="T44" fmla="*/ 72 w 87"/>
                      <a:gd name="T45" fmla="*/ 60 h 145"/>
                      <a:gd name="T46" fmla="*/ 71 w 87"/>
                      <a:gd name="T47" fmla="*/ 30 h 145"/>
                      <a:gd name="T48" fmla="*/ 68 w 87"/>
                      <a:gd name="T49" fmla="*/ 24 h 145"/>
                      <a:gd name="T50" fmla="*/ 66 w 87"/>
                      <a:gd name="T51" fmla="*/ 30 h 145"/>
                      <a:gd name="T52" fmla="*/ 66 w 87"/>
                      <a:gd name="T53" fmla="*/ 79 h 145"/>
                      <a:gd name="T54" fmla="*/ 66 w 87"/>
                      <a:gd name="T55" fmla="*/ 79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87" h="145">
                        <a:moveTo>
                          <a:pt x="66" y="79"/>
                        </a:moveTo>
                        <a:cubicBezTo>
                          <a:pt x="66" y="96"/>
                          <a:pt x="66" y="113"/>
                          <a:pt x="66" y="129"/>
                        </a:cubicBezTo>
                        <a:cubicBezTo>
                          <a:pt x="66" y="136"/>
                          <a:pt x="66" y="144"/>
                          <a:pt x="57" y="144"/>
                        </a:cubicBezTo>
                        <a:cubicBezTo>
                          <a:pt x="48" y="145"/>
                          <a:pt x="45" y="137"/>
                          <a:pt x="45" y="129"/>
                        </a:cubicBezTo>
                        <a:cubicBezTo>
                          <a:pt x="45" y="116"/>
                          <a:pt x="45" y="102"/>
                          <a:pt x="45" y="89"/>
                        </a:cubicBezTo>
                        <a:cubicBezTo>
                          <a:pt x="45" y="87"/>
                          <a:pt x="44" y="84"/>
                          <a:pt x="43" y="82"/>
                        </a:cubicBezTo>
                        <a:cubicBezTo>
                          <a:pt x="41" y="84"/>
                          <a:pt x="41" y="86"/>
                          <a:pt x="41" y="89"/>
                        </a:cubicBezTo>
                        <a:cubicBezTo>
                          <a:pt x="41" y="103"/>
                          <a:pt x="41" y="117"/>
                          <a:pt x="41" y="131"/>
                        </a:cubicBezTo>
                        <a:cubicBezTo>
                          <a:pt x="41" y="139"/>
                          <a:pt x="38" y="144"/>
                          <a:pt x="30" y="145"/>
                        </a:cubicBezTo>
                        <a:cubicBezTo>
                          <a:pt x="22" y="145"/>
                          <a:pt x="21" y="137"/>
                          <a:pt x="21" y="130"/>
                        </a:cubicBezTo>
                        <a:cubicBezTo>
                          <a:pt x="21" y="97"/>
                          <a:pt x="21" y="64"/>
                          <a:pt x="21" y="30"/>
                        </a:cubicBezTo>
                        <a:cubicBezTo>
                          <a:pt x="21" y="28"/>
                          <a:pt x="20" y="25"/>
                          <a:pt x="19" y="23"/>
                        </a:cubicBezTo>
                        <a:cubicBezTo>
                          <a:pt x="15" y="24"/>
                          <a:pt x="16" y="28"/>
                          <a:pt x="16" y="31"/>
                        </a:cubicBezTo>
                        <a:cubicBezTo>
                          <a:pt x="16" y="41"/>
                          <a:pt x="16" y="51"/>
                          <a:pt x="15" y="61"/>
                        </a:cubicBezTo>
                        <a:cubicBezTo>
                          <a:pt x="15" y="65"/>
                          <a:pt x="13" y="69"/>
                          <a:pt x="8" y="69"/>
                        </a:cubicBezTo>
                        <a:cubicBezTo>
                          <a:pt x="3" y="69"/>
                          <a:pt x="0" y="65"/>
                          <a:pt x="0" y="60"/>
                        </a:cubicBezTo>
                        <a:cubicBezTo>
                          <a:pt x="0" y="44"/>
                          <a:pt x="0" y="28"/>
                          <a:pt x="0" y="12"/>
                        </a:cubicBezTo>
                        <a:cubicBezTo>
                          <a:pt x="0" y="3"/>
                          <a:pt x="5" y="0"/>
                          <a:pt x="13" y="0"/>
                        </a:cubicBezTo>
                        <a:cubicBezTo>
                          <a:pt x="33" y="0"/>
                          <a:pt x="54" y="1"/>
                          <a:pt x="74" y="0"/>
                        </a:cubicBezTo>
                        <a:cubicBezTo>
                          <a:pt x="83" y="0"/>
                          <a:pt x="87" y="4"/>
                          <a:pt x="87" y="12"/>
                        </a:cubicBezTo>
                        <a:cubicBezTo>
                          <a:pt x="87" y="28"/>
                          <a:pt x="87" y="44"/>
                          <a:pt x="86" y="60"/>
                        </a:cubicBezTo>
                        <a:cubicBezTo>
                          <a:pt x="86" y="64"/>
                          <a:pt x="84" y="69"/>
                          <a:pt x="78" y="69"/>
                        </a:cubicBezTo>
                        <a:cubicBezTo>
                          <a:pt x="74" y="68"/>
                          <a:pt x="72" y="64"/>
                          <a:pt x="72" y="60"/>
                        </a:cubicBezTo>
                        <a:cubicBezTo>
                          <a:pt x="71" y="50"/>
                          <a:pt x="71" y="40"/>
                          <a:pt x="71" y="30"/>
                        </a:cubicBezTo>
                        <a:cubicBezTo>
                          <a:pt x="71" y="28"/>
                          <a:pt x="71" y="24"/>
                          <a:pt x="68" y="24"/>
                        </a:cubicBezTo>
                        <a:cubicBezTo>
                          <a:pt x="64" y="23"/>
                          <a:pt x="66" y="27"/>
                          <a:pt x="66" y="30"/>
                        </a:cubicBezTo>
                        <a:cubicBezTo>
                          <a:pt x="66" y="46"/>
                          <a:pt x="66" y="63"/>
                          <a:pt x="66" y="79"/>
                        </a:cubicBezTo>
                        <a:cubicBezTo>
                          <a:pt x="66" y="79"/>
                          <a:pt x="66" y="79"/>
                          <a:pt x="66" y="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19" name="Freeform 44">
                    <a:extLst>
                      <a:ext uri="{FF2B5EF4-FFF2-40B4-BE49-F238E27FC236}">
                        <a16:creationId xmlns:a16="http://schemas.microsoft.com/office/drawing/2014/main" id="{E5373EFB-1A72-4696-8562-BCA672D04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2" y="2233"/>
                    <a:ext cx="150" cy="150"/>
                  </a:xfrm>
                  <a:custGeom>
                    <a:avLst/>
                    <a:gdLst>
                      <a:gd name="T0" fmla="*/ 31 w 63"/>
                      <a:gd name="T1" fmla="*/ 63 h 63"/>
                      <a:gd name="T2" fmla="*/ 0 w 63"/>
                      <a:gd name="T3" fmla="*/ 33 h 63"/>
                      <a:gd name="T4" fmla="*/ 31 w 63"/>
                      <a:gd name="T5" fmla="*/ 1 h 63"/>
                      <a:gd name="T6" fmla="*/ 63 w 63"/>
                      <a:gd name="T7" fmla="*/ 31 h 63"/>
                      <a:gd name="T8" fmla="*/ 31 w 63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63">
                        <a:moveTo>
                          <a:pt x="31" y="63"/>
                        </a:moveTo>
                        <a:cubicBezTo>
                          <a:pt x="15" y="63"/>
                          <a:pt x="1" y="49"/>
                          <a:pt x="0" y="33"/>
                        </a:cubicBezTo>
                        <a:cubicBezTo>
                          <a:pt x="0" y="16"/>
                          <a:pt x="14" y="1"/>
                          <a:pt x="31" y="1"/>
                        </a:cubicBezTo>
                        <a:cubicBezTo>
                          <a:pt x="47" y="0"/>
                          <a:pt x="62" y="15"/>
                          <a:pt x="63" y="31"/>
                        </a:cubicBezTo>
                        <a:cubicBezTo>
                          <a:pt x="63" y="48"/>
                          <a:pt x="48" y="63"/>
                          <a:pt x="3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20" name="Freeform 45">
                    <a:extLst>
                      <a:ext uri="{FF2B5EF4-FFF2-40B4-BE49-F238E27FC236}">
                        <a16:creationId xmlns:a16="http://schemas.microsoft.com/office/drawing/2014/main" id="{D504BE7C-F857-4F4A-BF9F-22149E0DB2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9" y="2233"/>
                    <a:ext cx="150" cy="150"/>
                  </a:xfrm>
                  <a:custGeom>
                    <a:avLst/>
                    <a:gdLst>
                      <a:gd name="T0" fmla="*/ 63 w 63"/>
                      <a:gd name="T1" fmla="*/ 31 h 63"/>
                      <a:gd name="T2" fmla="*/ 33 w 63"/>
                      <a:gd name="T3" fmla="*/ 62 h 63"/>
                      <a:gd name="T4" fmla="*/ 0 w 63"/>
                      <a:gd name="T5" fmla="*/ 32 h 63"/>
                      <a:gd name="T6" fmla="*/ 30 w 63"/>
                      <a:gd name="T7" fmla="*/ 1 h 63"/>
                      <a:gd name="T8" fmla="*/ 63 w 63"/>
                      <a:gd name="T9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63">
                        <a:moveTo>
                          <a:pt x="63" y="31"/>
                        </a:moveTo>
                        <a:cubicBezTo>
                          <a:pt x="63" y="47"/>
                          <a:pt x="49" y="62"/>
                          <a:pt x="33" y="62"/>
                        </a:cubicBezTo>
                        <a:cubicBezTo>
                          <a:pt x="16" y="63"/>
                          <a:pt x="0" y="49"/>
                          <a:pt x="0" y="32"/>
                        </a:cubicBezTo>
                        <a:cubicBezTo>
                          <a:pt x="0" y="16"/>
                          <a:pt x="14" y="1"/>
                          <a:pt x="30" y="1"/>
                        </a:cubicBezTo>
                        <a:cubicBezTo>
                          <a:pt x="47" y="0"/>
                          <a:pt x="62" y="14"/>
                          <a:pt x="63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21" name="Freeform 46">
                    <a:extLst>
                      <a:ext uri="{FF2B5EF4-FFF2-40B4-BE49-F238E27FC236}">
                        <a16:creationId xmlns:a16="http://schemas.microsoft.com/office/drawing/2014/main" id="{F5D62B52-0356-4071-B574-AE95A88E6E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7" y="2380"/>
                    <a:ext cx="147" cy="131"/>
                  </a:xfrm>
                  <a:custGeom>
                    <a:avLst/>
                    <a:gdLst>
                      <a:gd name="T0" fmla="*/ 9 w 62"/>
                      <a:gd name="T1" fmla="*/ 28 h 55"/>
                      <a:gd name="T2" fmla="*/ 8 w 62"/>
                      <a:gd name="T3" fmla="*/ 19 h 55"/>
                      <a:gd name="T4" fmla="*/ 9 w 62"/>
                      <a:gd name="T5" fmla="*/ 7 h 55"/>
                      <a:gd name="T6" fmla="*/ 20 w 62"/>
                      <a:gd name="T7" fmla="*/ 8 h 55"/>
                      <a:gd name="T8" fmla="*/ 42 w 62"/>
                      <a:gd name="T9" fmla="*/ 8 h 55"/>
                      <a:gd name="T10" fmla="*/ 52 w 62"/>
                      <a:gd name="T11" fmla="*/ 6 h 55"/>
                      <a:gd name="T12" fmla="*/ 54 w 62"/>
                      <a:gd name="T13" fmla="*/ 18 h 55"/>
                      <a:gd name="T14" fmla="*/ 52 w 62"/>
                      <a:gd name="T15" fmla="*/ 29 h 55"/>
                      <a:gd name="T16" fmla="*/ 30 w 62"/>
                      <a:gd name="T17" fmla="*/ 55 h 55"/>
                      <a:gd name="T18" fmla="*/ 9 w 62"/>
                      <a:gd name="T19" fmla="*/ 28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2" h="55">
                        <a:moveTo>
                          <a:pt x="9" y="28"/>
                        </a:moveTo>
                        <a:cubicBezTo>
                          <a:pt x="10" y="25"/>
                          <a:pt x="12" y="21"/>
                          <a:pt x="8" y="19"/>
                        </a:cubicBezTo>
                        <a:cubicBezTo>
                          <a:pt x="0" y="14"/>
                          <a:pt x="6" y="11"/>
                          <a:pt x="9" y="7"/>
                        </a:cubicBezTo>
                        <a:cubicBezTo>
                          <a:pt x="14" y="0"/>
                          <a:pt x="16" y="6"/>
                          <a:pt x="20" y="8"/>
                        </a:cubicBezTo>
                        <a:cubicBezTo>
                          <a:pt x="27" y="13"/>
                          <a:pt x="36" y="15"/>
                          <a:pt x="42" y="8"/>
                        </a:cubicBezTo>
                        <a:cubicBezTo>
                          <a:pt x="46" y="5"/>
                          <a:pt x="48" y="0"/>
                          <a:pt x="52" y="6"/>
                        </a:cubicBezTo>
                        <a:cubicBezTo>
                          <a:pt x="55" y="10"/>
                          <a:pt x="62" y="13"/>
                          <a:pt x="54" y="18"/>
                        </a:cubicBezTo>
                        <a:cubicBezTo>
                          <a:pt x="50" y="22"/>
                          <a:pt x="52" y="26"/>
                          <a:pt x="52" y="29"/>
                        </a:cubicBezTo>
                        <a:cubicBezTo>
                          <a:pt x="52" y="48"/>
                          <a:pt x="45" y="55"/>
                          <a:pt x="30" y="55"/>
                        </a:cubicBezTo>
                        <a:cubicBezTo>
                          <a:pt x="15" y="54"/>
                          <a:pt x="8" y="45"/>
                          <a:pt x="9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22" name="Freeform 47">
                    <a:extLst>
                      <a:ext uri="{FF2B5EF4-FFF2-40B4-BE49-F238E27FC236}">
                        <a16:creationId xmlns:a16="http://schemas.microsoft.com/office/drawing/2014/main" id="{F410E77B-6A6C-48FF-A2AB-967F1DB54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0" y="2404"/>
                    <a:ext cx="105" cy="107"/>
                  </a:xfrm>
                  <a:custGeom>
                    <a:avLst/>
                    <a:gdLst>
                      <a:gd name="T0" fmla="*/ 44 w 44"/>
                      <a:gd name="T1" fmla="*/ 24 h 45"/>
                      <a:gd name="T2" fmla="*/ 23 w 44"/>
                      <a:gd name="T3" fmla="*/ 45 h 45"/>
                      <a:gd name="T4" fmla="*/ 0 w 44"/>
                      <a:gd name="T5" fmla="*/ 23 h 45"/>
                      <a:gd name="T6" fmla="*/ 21 w 44"/>
                      <a:gd name="T7" fmla="*/ 1 h 45"/>
                      <a:gd name="T8" fmla="*/ 44 w 44"/>
                      <a:gd name="T9" fmla="*/ 2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5">
                        <a:moveTo>
                          <a:pt x="44" y="24"/>
                        </a:moveTo>
                        <a:cubicBezTo>
                          <a:pt x="44" y="37"/>
                          <a:pt x="36" y="45"/>
                          <a:pt x="23" y="45"/>
                        </a:cubicBezTo>
                        <a:cubicBezTo>
                          <a:pt x="9" y="45"/>
                          <a:pt x="0" y="36"/>
                          <a:pt x="0" y="23"/>
                        </a:cubicBezTo>
                        <a:cubicBezTo>
                          <a:pt x="0" y="11"/>
                          <a:pt x="10" y="1"/>
                          <a:pt x="21" y="1"/>
                        </a:cubicBezTo>
                        <a:cubicBezTo>
                          <a:pt x="33" y="0"/>
                          <a:pt x="44" y="11"/>
                          <a:pt x="4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536" name="TextBox 535">
                <a:extLst>
                  <a:ext uri="{FF2B5EF4-FFF2-40B4-BE49-F238E27FC236}">
                    <a16:creationId xmlns:a16="http://schemas.microsoft.com/office/drawing/2014/main" id="{F7F2AE6C-D08D-418E-8118-C2D7861BF001}"/>
                  </a:ext>
                </a:extLst>
              </p:cNvPr>
              <p:cNvSpPr txBox="1"/>
              <p:nvPr/>
            </p:nvSpPr>
            <p:spPr>
              <a:xfrm>
                <a:off x="10167729" y="434921"/>
                <a:ext cx="1229076" cy="1641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lvl="0" indent="0" defTabSz="685122" eaLnBrk="1" latinLnBrk="0" hangingPunct="1">
                  <a:buClr>
                    <a:schemeClr val="tx2"/>
                  </a:buClr>
                  <a:buSzPct val="100000"/>
                  <a:defRPr lang="x-none" sz="1071" baseline="0">
                    <a:latin typeface="+mn-lt"/>
                  </a:defRPr>
                </a:lvl1pPr>
                <a:lvl2pPr marL="148200" lvl="1" indent="-146986" defTabSz="685122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071" baseline="0">
                    <a:latin typeface="+mn-lt"/>
                  </a:defRPr>
                </a:lvl2pPr>
                <a:lvl3pPr marL="349849" lvl="2" indent="-200435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071" baseline="0">
                    <a:latin typeface="+mn-lt"/>
                  </a:defRPr>
                </a:lvl3pPr>
                <a:lvl4pPr marL="470111" lvl="3" indent="-119046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071" baseline="0">
                    <a:latin typeface="+mn-lt"/>
                  </a:defRPr>
                </a:lvl4pPr>
                <a:lvl5pPr marL="573753" lvl="4" indent="-99610" defTabSz="685122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071" baseline="0">
                    <a:latin typeface="+mn-lt"/>
                  </a:defRPr>
                </a:lvl5pPr>
                <a:lvl6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6pPr>
                <a:lvl7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7pPr>
                <a:lvl8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8pPr>
                <a:lvl9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9pPr>
              </a:lstStyle>
              <a:p>
                <a:r>
                  <a:rPr lang="en-US" sz="800" dirty="0">
                    <a:ea typeface="Roboto" panose="02000000000000000000" pitchFamily="2" charset="0"/>
                    <a:cs typeface="Roboto" panose="02000000000000000000" pitchFamily="2" charset="0"/>
                  </a:rPr>
                  <a:t>Single family homes</a:t>
                </a:r>
              </a:p>
            </p:txBody>
          </p:sp>
        </p:grpSp>
        <p:grpSp>
          <p:nvGrpSpPr>
            <p:cNvPr id="7194" name="Group 7193">
              <a:extLst>
                <a:ext uri="{FF2B5EF4-FFF2-40B4-BE49-F238E27FC236}">
                  <a16:creationId xmlns:a16="http://schemas.microsoft.com/office/drawing/2014/main" id="{17C0BBFE-656F-485F-A5F9-9294A369B07F}"/>
                </a:ext>
              </a:extLst>
            </p:cNvPr>
            <p:cNvGrpSpPr/>
            <p:nvPr/>
          </p:nvGrpSpPr>
          <p:grpSpPr>
            <a:xfrm>
              <a:off x="10261279" y="1422410"/>
              <a:ext cx="1228061" cy="176477"/>
              <a:chOff x="9834623" y="700081"/>
              <a:chExt cx="1604935" cy="230636"/>
            </a:xfrm>
          </p:grpSpPr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id="{E41FBD2B-8783-4D42-BC50-35FE8C9A2D34}"/>
                  </a:ext>
                </a:extLst>
              </p:cNvPr>
              <p:cNvGrpSpPr/>
              <p:nvPr/>
            </p:nvGrpSpPr>
            <p:grpSpPr>
              <a:xfrm>
                <a:off x="9834623" y="700081"/>
                <a:ext cx="259738" cy="230636"/>
                <a:chOff x="5084196" y="11177489"/>
                <a:chExt cx="906904" cy="906904"/>
              </a:xfrm>
            </p:grpSpPr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CD882993-A3EB-416E-ACE3-0C8DF1BAB8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84196" y="11177489"/>
                  <a:ext cx="906904" cy="90690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tx1"/>
                    </a:solidFill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grpSp>
              <p:nvGrpSpPr>
                <p:cNvPr id="530" name="Group 58">
                  <a:extLst>
                    <a:ext uri="{FF2B5EF4-FFF2-40B4-BE49-F238E27FC236}">
                      <a16:creationId xmlns:a16="http://schemas.microsoft.com/office/drawing/2014/main" id="{DA9E24E7-5920-4E0B-B3C0-556DF49103C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269254" y="11347881"/>
                  <a:ext cx="536789" cy="566121"/>
                  <a:chOff x="1786" y="1026"/>
                  <a:chExt cx="2068" cy="2181"/>
                </a:xfrm>
                <a:solidFill>
                  <a:schemeClr val="bg1"/>
                </a:solidFill>
              </p:grpSpPr>
              <p:sp>
                <p:nvSpPr>
                  <p:cNvPr id="531" name="Freeform 59">
                    <a:extLst>
                      <a:ext uri="{FF2B5EF4-FFF2-40B4-BE49-F238E27FC236}">
                        <a16:creationId xmlns:a16="http://schemas.microsoft.com/office/drawing/2014/main" id="{567DD214-C823-4654-A8B8-5D4E1605D3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74" y="1275"/>
                    <a:ext cx="1001" cy="1932"/>
                  </a:xfrm>
                  <a:custGeom>
                    <a:avLst/>
                    <a:gdLst>
                      <a:gd name="T0" fmla="*/ 0 w 422"/>
                      <a:gd name="T1" fmla="*/ 152 h 815"/>
                      <a:gd name="T2" fmla="*/ 0 w 422"/>
                      <a:gd name="T3" fmla="*/ 164 h 815"/>
                      <a:gd name="T4" fmla="*/ 0 w 422"/>
                      <a:gd name="T5" fmla="*/ 801 h 815"/>
                      <a:gd name="T6" fmla="*/ 1 w 422"/>
                      <a:gd name="T7" fmla="*/ 815 h 815"/>
                      <a:gd name="T8" fmla="*/ 161 w 422"/>
                      <a:gd name="T9" fmla="*/ 815 h 815"/>
                      <a:gd name="T10" fmla="*/ 161 w 422"/>
                      <a:gd name="T11" fmla="*/ 642 h 815"/>
                      <a:gd name="T12" fmla="*/ 261 w 422"/>
                      <a:gd name="T13" fmla="*/ 642 h 815"/>
                      <a:gd name="T14" fmla="*/ 263 w 422"/>
                      <a:gd name="T15" fmla="*/ 662 h 815"/>
                      <a:gd name="T16" fmla="*/ 264 w 422"/>
                      <a:gd name="T17" fmla="*/ 796 h 815"/>
                      <a:gd name="T18" fmla="*/ 265 w 422"/>
                      <a:gd name="T19" fmla="*/ 815 h 815"/>
                      <a:gd name="T20" fmla="*/ 421 w 422"/>
                      <a:gd name="T21" fmla="*/ 815 h 815"/>
                      <a:gd name="T22" fmla="*/ 422 w 422"/>
                      <a:gd name="T23" fmla="*/ 797 h 815"/>
                      <a:gd name="T24" fmla="*/ 422 w 422"/>
                      <a:gd name="T25" fmla="*/ 166 h 815"/>
                      <a:gd name="T26" fmla="*/ 422 w 422"/>
                      <a:gd name="T27" fmla="*/ 151 h 815"/>
                      <a:gd name="T28" fmla="*/ 307 w 422"/>
                      <a:gd name="T29" fmla="*/ 0 h 815"/>
                      <a:gd name="T30" fmla="*/ 0 w 422"/>
                      <a:gd name="T31" fmla="*/ 152 h 815"/>
                      <a:gd name="T32" fmla="*/ 180 w 422"/>
                      <a:gd name="T33" fmla="*/ 606 h 815"/>
                      <a:gd name="T34" fmla="*/ 66 w 422"/>
                      <a:gd name="T35" fmla="*/ 606 h 815"/>
                      <a:gd name="T36" fmla="*/ 66 w 422"/>
                      <a:gd name="T37" fmla="*/ 490 h 815"/>
                      <a:gd name="T38" fmla="*/ 180 w 422"/>
                      <a:gd name="T39" fmla="*/ 490 h 815"/>
                      <a:gd name="T40" fmla="*/ 180 w 422"/>
                      <a:gd name="T41" fmla="*/ 606 h 815"/>
                      <a:gd name="T42" fmla="*/ 66 w 422"/>
                      <a:gd name="T43" fmla="*/ 447 h 815"/>
                      <a:gd name="T44" fmla="*/ 66 w 422"/>
                      <a:gd name="T45" fmla="*/ 331 h 815"/>
                      <a:gd name="T46" fmla="*/ 180 w 422"/>
                      <a:gd name="T47" fmla="*/ 331 h 815"/>
                      <a:gd name="T48" fmla="*/ 180 w 422"/>
                      <a:gd name="T49" fmla="*/ 447 h 815"/>
                      <a:gd name="T50" fmla="*/ 66 w 422"/>
                      <a:gd name="T51" fmla="*/ 447 h 815"/>
                      <a:gd name="T52" fmla="*/ 180 w 422"/>
                      <a:gd name="T53" fmla="*/ 286 h 815"/>
                      <a:gd name="T54" fmla="*/ 66 w 422"/>
                      <a:gd name="T55" fmla="*/ 286 h 815"/>
                      <a:gd name="T56" fmla="*/ 66 w 422"/>
                      <a:gd name="T57" fmla="*/ 171 h 815"/>
                      <a:gd name="T58" fmla="*/ 180 w 422"/>
                      <a:gd name="T59" fmla="*/ 171 h 815"/>
                      <a:gd name="T60" fmla="*/ 180 w 422"/>
                      <a:gd name="T61" fmla="*/ 286 h 815"/>
                      <a:gd name="T62" fmla="*/ 358 w 422"/>
                      <a:gd name="T63" fmla="*/ 606 h 815"/>
                      <a:gd name="T64" fmla="*/ 242 w 422"/>
                      <a:gd name="T65" fmla="*/ 606 h 815"/>
                      <a:gd name="T66" fmla="*/ 242 w 422"/>
                      <a:gd name="T67" fmla="*/ 490 h 815"/>
                      <a:gd name="T68" fmla="*/ 358 w 422"/>
                      <a:gd name="T69" fmla="*/ 490 h 815"/>
                      <a:gd name="T70" fmla="*/ 358 w 422"/>
                      <a:gd name="T71" fmla="*/ 606 h 815"/>
                      <a:gd name="T72" fmla="*/ 359 w 422"/>
                      <a:gd name="T73" fmla="*/ 446 h 815"/>
                      <a:gd name="T74" fmla="*/ 242 w 422"/>
                      <a:gd name="T75" fmla="*/ 446 h 815"/>
                      <a:gd name="T76" fmla="*/ 242 w 422"/>
                      <a:gd name="T77" fmla="*/ 331 h 815"/>
                      <a:gd name="T78" fmla="*/ 359 w 422"/>
                      <a:gd name="T79" fmla="*/ 331 h 815"/>
                      <a:gd name="T80" fmla="*/ 359 w 422"/>
                      <a:gd name="T81" fmla="*/ 446 h 815"/>
                      <a:gd name="T82" fmla="*/ 359 w 422"/>
                      <a:gd name="T83" fmla="*/ 286 h 815"/>
                      <a:gd name="T84" fmla="*/ 242 w 422"/>
                      <a:gd name="T85" fmla="*/ 286 h 815"/>
                      <a:gd name="T86" fmla="*/ 242 w 422"/>
                      <a:gd name="T87" fmla="*/ 171 h 815"/>
                      <a:gd name="T88" fmla="*/ 359 w 422"/>
                      <a:gd name="T89" fmla="*/ 171 h 815"/>
                      <a:gd name="T90" fmla="*/ 359 w 422"/>
                      <a:gd name="T91" fmla="*/ 286 h 8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22" h="815">
                        <a:moveTo>
                          <a:pt x="0" y="152"/>
                        </a:moveTo>
                        <a:cubicBezTo>
                          <a:pt x="0" y="157"/>
                          <a:pt x="0" y="160"/>
                          <a:pt x="0" y="164"/>
                        </a:cubicBezTo>
                        <a:cubicBezTo>
                          <a:pt x="0" y="376"/>
                          <a:pt x="0" y="589"/>
                          <a:pt x="0" y="801"/>
                        </a:cubicBezTo>
                        <a:cubicBezTo>
                          <a:pt x="0" y="806"/>
                          <a:pt x="1" y="811"/>
                          <a:pt x="1" y="815"/>
                        </a:cubicBezTo>
                        <a:cubicBezTo>
                          <a:pt x="54" y="815"/>
                          <a:pt x="108" y="815"/>
                          <a:pt x="161" y="815"/>
                        </a:cubicBezTo>
                        <a:cubicBezTo>
                          <a:pt x="161" y="758"/>
                          <a:pt x="161" y="700"/>
                          <a:pt x="161" y="642"/>
                        </a:cubicBezTo>
                        <a:cubicBezTo>
                          <a:pt x="195" y="642"/>
                          <a:pt x="228" y="642"/>
                          <a:pt x="261" y="642"/>
                        </a:cubicBezTo>
                        <a:cubicBezTo>
                          <a:pt x="265" y="649"/>
                          <a:pt x="263" y="656"/>
                          <a:pt x="263" y="662"/>
                        </a:cubicBezTo>
                        <a:cubicBezTo>
                          <a:pt x="264" y="707"/>
                          <a:pt x="263" y="751"/>
                          <a:pt x="264" y="796"/>
                        </a:cubicBezTo>
                        <a:cubicBezTo>
                          <a:pt x="264" y="802"/>
                          <a:pt x="262" y="809"/>
                          <a:pt x="265" y="815"/>
                        </a:cubicBezTo>
                        <a:cubicBezTo>
                          <a:pt x="317" y="815"/>
                          <a:pt x="369" y="815"/>
                          <a:pt x="421" y="815"/>
                        </a:cubicBezTo>
                        <a:cubicBezTo>
                          <a:pt x="421" y="809"/>
                          <a:pt x="422" y="803"/>
                          <a:pt x="422" y="797"/>
                        </a:cubicBezTo>
                        <a:cubicBezTo>
                          <a:pt x="422" y="587"/>
                          <a:pt x="422" y="376"/>
                          <a:pt x="422" y="166"/>
                        </a:cubicBezTo>
                        <a:cubicBezTo>
                          <a:pt x="422" y="161"/>
                          <a:pt x="422" y="155"/>
                          <a:pt x="422" y="151"/>
                        </a:cubicBezTo>
                        <a:cubicBezTo>
                          <a:pt x="383" y="100"/>
                          <a:pt x="346" y="50"/>
                          <a:pt x="307" y="0"/>
                        </a:cubicBezTo>
                        <a:cubicBezTo>
                          <a:pt x="205" y="51"/>
                          <a:pt x="102" y="101"/>
                          <a:pt x="0" y="152"/>
                        </a:cubicBezTo>
                        <a:close/>
                        <a:moveTo>
                          <a:pt x="180" y="606"/>
                        </a:moveTo>
                        <a:cubicBezTo>
                          <a:pt x="141" y="606"/>
                          <a:pt x="104" y="606"/>
                          <a:pt x="66" y="606"/>
                        </a:cubicBezTo>
                        <a:cubicBezTo>
                          <a:pt x="66" y="568"/>
                          <a:pt x="66" y="529"/>
                          <a:pt x="66" y="490"/>
                        </a:cubicBezTo>
                        <a:cubicBezTo>
                          <a:pt x="104" y="490"/>
                          <a:pt x="141" y="490"/>
                          <a:pt x="180" y="490"/>
                        </a:cubicBezTo>
                        <a:cubicBezTo>
                          <a:pt x="180" y="528"/>
                          <a:pt x="180" y="567"/>
                          <a:pt x="180" y="606"/>
                        </a:cubicBezTo>
                        <a:close/>
                        <a:moveTo>
                          <a:pt x="66" y="447"/>
                        </a:moveTo>
                        <a:cubicBezTo>
                          <a:pt x="66" y="409"/>
                          <a:pt x="66" y="371"/>
                          <a:pt x="66" y="331"/>
                        </a:cubicBezTo>
                        <a:cubicBezTo>
                          <a:pt x="103" y="331"/>
                          <a:pt x="141" y="331"/>
                          <a:pt x="180" y="331"/>
                        </a:cubicBezTo>
                        <a:cubicBezTo>
                          <a:pt x="180" y="369"/>
                          <a:pt x="180" y="407"/>
                          <a:pt x="180" y="447"/>
                        </a:cubicBezTo>
                        <a:cubicBezTo>
                          <a:pt x="142" y="447"/>
                          <a:pt x="105" y="447"/>
                          <a:pt x="66" y="447"/>
                        </a:cubicBezTo>
                        <a:close/>
                        <a:moveTo>
                          <a:pt x="180" y="286"/>
                        </a:moveTo>
                        <a:cubicBezTo>
                          <a:pt x="142" y="286"/>
                          <a:pt x="104" y="286"/>
                          <a:pt x="66" y="286"/>
                        </a:cubicBezTo>
                        <a:cubicBezTo>
                          <a:pt x="66" y="248"/>
                          <a:pt x="66" y="210"/>
                          <a:pt x="66" y="171"/>
                        </a:cubicBezTo>
                        <a:cubicBezTo>
                          <a:pt x="104" y="171"/>
                          <a:pt x="141" y="171"/>
                          <a:pt x="180" y="171"/>
                        </a:cubicBezTo>
                        <a:cubicBezTo>
                          <a:pt x="180" y="210"/>
                          <a:pt x="180" y="248"/>
                          <a:pt x="180" y="286"/>
                        </a:cubicBezTo>
                        <a:close/>
                        <a:moveTo>
                          <a:pt x="358" y="606"/>
                        </a:moveTo>
                        <a:cubicBezTo>
                          <a:pt x="320" y="606"/>
                          <a:pt x="281" y="606"/>
                          <a:pt x="242" y="606"/>
                        </a:cubicBezTo>
                        <a:cubicBezTo>
                          <a:pt x="242" y="567"/>
                          <a:pt x="242" y="529"/>
                          <a:pt x="242" y="490"/>
                        </a:cubicBezTo>
                        <a:cubicBezTo>
                          <a:pt x="281" y="490"/>
                          <a:pt x="319" y="490"/>
                          <a:pt x="358" y="490"/>
                        </a:cubicBezTo>
                        <a:cubicBezTo>
                          <a:pt x="358" y="529"/>
                          <a:pt x="358" y="567"/>
                          <a:pt x="358" y="606"/>
                        </a:cubicBezTo>
                        <a:close/>
                        <a:moveTo>
                          <a:pt x="359" y="446"/>
                        </a:moveTo>
                        <a:cubicBezTo>
                          <a:pt x="319" y="446"/>
                          <a:pt x="281" y="446"/>
                          <a:pt x="242" y="446"/>
                        </a:cubicBezTo>
                        <a:cubicBezTo>
                          <a:pt x="242" y="408"/>
                          <a:pt x="242" y="370"/>
                          <a:pt x="242" y="331"/>
                        </a:cubicBezTo>
                        <a:cubicBezTo>
                          <a:pt x="280" y="331"/>
                          <a:pt x="318" y="331"/>
                          <a:pt x="359" y="331"/>
                        </a:cubicBezTo>
                        <a:cubicBezTo>
                          <a:pt x="359" y="370"/>
                          <a:pt x="359" y="408"/>
                          <a:pt x="359" y="446"/>
                        </a:cubicBezTo>
                        <a:close/>
                        <a:moveTo>
                          <a:pt x="359" y="286"/>
                        </a:moveTo>
                        <a:cubicBezTo>
                          <a:pt x="320" y="286"/>
                          <a:pt x="281" y="286"/>
                          <a:pt x="242" y="286"/>
                        </a:cubicBezTo>
                        <a:cubicBezTo>
                          <a:pt x="242" y="247"/>
                          <a:pt x="242" y="209"/>
                          <a:pt x="242" y="171"/>
                        </a:cubicBezTo>
                        <a:cubicBezTo>
                          <a:pt x="281" y="171"/>
                          <a:pt x="320" y="171"/>
                          <a:pt x="359" y="171"/>
                        </a:cubicBezTo>
                        <a:cubicBezTo>
                          <a:pt x="359" y="210"/>
                          <a:pt x="359" y="247"/>
                          <a:pt x="359" y="28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32" name="Freeform 60">
                    <a:extLst>
                      <a:ext uri="{FF2B5EF4-FFF2-40B4-BE49-F238E27FC236}">
                        <a16:creationId xmlns:a16="http://schemas.microsoft.com/office/drawing/2014/main" id="{7D81198F-5043-4960-8D63-98258B8F9BC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984" y="1956"/>
                    <a:ext cx="839" cy="1251"/>
                  </a:xfrm>
                  <a:custGeom>
                    <a:avLst/>
                    <a:gdLst>
                      <a:gd name="T0" fmla="*/ 352 w 354"/>
                      <a:gd name="T1" fmla="*/ 120 h 528"/>
                      <a:gd name="T2" fmla="*/ 350 w 354"/>
                      <a:gd name="T3" fmla="*/ 98 h 528"/>
                      <a:gd name="T4" fmla="*/ 102 w 354"/>
                      <a:gd name="T5" fmla="*/ 0 h 528"/>
                      <a:gd name="T6" fmla="*/ 0 w 354"/>
                      <a:gd name="T7" fmla="*/ 98 h 528"/>
                      <a:gd name="T8" fmla="*/ 0 w 354"/>
                      <a:gd name="T9" fmla="*/ 112 h 528"/>
                      <a:gd name="T10" fmla="*/ 0 w 354"/>
                      <a:gd name="T11" fmla="*/ 514 h 528"/>
                      <a:gd name="T12" fmla="*/ 1 w 354"/>
                      <a:gd name="T13" fmla="*/ 528 h 528"/>
                      <a:gd name="T14" fmla="*/ 33 w 354"/>
                      <a:gd name="T15" fmla="*/ 528 h 528"/>
                      <a:gd name="T16" fmla="*/ 33 w 354"/>
                      <a:gd name="T17" fmla="*/ 384 h 528"/>
                      <a:gd name="T18" fmla="*/ 99 w 354"/>
                      <a:gd name="T19" fmla="*/ 384 h 528"/>
                      <a:gd name="T20" fmla="*/ 102 w 354"/>
                      <a:gd name="T21" fmla="*/ 387 h 528"/>
                      <a:gd name="T22" fmla="*/ 101 w 354"/>
                      <a:gd name="T23" fmla="*/ 528 h 528"/>
                      <a:gd name="T24" fmla="*/ 353 w 354"/>
                      <a:gd name="T25" fmla="*/ 528 h 528"/>
                      <a:gd name="T26" fmla="*/ 353 w 354"/>
                      <a:gd name="T27" fmla="*/ 506 h 528"/>
                      <a:gd name="T28" fmla="*/ 352 w 354"/>
                      <a:gd name="T29" fmla="*/ 120 h 528"/>
                      <a:gd name="T30" fmla="*/ 76 w 354"/>
                      <a:gd name="T31" fmla="*/ 194 h 528"/>
                      <a:gd name="T32" fmla="*/ 55 w 354"/>
                      <a:gd name="T33" fmla="*/ 195 h 528"/>
                      <a:gd name="T34" fmla="*/ 55 w 354"/>
                      <a:gd name="T35" fmla="*/ 151 h 528"/>
                      <a:gd name="T36" fmla="*/ 74 w 354"/>
                      <a:gd name="T37" fmla="*/ 148 h 528"/>
                      <a:gd name="T38" fmla="*/ 76 w 354"/>
                      <a:gd name="T39" fmla="*/ 194 h 528"/>
                      <a:gd name="T40" fmla="*/ 75 w 354"/>
                      <a:gd name="T41" fmla="*/ 335 h 528"/>
                      <a:gd name="T42" fmla="*/ 55 w 354"/>
                      <a:gd name="T43" fmla="*/ 335 h 528"/>
                      <a:gd name="T44" fmla="*/ 55 w 354"/>
                      <a:gd name="T45" fmla="*/ 291 h 528"/>
                      <a:gd name="T46" fmla="*/ 75 w 354"/>
                      <a:gd name="T47" fmla="*/ 290 h 528"/>
                      <a:gd name="T48" fmla="*/ 75 w 354"/>
                      <a:gd name="T49" fmla="*/ 335 h 528"/>
                      <a:gd name="T50" fmla="*/ 109 w 354"/>
                      <a:gd name="T51" fmla="*/ 173 h 528"/>
                      <a:gd name="T52" fmla="*/ 109 w 354"/>
                      <a:gd name="T53" fmla="*/ 130 h 528"/>
                      <a:gd name="T54" fmla="*/ 194 w 354"/>
                      <a:gd name="T55" fmla="*/ 130 h 528"/>
                      <a:gd name="T56" fmla="*/ 194 w 354"/>
                      <a:gd name="T57" fmla="*/ 215 h 528"/>
                      <a:gd name="T58" fmla="*/ 111 w 354"/>
                      <a:gd name="T59" fmla="*/ 215 h 528"/>
                      <a:gd name="T60" fmla="*/ 109 w 354"/>
                      <a:gd name="T61" fmla="*/ 173 h 528"/>
                      <a:gd name="T62" fmla="*/ 195 w 354"/>
                      <a:gd name="T63" fmla="*/ 356 h 528"/>
                      <a:gd name="T64" fmla="*/ 110 w 354"/>
                      <a:gd name="T65" fmla="*/ 356 h 528"/>
                      <a:gd name="T66" fmla="*/ 110 w 354"/>
                      <a:gd name="T67" fmla="*/ 270 h 528"/>
                      <a:gd name="T68" fmla="*/ 195 w 354"/>
                      <a:gd name="T69" fmla="*/ 270 h 528"/>
                      <a:gd name="T70" fmla="*/ 195 w 354"/>
                      <a:gd name="T71" fmla="*/ 356 h 528"/>
                      <a:gd name="T72" fmla="*/ 237 w 354"/>
                      <a:gd name="T73" fmla="*/ 130 h 528"/>
                      <a:gd name="T74" fmla="*/ 320 w 354"/>
                      <a:gd name="T75" fmla="*/ 130 h 528"/>
                      <a:gd name="T76" fmla="*/ 320 w 354"/>
                      <a:gd name="T77" fmla="*/ 215 h 528"/>
                      <a:gd name="T78" fmla="*/ 237 w 354"/>
                      <a:gd name="T79" fmla="*/ 215 h 528"/>
                      <a:gd name="T80" fmla="*/ 237 w 354"/>
                      <a:gd name="T81" fmla="*/ 130 h 528"/>
                      <a:gd name="T82" fmla="*/ 320 w 354"/>
                      <a:gd name="T83" fmla="*/ 495 h 528"/>
                      <a:gd name="T84" fmla="*/ 237 w 354"/>
                      <a:gd name="T85" fmla="*/ 495 h 528"/>
                      <a:gd name="T86" fmla="*/ 237 w 354"/>
                      <a:gd name="T87" fmla="*/ 410 h 528"/>
                      <a:gd name="T88" fmla="*/ 320 w 354"/>
                      <a:gd name="T89" fmla="*/ 410 h 528"/>
                      <a:gd name="T90" fmla="*/ 320 w 354"/>
                      <a:gd name="T91" fmla="*/ 495 h 528"/>
                      <a:gd name="T92" fmla="*/ 320 w 354"/>
                      <a:gd name="T93" fmla="*/ 355 h 528"/>
                      <a:gd name="T94" fmla="*/ 238 w 354"/>
                      <a:gd name="T95" fmla="*/ 355 h 528"/>
                      <a:gd name="T96" fmla="*/ 238 w 354"/>
                      <a:gd name="T97" fmla="*/ 270 h 528"/>
                      <a:gd name="T98" fmla="*/ 320 w 354"/>
                      <a:gd name="T99" fmla="*/ 270 h 528"/>
                      <a:gd name="T100" fmla="*/ 320 w 354"/>
                      <a:gd name="T101" fmla="*/ 355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54" h="528">
                        <a:moveTo>
                          <a:pt x="352" y="120"/>
                        </a:moveTo>
                        <a:cubicBezTo>
                          <a:pt x="352" y="113"/>
                          <a:pt x="354" y="106"/>
                          <a:pt x="350" y="98"/>
                        </a:cubicBezTo>
                        <a:cubicBezTo>
                          <a:pt x="267" y="65"/>
                          <a:pt x="183" y="32"/>
                          <a:pt x="102" y="0"/>
                        </a:cubicBezTo>
                        <a:cubicBezTo>
                          <a:pt x="67" y="34"/>
                          <a:pt x="33" y="66"/>
                          <a:pt x="0" y="98"/>
                        </a:cubicBezTo>
                        <a:cubicBezTo>
                          <a:pt x="0" y="103"/>
                          <a:pt x="0" y="108"/>
                          <a:pt x="0" y="112"/>
                        </a:cubicBezTo>
                        <a:cubicBezTo>
                          <a:pt x="0" y="246"/>
                          <a:pt x="0" y="380"/>
                          <a:pt x="0" y="514"/>
                        </a:cubicBezTo>
                        <a:cubicBezTo>
                          <a:pt x="0" y="519"/>
                          <a:pt x="1" y="524"/>
                          <a:pt x="1" y="528"/>
                        </a:cubicBezTo>
                        <a:cubicBezTo>
                          <a:pt x="12" y="528"/>
                          <a:pt x="22" y="528"/>
                          <a:pt x="33" y="528"/>
                        </a:cubicBezTo>
                        <a:cubicBezTo>
                          <a:pt x="33" y="481"/>
                          <a:pt x="33" y="433"/>
                          <a:pt x="33" y="384"/>
                        </a:cubicBezTo>
                        <a:cubicBezTo>
                          <a:pt x="56" y="384"/>
                          <a:pt x="78" y="384"/>
                          <a:pt x="99" y="384"/>
                        </a:cubicBezTo>
                        <a:cubicBezTo>
                          <a:pt x="100" y="385"/>
                          <a:pt x="102" y="386"/>
                          <a:pt x="102" y="387"/>
                        </a:cubicBezTo>
                        <a:cubicBezTo>
                          <a:pt x="102" y="434"/>
                          <a:pt x="104" y="481"/>
                          <a:pt x="101" y="528"/>
                        </a:cubicBezTo>
                        <a:cubicBezTo>
                          <a:pt x="185" y="528"/>
                          <a:pt x="269" y="528"/>
                          <a:pt x="353" y="528"/>
                        </a:cubicBezTo>
                        <a:cubicBezTo>
                          <a:pt x="353" y="521"/>
                          <a:pt x="353" y="514"/>
                          <a:pt x="353" y="506"/>
                        </a:cubicBezTo>
                        <a:cubicBezTo>
                          <a:pt x="353" y="378"/>
                          <a:pt x="353" y="249"/>
                          <a:pt x="352" y="120"/>
                        </a:cubicBezTo>
                        <a:close/>
                        <a:moveTo>
                          <a:pt x="76" y="194"/>
                        </a:moveTo>
                        <a:cubicBezTo>
                          <a:pt x="68" y="197"/>
                          <a:pt x="62" y="197"/>
                          <a:pt x="55" y="195"/>
                        </a:cubicBezTo>
                        <a:cubicBezTo>
                          <a:pt x="55" y="180"/>
                          <a:pt x="55" y="166"/>
                          <a:pt x="55" y="151"/>
                        </a:cubicBezTo>
                        <a:cubicBezTo>
                          <a:pt x="61" y="146"/>
                          <a:pt x="67" y="150"/>
                          <a:pt x="74" y="148"/>
                        </a:cubicBezTo>
                        <a:cubicBezTo>
                          <a:pt x="78" y="164"/>
                          <a:pt x="76" y="179"/>
                          <a:pt x="76" y="194"/>
                        </a:cubicBezTo>
                        <a:close/>
                        <a:moveTo>
                          <a:pt x="75" y="335"/>
                        </a:moveTo>
                        <a:cubicBezTo>
                          <a:pt x="68" y="337"/>
                          <a:pt x="62" y="337"/>
                          <a:pt x="55" y="335"/>
                        </a:cubicBezTo>
                        <a:cubicBezTo>
                          <a:pt x="54" y="320"/>
                          <a:pt x="53" y="305"/>
                          <a:pt x="55" y="291"/>
                        </a:cubicBezTo>
                        <a:cubicBezTo>
                          <a:pt x="62" y="287"/>
                          <a:pt x="68" y="288"/>
                          <a:pt x="75" y="290"/>
                        </a:cubicBezTo>
                        <a:cubicBezTo>
                          <a:pt x="77" y="305"/>
                          <a:pt x="77" y="320"/>
                          <a:pt x="75" y="335"/>
                        </a:cubicBezTo>
                        <a:close/>
                        <a:moveTo>
                          <a:pt x="109" y="173"/>
                        </a:moveTo>
                        <a:cubicBezTo>
                          <a:pt x="109" y="159"/>
                          <a:pt x="109" y="145"/>
                          <a:pt x="109" y="130"/>
                        </a:cubicBezTo>
                        <a:cubicBezTo>
                          <a:pt x="138" y="130"/>
                          <a:pt x="165" y="130"/>
                          <a:pt x="194" y="130"/>
                        </a:cubicBezTo>
                        <a:cubicBezTo>
                          <a:pt x="194" y="159"/>
                          <a:pt x="194" y="187"/>
                          <a:pt x="194" y="215"/>
                        </a:cubicBezTo>
                        <a:cubicBezTo>
                          <a:pt x="166" y="215"/>
                          <a:pt x="139" y="215"/>
                          <a:pt x="111" y="215"/>
                        </a:cubicBezTo>
                        <a:cubicBezTo>
                          <a:pt x="107" y="201"/>
                          <a:pt x="110" y="187"/>
                          <a:pt x="109" y="173"/>
                        </a:cubicBezTo>
                        <a:close/>
                        <a:moveTo>
                          <a:pt x="195" y="356"/>
                        </a:moveTo>
                        <a:cubicBezTo>
                          <a:pt x="166" y="356"/>
                          <a:pt x="139" y="356"/>
                          <a:pt x="110" y="356"/>
                        </a:cubicBezTo>
                        <a:cubicBezTo>
                          <a:pt x="110" y="327"/>
                          <a:pt x="110" y="299"/>
                          <a:pt x="110" y="270"/>
                        </a:cubicBezTo>
                        <a:cubicBezTo>
                          <a:pt x="138" y="270"/>
                          <a:pt x="166" y="270"/>
                          <a:pt x="195" y="270"/>
                        </a:cubicBezTo>
                        <a:cubicBezTo>
                          <a:pt x="195" y="299"/>
                          <a:pt x="195" y="326"/>
                          <a:pt x="195" y="356"/>
                        </a:cubicBezTo>
                        <a:close/>
                        <a:moveTo>
                          <a:pt x="237" y="130"/>
                        </a:moveTo>
                        <a:cubicBezTo>
                          <a:pt x="265" y="130"/>
                          <a:pt x="292" y="130"/>
                          <a:pt x="320" y="130"/>
                        </a:cubicBezTo>
                        <a:cubicBezTo>
                          <a:pt x="320" y="158"/>
                          <a:pt x="320" y="186"/>
                          <a:pt x="320" y="215"/>
                        </a:cubicBezTo>
                        <a:cubicBezTo>
                          <a:pt x="294" y="215"/>
                          <a:pt x="267" y="215"/>
                          <a:pt x="237" y="215"/>
                        </a:cubicBezTo>
                        <a:cubicBezTo>
                          <a:pt x="237" y="186"/>
                          <a:pt x="237" y="158"/>
                          <a:pt x="237" y="130"/>
                        </a:cubicBezTo>
                        <a:close/>
                        <a:moveTo>
                          <a:pt x="320" y="495"/>
                        </a:moveTo>
                        <a:cubicBezTo>
                          <a:pt x="293" y="495"/>
                          <a:pt x="266" y="495"/>
                          <a:pt x="237" y="495"/>
                        </a:cubicBezTo>
                        <a:cubicBezTo>
                          <a:pt x="237" y="467"/>
                          <a:pt x="237" y="439"/>
                          <a:pt x="237" y="410"/>
                        </a:cubicBezTo>
                        <a:cubicBezTo>
                          <a:pt x="265" y="410"/>
                          <a:pt x="292" y="410"/>
                          <a:pt x="320" y="410"/>
                        </a:cubicBezTo>
                        <a:cubicBezTo>
                          <a:pt x="320" y="439"/>
                          <a:pt x="320" y="466"/>
                          <a:pt x="320" y="495"/>
                        </a:cubicBezTo>
                        <a:close/>
                        <a:moveTo>
                          <a:pt x="320" y="355"/>
                        </a:moveTo>
                        <a:cubicBezTo>
                          <a:pt x="293" y="355"/>
                          <a:pt x="266" y="355"/>
                          <a:pt x="238" y="355"/>
                        </a:cubicBezTo>
                        <a:cubicBezTo>
                          <a:pt x="238" y="326"/>
                          <a:pt x="238" y="299"/>
                          <a:pt x="238" y="270"/>
                        </a:cubicBezTo>
                        <a:cubicBezTo>
                          <a:pt x="266" y="270"/>
                          <a:pt x="292" y="270"/>
                          <a:pt x="320" y="270"/>
                        </a:cubicBezTo>
                        <a:cubicBezTo>
                          <a:pt x="320" y="299"/>
                          <a:pt x="320" y="326"/>
                          <a:pt x="320" y="3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33" name="Freeform 61">
                    <a:extLst>
                      <a:ext uri="{FF2B5EF4-FFF2-40B4-BE49-F238E27FC236}">
                        <a16:creationId xmlns:a16="http://schemas.microsoft.com/office/drawing/2014/main" id="{23999A67-C996-4AD2-A993-730A2AF9F0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6" y="1026"/>
                    <a:ext cx="1247" cy="605"/>
                  </a:xfrm>
                  <a:custGeom>
                    <a:avLst/>
                    <a:gdLst>
                      <a:gd name="T0" fmla="*/ 493 w 526"/>
                      <a:gd name="T1" fmla="*/ 255 h 255"/>
                      <a:gd name="T2" fmla="*/ 526 w 526"/>
                      <a:gd name="T3" fmla="*/ 227 h 255"/>
                      <a:gd name="T4" fmla="*/ 370 w 526"/>
                      <a:gd name="T5" fmla="*/ 21 h 255"/>
                      <a:gd name="T6" fmla="*/ 279 w 526"/>
                      <a:gd name="T7" fmla="*/ 65 h 255"/>
                      <a:gd name="T8" fmla="*/ 278 w 526"/>
                      <a:gd name="T9" fmla="*/ 65 h 255"/>
                      <a:gd name="T10" fmla="*/ 275 w 526"/>
                      <a:gd name="T11" fmla="*/ 37 h 255"/>
                      <a:gd name="T12" fmla="*/ 240 w 526"/>
                      <a:gd name="T13" fmla="*/ 32 h 255"/>
                      <a:gd name="T14" fmla="*/ 238 w 526"/>
                      <a:gd name="T15" fmla="*/ 0 h 255"/>
                      <a:gd name="T16" fmla="*/ 218 w 526"/>
                      <a:gd name="T17" fmla="*/ 0 h 255"/>
                      <a:gd name="T18" fmla="*/ 218 w 526"/>
                      <a:gd name="T19" fmla="*/ 32 h 255"/>
                      <a:gd name="T20" fmla="*/ 206 w 526"/>
                      <a:gd name="T21" fmla="*/ 32 h 255"/>
                      <a:gd name="T22" fmla="*/ 206 w 526"/>
                      <a:gd name="T23" fmla="*/ 0 h 255"/>
                      <a:gd name="T24" fmla="*/ 186 w 526"/>
                      <a:gd name="T25" fmla="*/ 0 h 255"/>
                      <a:gd name="T26" fmla="*/ 184 w 526"/>
                      <a:gd name="T27" fmla="*/ 31 h 255"/>
                      <a:gd name="T28" fmla="*/ 171 w 526"/>
                      <a:gd name="T29" fmla="*/ 37 h 255"/>
                      <a:gd name="T30" fmla="*/ 170 w 526"/>
                      <a:gd name="T31" fmla="*/ 37 h 255"/>
                      <a:gd name="T32" fmla="*/ 170 w 526"/>
                      <a:gd name="T33" fmla="*/ 38 h 255"/>
                      <a:gd name="T34" fmla="*/ 170 w 526"/>
                      <a:gd name="T35" fmla="*/ 119 h 255"/>
                      <a:gd name="T36" fmla="*/ 77 w 526"/>
                      <a:gd name="T37" fmla="*/ 165 h 255"/>
                      <a:gd name="T38" fmla="*/ 10 w 526"/>
                      <a:gd name="T39" fmla="*/ 198 h 255"/>
                      <a:gd name="T40" fmla="*/ 1 w 526"/>
                      <a:gd name="T41" fmla="*/ 207 h 255"/>
                      <a:gd name="T42" fmla="*/ 1 w 526"/>
                      <a:gd name="T43" fmla="*/ 208 h 255"/>
                      <a:gd name="T44" fmla="*/ 20 w 526"/>
                      <a:gd name="T45" fmla="*/ 241 h 255"/>
                      <a:gd name="T46" fmla="*/ 356 w 526"/>
                      <a:gd name="T47" fmla="*/ 75 h 255"/>
                      <a:gd name="T48" fmla="*/ 493 w 526"/>
                      <a:gd name="T49" fmla="*/ 255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26" h="255">
                        <a:moveTo>
                          <a:pt x="493" y="255"/>
                        </a:moveTo>
                        <a:cubicBezTo>
                          <a:pt x="504" y="243"/>
                          <a:pt x="517" y="238"/>
                          <a:pt x="526" y="227"/>
                        </a:cubicBezTo>
                        <a:cubicBezTo>
                          <a:pt x="474" y="158"/>
                          <a:pt x="422" y="89"/>
                          <a:pt x="370" y="21"/>
                        </a:cubicBezTo>
                        <a:cubicBezTo>
                          <a:pt x="339" y="36"/>
                          <a:pt x="309" y="50"/>
                          <a:pt x="279" y="65"/>
                        </a:cubicBezTo>
                        <a:cubicBezTo>
                          <a:pt x="279" y="65"/>
                          <a:pt x="279" y="65"/>
                          <a:pt x="278" y="65"/>
                        </a:cubicBezTo>
                        <a:cubicBezTo>
                          <a:pt x="275" y="54"/>
                          <a:pt x="279" y="45"/>
                          <a:pt x="275" y="37"/>
                        </a:cubicBezTo>
                        <a:cubicBezTo>
                          <a:pt x="264" y="32"/>
                          <a:pt x="251" y="39"/>
                          <a:pt x="240" y="32"/>
                        </a:cubicBezTo>
                        <a:cubicBezTo>
                          <a:pt x="239" y="21"/>
                          <a:pt x="239" y="11"/>
                          <a:pt x="238" y="0"/>
                        </a:cubicBezTo>
                        <a:cubicBezTo>
                          <a:pt x="231" y="0"/>
                          <a:pt x="225" y="0"/>
                          <a:pt x="218" y="0"/>
                        </a:cubicBezTo>
                        <a:cubicBezTo>
                          <a:pt x="218" y="11"/>
                          <a:pt x="218" y="22"/>
                          <a:pt x="218" y="32"/>
                        </a:cubicBezTo>
                        <a:cubicBezTo>
                          <a:pt x="214" y="36"/>
                          <a:pt x="211" y="36"/>
                          <a:pt x="206" y="32"/>
                        </a:cubicBezTo>
                        <a:cubicBezTo>
                          <a:pt x="206" y="22"/>
                          <a:pt x="206" y="11"/>
                          <a:pt x="206" y="0"/>
                        </a:cubicBezTo>
                        <a:cubicBezTo>
                          <a:pt x="199" y="0"/>
                          <a:pt x="193" y="0"/>
                          <a:pt x="186" y="0"/>
                        </a:cubicBezTo>
                        <a:cubicBezTo>
                          <a:pt x="185" y="11"/>
                          <a:pt x="185" y="21"/>
                          <a:pt x="184" y="31"/>
                        </a:cubicBezTo>
                        <a:cubicBezTo>
                          <a:pt x="181" y="36"/>
                          <a:pt x="176" y="35"/>
                          <a:pt x="171" y="37"/>
                        </a:cubicBezTo>
                        <a:cubicBezTo>
                          <a:pt x="170" y="37"/>
                          <a:pt x="170" y="37"/>
                          <a:pt x="170" y="37"/>
                        </a:cubicBezTo>
                        <a:cubicBezTo>
                          <a:pt x="170" y="37"/>
                          <a:pt x="170" y="38"/>
                          <a:pt x="170" y="38"/>
                        </a:cubicBezTo>
                        <a:cubicBezTo>
                          <a:pt x="170" y="64"/>
                          <a:pt x="170" y="91"/>
                          <a:pt x="170" y="119"/>
                        </a:cubicBezTo>
                        <a:cubicBezTo>
                          <a:pt x="139" y="134"/>
                          <a:pt x="108" y="149"/>
                          <a:pt x="77" y="165"/>
                        </a:cubicBezTo>
                        <a:cubicBezTo>
                          <a:pt x="55" y="176"/>
                          <a:pt x="33" y="187"/>
                          <a:pt x="10" y="198"/>
                        </a:cubicBezTo>
                        <a:cubicBezTo>
                          <a:pt x="6" y="200"/>
                          <a:pt x="0" y="201"/>
                          <a:pt x="1" y="207"/>
                        </a:cubicBezTo>
                        <a:cubicBezTo>
                          <a:pt x="1" y="208"/>
                          <a:pt x="1" y="208"/>
                          <a:pt x="1" y="208"/>
                        </a:cubicBezTo>
                        <a:cubicBezTo>
                          <a:pt x="8" y="219"/>
                          <a:pt x="11" y="231"/>
                          <a:pt x="20" y="241"/>
                        </a:cubicBezTo>
                        <a:cubicBezTo>
                          <a:pt x="132" y="186"/>
                          <a:pt x="244" y="131"/>
                          <a:pt x="356" y="75"/>
                        </a:cubicBezTo>
                        <a:cubicBezTo>
                          <a:pt x="402" y="136"/>
                          <a:pt x="447" y="195"/>
                          <a:pt x="493" y="2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534" name="Freeform 62">
                    <a:extLst>
                      <a:ext uri="{FF2B5EF4-FFF2-40B4-BE49-F238E27FC236}">
                        <a16:creationId xmlns:a16="http://schemas.microsoft.com/office/drawing/2014/main" id="{6A5BC66D-2B4A-49CD-9BE6-78BD97503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9" y="1795"/>
                    <a:ext cx="925" cy="367"/>
                  </a:xfrm>
                  <a:custGeom>
                    <a:avLst/>
                    <a:gdLst>
                      <a:gd name="T0" fmla="*/ 388 w 390"/>
                      <a:gd name="T1" fmla="*/ 134 h 155"/>
                      <a:gd name="T2" fmla="*/ 113 w 390"/>
                      <a:gd name="T3" fmla="*/ 26 h 155"/>
                      <a:gd name="T4" fmla="*/ 86 w 390"/>
                      <a:gd name="T5" fmla="*/ 52 h 155"/>
                      <a:gd name="T6" fmla="*/ 83 w 390"/>
                      <a:gd name="T7" fmla="*/ 26 h 155"/>
                      <a:gd name="T8" fmla="*/ 72 w 390"/>
                      <a:gd name="T9" fmla="*/ 20 h 155"/>
                      <a:gd name="T10" fmla="*/ 71 w 390"/>
                      <a:gd name="T11" fmla="*/ 2 h 155"/>
                      <a:gd name="T12" fmla="*/ 59 w 390"/>
                      <a:gd name="T13" fmla="*/ 2 h 155"/>
                      <a:gd name="T14" fmla="*/ 57 w 390"/>
                      <a:gd name="T15" fmla="*/ 21 h 155"/>
                      <a:gd name="T16" fmla="*/ 47 w 390"/>
                      <a:gd name="T17" fmla="*/ 30 h 155"/>
                      <a:gd name="T18" fmla="*/ 47 w 390"/>
                      <a:gd name="T19" fmla="*/ 96 h 155"/>
                      <a:gd name="T20" fmla="*/ 0 w 390"/>
                      <a:gd name="T21" fmla="*/ 139 h 155"/>
                      <a:gd name="T22" fmla="*/ 17 w 390"/>
                      <a:gd name="T23" fmla="*/ 154 h 155"/>
                      <a:gd name="T24" fmla="*/ 117 w 390"/>
                      <a:gd name="T25" fmla="*/ 51 h 155"/>
                      <a:gd name="T26" fmla="*/ 382 w 390"/>
                      <a:gd name="T27" fmla="*/ 155 h 155"/>
                      <a:gd name="T28" fmla="*/ 388 w 390"/>
                      <a:gd name="T29" fmla="*/ 134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90" h="155">
                        <a:moveTo>
                          <a:pt x="388" y="134"/>
                        </a:moveTo>
                        <a:cubicBezTo>
                          <a:pt x="297" y="98"/>
                          <a:pt x="205" y="62"/>
                          <a:pt x="113" y="26"/>
                        </a:cubicBezTo>
                        <a:cubicBezTo>
                          <a:pt x="103" y="35"/>
                          <a:pt x="95" y="43"/>
                          <a:pt x="86" y="52"/>
                        </a:cubicBezTo>
                        <a:cubicBezTo>
                          <a:pt x="83" y="42"/>
                          <a:pt x="87" y="33"/>
                          <a:pt x="83" y="26"/>
                        </a:cubicBezTo>
                        <a:cubicBezTo>
                          <a:pt x="80" y="23"/>
                          <a:pt x="74" y="26"/>
                          <a:pt x="72" y="20"/>
                        </a:cubicBezTo>
                        <a:cubicBezTo>
                          <a:pt x="72" y="14"/>
                          <a:pt x="72" y="8"/>
                          <a:pt x="71" y="2"/>
                        </a:cubicBezTo>
                        <a:cubicBezTo>
                          <a:pt x="67" y="0"/>
                          <a:pt x="63" y="0"/>
                          <a:pt x="59" y="2"/>
                        </a:cubicBezTo>
                        <a:cubicBezTo>
                          <a:pt x="57" y="8"/>
                          <a:pt x="60" y="15"/>
                          <a:pt x="57" y="21"/>
                        </a:cubicBezTo>
                        <a:cubicBezTo>
                          <a:pt x="55" y="25"/>
                          <a:pt x="49" y="23"/>
                          <a:pt x="47" y="30"/>
                        </a:cubicBezTo>
                        <a:cubicBezTo>
                          <a:pt x="47" y="49"/>
                          <a:pt x="47" y="70"/>
                          <a:pt x="47" y="96"/>
                        </a:cubicBezTo>
                        <a:cubicBezTo>
                          <a:pt x="33" y="109"/>
                          <a:pt x="16" y="124"/>
                          <a:pt x="0" y="139"/>
                        </a:cubicBezTo>
                        <a:cubicBezTo>
                          <a:pt x="4" y="146"/>
                          <a:pt x="8" y="151"/>
                          <a:pt x="17" y="154"/>
                        </a:cubicBezTo>
                        <a:cubicBezTo>
                          <a:pt x="50" y="120"/>
                          <a:pt x="83" y="85"/>
                          <a:pt x="117" y="51"/>
                        </a:cubicBezTo>
                        <a:cubicBezTo>
                          <a:pt x="207" y="86"/>
                          <a:pt x="295" y="120"/>
                          <a:pt x="382" y="155"/>
                        </a:cubicBezTo>
                        <a:cubicBezTo>
                          <a:pt x="386" y="148"/>
                          <a:pt x="390" y="142"/>
                          <a:pt x="388" y="1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74" tIns="34287" rIns="68574" bIns="3428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+mn-lt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CB7A5F82-C10C-4382-BCF0-9B6B7C61E6E0}"/>
                  </a:ext>
                </a:extLst>
              </p:cNvPr>
              <p:cNvSpPr txBox="1"/>
              <p:nvPr/>
            </p:nvSpPr>
            <p:spPr>
              <a:xfrm>
                <a:off x="10167730" y="738454"/>
                <a:ext cx="1271828" cy="1641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lvl="0" indent="0" defTabSz="685122" eaLnBrk="1" latinLnBrk="0" hangingPunct="1">
                  <a:buClr>
                    <a:schemeClr val="tx2"/>
                  </a:buClr>
                  <a:buSzPct val="100000"/>
                  <a:defRPr lang="x-none" sz="1071" baseline="0">
                    <a:latin typeface="+mn-lt"/>
                  </a:defRPr>
                </a:lvl1pPr>
                <a:lvl2pPr marL="148200" lvl="1" indent="-146986" defTabSz="685122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071" baseline="0">
                    <a:latin typeface="+mn-lt"/>
                  </a:defRPr>
                </a:lvl2pPr>
                <a:lvl3pPr marL="349849" lvl="2" indent="-200435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071" baseline="0">
                    <a:latin typeface="+mn-lt"/>
                  </a:defRPr>
                </a:lvl3pPr>
                <a:lvl4pPr marL="470111" lvl="3" indent="-119046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071" baseline="0">
                    <a:latin typeface="+mn-lt"/>
                  </a:defRPr>
                </a:lvl4pPr>
                <a:lvl5pPr marL="573753" lvl="4" indent="-99610" defTabSz="685122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071" baseline="0">
                    <a:latin typeface="+mn-lt"/>
                  </a:defRPr>
                </a:lvl5pPr>
                <a:lvl6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6pPr>
                <a:lvl7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7pPr>
                <a:lvl8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8pPr>
                <a:lvl9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9pPr>
              </a:lstStyle>
              <a:p>
                <a:r>
                  <a:rPr lang="en-US" sz="800" dirty="0">
                    <a:ea typeface="Roboto" panose="02000000000000000000" pitchFamily="2" charset="0"/>
                    <a:cs typeface="Roboto" panose="02000000000000000000" pitchFamily="2" charset="0"/>
                  </a:rPr>
                  <a:t>Multi-family buildings</a:t>
                </a:r>
              </a:p>
            </p:txBody>
          </p:sp>
        </p:grpSp>
      </p:grpSp>
      <p:sp>
        <p:nvSpPr>
          <p:cNvPr id="310" name="4. Footnote">
            <a:extLst>
              <a:ext uri="{FF2B5EF4-FFF2-40B4-BE49-F238E27FC236}">
                <a16:creationId xmlns:a16="http://schemas.microsoft.com/office/drawing/2014/main" id="{708DE388-CC45-4980-8464-7356336A3853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58758" y="6183549"/>
            <a:ext cx="1139875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marL="85725" indent="-85725"/>
            <a:r>
              <a:rPr lang="en-US" dirty="0">
                <a:solidFill>
                  <a:schemeClr val="accent6"/>
                </a:solidFill>
                <a:latin typeface="+mn-lt"/>
              </a:rPr>
              <a:t>1 Prefabricated housing share of all 1+2 family housing, note that in Sweden it has been reported that 84% of new homes are built using offsite methods | 2 Offsite construction share of all new housing | 3 In Germany 9% of new residential building permits are for prefabricated buildings, rising to ~20% of all 1+2 family homes | 4 Offsite construction share of all new housing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094E0F-44B2-44B8-BE53-01CBBA1D925A}"/>
              </a:ext>
            </a:extLst>
          </p:cNvPr>
          <p:cNvGrpSpPr/>
          <p:nvPr/>
        </p:nvGrpSpPr>
        <p:grpSpPr>
          <a:xfrm>
            <a:off x="6482363" y="1244600"/>
            <a:ext cx="1428399" cy="4256088"/>
            <a:chOff x="6566064" y="1216025"/>
            <a:chExt cx="1428399" cy="4256088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1CC4348-1836-4601-9054-A7941E22391F}"/>
                </a:ext>
              </a:extLst>
            </p:cNvPr>
            <p:cNvSpPr>
              <a:spLocks/>
            </p:cNvSpPr>
            <p:nvPr/>
          </p:nvSpPr>
          <p:spPr>
            <a:xfrm>
              <a:off x="6566064" y="1516063"/>
              <a:ext cx="1428399" cy="423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E7BE44-0428-49DD-995D-D2EFBC79AEBF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7284420" y="1565275"/>
              <a:ext cx="648469" cy="1539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dirty="0">
                  <a:ea typeface="Roboto" panose="02000000000000000000" pitchFamily="2" charset="0"/>
                  <a:cs typeface="Roboto" panose="02000000000000000000" pitchFamily="2" charset="0"/>
                </a:rPr>
                <a:t>Timber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2B0F831-08E3-4DFC-93C0-25323FBA8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3811" y="1544638"/>
              <a:ext cx="331322" cy="2936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4" name="Freeform 10">
              <a:extLst>
                <a:ext uri="{FF2B5EF4-FFF2-40B4-BE49-F238E27FC236}">
                  <a16:creationId xmlns:a16="http://schemas.microsoft.com/office/drawing/2014/main" id="{F52CAF72-7CAF-47DB-9BC4-F34D9F77F9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53452" y="1595438"/>
              <a:ext cx="252669" cy="193675"/>
            </a:xfrm>
            <a:custGeom>
              <a:avLst/>
              <a:gdLst>
                <a:gd name="T0" fmla="*/ 62 w 431"/>
                <a:gd name="T1" fmla="*/ 6 h 410"/>
                <a:gd name="T2" fmla="*/ 9 w 431"/>
                <a:gd name="T3" fmla="*/ 158 h 410"/>
                <a:gd name="T4" fmla="*/ 233 w 431"/>
                <a:gd name="T5" fmla="*/ 410 h 410"/>
                <a:gd name="T6" fmla="*/ 420 w 431"/>
                <a:gd name="T7" fmla="*/ 384 h 410"/>
                <a:gd name="T8" fmla="*/ 209 w 431"/>
                <a:gd name="T9" fmla="*/ 73 h 410"/>
                <a:gd name="T10" fmla="*/ 402 w 431"/>
                <a:gd name="T11" fmla="*/ 290 h 410"/>
                <a:gd name="T12" fmla="*/ 246 w 431"/>
                <a:gd name="T13" fmla="*/ 119 h 410"/>
                <a:gd name="T14" fmla="*/ 215 w 431"/>
                <a:gd name="T15" fmla="*/ 90 h 410"/>
                <a:gd name="T16" fmla="*/ 343 w 431"/>
                <a:gd name="T17" fmla="*/ 262 h 410"/>
                <a:gd name="T18" fmla="*/ 317 w 431"/>
                <a:gd name="T19" fmla="*/ 259 h 410"/>
                <a:gd name="T20" fmla="*/ 194 w 431"/>
                <a:gd name="T21" fmla="*/ 76 h 410"/>
                <a:gd name="T22" fmla="*/ 206 w 431"/>
                <a:gd name="T23" fmla="*/ 106 h 410"/>
                <a:gd name="T24" fmla="*/ 268 w 431"/>
                <a:gd name="T25" fmla="*/ 198 h 410"/>
                <a:gd name="T26" fmla="*/ 314 w 431"/>
                <a:gd name="T27" fmla="*/ 267 h 410"/>
                <a:gd name="T28" fmla="*/ 206 w 431"/>
                <a:gd name="T29" fmla="*/ 126 h 410"/>
                <a:gd name="T30" fmla="*/ 189 w 431"/>
                <a:gd name="T31" fmla="*/ 77 h 410"/>
                <a:gd name="T32" fmla="*/ 300 w 431"/>
                <a:gd name="T33" fmla="*/ 284 h 410"/>
                <a:gd name="T34" fmla="*/ 173 w 431"/>
                <a:gd name="T35" fmla="*/ 82 h 410"/>
                <a:gd name="T36" fmla="*/ 160 w 431"/>
                <a:gd name="T37" fmla="*/ 89 h 410"/>
                <a:gd name="T38" fmla="*/ 256 w 431"/>
                <a:gd name="T39" fmla="*/ 283 h 410"/>
                <a:gd name="T40" fmla="*/ 231 w 431"/>
                <a:gd name="T41" fmla="*/ 227 h 410"/>
                <a:gd name="T42" fmla="*/ 153 w 431"/>
                <a:gd name="T43" fmla="*/ 88 h 410"/>
                <a:gd name="T44" fmla="*/ 114 w 431"/>
                <a:gd name="T45" fmla="*/ 276 h 410"/>
                <a:gd name="T46" fmla="*/ 178 w 431"/>
                <a:gd name="T47" fmla="*/ 329 h 410"/>
                <a:gd name="T48" fmla="*/ 190 w 431"/>
                <a:gd name="T49" fmla="*/ 267 h 410"/>
                <a:gd name="T50" fmla="*/ 105 w 431"/>
                <a:gd name="T51" fmla="*/ 20 h 410"/>
                <a:gd name="T52" fmla="*/ 84 w 431"/>
                <a:gd name="T53" fmla="*/ 22 h 410"/>
                <a:gd name="T54" fmla="*/ 174 w 431"/>
                <a:gd name="T55" fmla="*/ 219 h 410"/>
                <a:gd name="T56" fmla="*/ 81 w 431"/>
                <a:gd name="T57" fmla="*/ 36 h 410"/>
                <a:gd name="T58" fmla="*/ 31 w 431"/>
                <a:gd name="T59" fmla="*/ 63 h 410"/>
                <a:gd name="T60" fmla="*/ 126 w 431"/>
                <a:gd name="T61" fmla="*/ 267 h 410"/>
                <a:gd name="T62" fmla="*/ 73 w 431"/>
                <a:gd name="T63" fmla="*/ 290 h 410"/>
                <a:gd name="T64" fmla="*/ 47 w 431"/>
                <a:gd name="T65" fmla="*/ 241 h 410"/>
                <a:gd name="T66" fmla="*/ 24 w 431"/>
                <a:gd name="T67" fmla="*/ 166 h 410"/>
                <a:gd name="T68" fmla="*/ 60 w 431"/>
                <a:gd name="T69" fmla="*/ 235 h 410"/>
                <a:gd name="T70" fmla="*/ 20 w 431"/>
                <a:gd name="T71" fmla="*/ 102 h 410"/>
                <a:gd name="T72" fmla="*/ 94 w 431"/>
                <a:gd name="T73" fmla="*/ 239 h 410"/>
                <a:gd name="T74" fmla="*/ 42 w 431"/>
                <a:gd name="T75" fmla="*/ 131 h 410"/>
                <a:gd name="T76" fmla="*/ 25 w 431"/>
                <a:gd name="T77" fmla="*/ 86 h 410"/>
                <a:gd name="T78" fmla="*/ 41 w 431"/>
                <a:gd name="T79" fmla="*/ 111 h 410"/>
                <a:gd name="T80" fmla="*/ 111 w 431"/>
                <a:gd name="T81" fmla="*/ 235 h 410"/>
                <a:gd name="T82" fmla="*/ 113 w 431"/>
                <a:gd name="T83" fmla="*/ 240 h 410"/>
                <a:gd name="T84" fmla="*/ 98 w 431"/>
                <a:gd name="T85" fmla="*/ 243 h 410"/>
                <a:gd name="T86" fmla="*/ 60 w 431"/>
                <a:gd name="T87" fmla="*/ 235 h 410"/>
                <a:gd name="T88" fmla="*/ 87 w 431"/>
                <a:gd name="T89" fmla="*/ 234 h 410"/>
                <a:gd name="T90" fmla="*/ 87 w 431"/>
                <a:gd name="T91" fmla="*/ 227 h 410"/>
                <a:gd name="T92" fmla="*/ 410 w 431"/>
                <a:gd name="T93" fmla="*/ 334 h 410"/>
                <a:gd name="T94" fmla="*/ 240 w 431"/>
                <a:gd name="T95" fmla="*/ 359 h 410"/>
                <a:gd name="T96" fmla="*/ 223 w 431"/>
                <a:gd name="T97" fmla="*/ 375 h 410"/>
                <a:gd name="T98" fmla="*/ 382 w 431"/>
                <a:gd name="T99" fmla="*/ 364 h 410"/>
                <a:gd name="T100" fmla="*/ 246 w 431"/>
                <a:gd name="T101" fmla="*/ 374 h 410"/>
                <a:gd name="T102" fmla="*/ 100 w 431"/>
                <a:gd name="T103" fmla="*/ 396 h 410"/>
                <a:gd name="T104" fmla="*/ 217 w 431"/>
                <a:gd name="T105" fmla="*/ 338 h 410"/>
                <a:gd name="T106" fmla="*/ 403 w 431"/>
                <a:gd name="T107" fmla="*/ 351 h 410"/>
                <a:gd name="T108" fmla="*/ 406 w 431"/>
                <a:gd name="T109" fmla="*/ 329 h 410"/>
                <a:gd name="T110" fmla="*/ 399 w 431"/>
                <a:gd name="T111" fmla="*/ 317 h 410"/>
                <a:gd name="T112" fmla="*/ 237 w 431"/>
                <a:gd name="T113" fmla="*/ 307 h 410"/>
                <a:gd name="T114" fmla="*/ 405 w 431"/>
                <a:gd name="T115" fmla="*/ 29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1" h="410">
                  <a:moveTo>
                    <a:pt x="229" y="68"/>
                  </a:moveTo>
                  <a:cubicBezTo>
                    <a:pt x="202" y="67"/>
                    <a:pt x="176" y="69"/>
                    <a:pt x="150" y="67"/>
                  </a:cubicBezTo>
                  <a:cubicBezTo>
                    <a:pt x="138" y="46"/>
                    <a:pt x="127" y="25"/>
                    <a:pt x="114" y="3"/>
                  </a:cubicBezTo>
                  <a:cubicBezTo>
                    <a:pt x="97" y="4"/>
                    <a:pt x="80" y="0"/>
                    <a:pt x="62" y="6"/>
                  </a:cubicBezTo>
                  <a:cubicBezTo>
                    <a:pt x="62" y="20"/>
                    <a:pt x="62" y="33"/>
                    <a:pt x="62" y="47"/>
                  </a:cubicBezTo>
                  <a:cubicBezTo>
                    <a:pt x="51" y="47"/>
                    <a:pt x="41" y="46"/>
                    <a:pt x="31" y="47"/>
                  </a:cubicBezTo>
                  <a:cubicBezTo>
                    <a:pt x="21" y="48"/>
                    <a:pt x="10" y="43"/>
                    <a:pt x="0" y="53"/>
                  </a:cubicBezTo>
                  <a:cubicBezTo>
                    <a:pt x="3" y="88"/>
                    <a:pt x="7" y="123"/>
                    <a:pt x="9" y="158"/>
                  </a:cubicBezTo>
                  <a:cubicBezTo>
                    <a:pt x="10" y="182"/>
                    <a:pt x="17" y="203"/>
                    <a:pt x="25" y="225"/>
                  </a:cubicBezTo>
                  <a:cubicBezTo>
                    <a:pt x="32" y="246"/>
                    <a:pt x="40" y="268"/>
                    <a:pt x="47" y="289"/>
                  </a:cubicBezTo>
                  <a:cubicBezTo>
                    <a:pt x="61" y="329"/>
                    <a:pt x="75" y="369"/>
                    <a:pt x="90" y="410"/>
                  </a:cubicBezTo>
                  <a:cubicBezTo>
                    <a:pt x="138" y="410"/>
                    <a:pt x="187" y="410"/>
                    <a:pt x="233" y="410"/>
                  </a:cubicBezTo>
                  <a:cubicBezTo>
                    <a:pt x="241" y="404"/>
                    <a:pt x="235" y="396"/>
                    <a:pt x="242" y="390"/>
                  </a:cubicBezTo>
                  <a:cubicBezTo>
                    <a:pt x="248" y="390"/>
                    <a:pt x="254" y="390"/>
                    <a:pt x="261" y="390"/>
                  </a:cubicBezTo>
                  <a:cubicBezTo>
                    <a:pt x="306" y="390"/>
                    <a:pt x="352" y="390"/>
                    <a:pt x="397" y="390"/>
                  </a:cubicBezTo>
                  <a:cubicBezTo>
                    <a:pt x="405" y="390"/>
                    <a:pt x="413" y="392"/>
                    <a:pt x="420" y="384"/>
                  </a:cubicBezTo>
                  <a:cubicBezTo>
                    <a:pt x="424" y="354"/>
                    <a:pt x="427" y="323"/>
                    <a:pt x="431" y="293"/>
                  </a:cubicBezTo>
                  <a:cubicBezTo>
                    <a:pt x="363" y="217"/>
                    <a:pt x="296" y="142"/>
                    <a:pt x="229" y="68"/>
                  </a:cubicBezTo>
                  <a:close/>
                  <a:moveTo>
                    <a:pt x="226" y="94"/>
                  </a:moveTo>
                  <a:cubicBezTo>
                    <a:pt x="209" y="73"/>
                    <a:pt x="209" y="73"/>
                    <a:pt x="209" y="73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9" y="74"/>
                    <a:pt x="248" y="110"/>
                    <a:pt x="254" y="119"/>
                  </a:cubicBezTo>
                  <a:cubicBezTo>
                    <a:pt x="305" y="176"/>
                    <a:pt x="355" y="232"/>
                    <a:pt x="406" y="288"/>
                  </a:cubicBezTo>
                  <a:cubicBezTo>
                    <a:pt x="404" y="289"/>
                    <a:pt x="403" y="290"/>
                    <a:pt x="402" y="290"/>
                  </a:cubicBezTo>
                  <a:cubicBezTo>
                    <a:pt x="399" y="290"/>
                    <a:pt x="396" y="289"/>
                    <a:pt x="395" y="287"/>
                  </a:cubicBezTo>
                  <a:cubicBezTo>
                    <a:pt x="375" y="284"/>
                    <a:pt x="362" y="270"/>
                    <a:pt x="347" y="258"/>
                  </a:cubicBezTo>
                  <a:cubicBezTo>
                    <a:pt x="346" y="257"/>
                    <a:pt x="345" y="256"/>
                    <a:pt x="345" y="255"/>
                  </a:cubicBezTo>
                  <a:cubicBezTo>
                    <a:pt x="312" y="210"/>
                    <a:pt x="279" y="164"/>
                    <a:pt x="246" y="119"/>
                  </a:cubicBezTo>
                  <a:cubicBezTo>
                    <a:pt x="246" y="118"/>
                    <a:pt x="245" y="118"/>
                    <a:pt x="244" y="117"/>
                  </a:cubicBezTo>
                  <a:cubicBezTo>
                    <a:pt x="238" y="109"/>
                    <a:pt x="233" y="102"/>
                    <a:pt x="226" y="94"/>
                  </a:cubicBezTo>
                  <a:moveTo>
                    <a:pt x="212" y="87"/>
                  </a:moveTo>
                  <a:cubicBezTo>
                    <a:pt x="213" y="88"/>
                    <a:pt x="214" y="89"/>
                    <a:pt x="215" y="90"/>
                  </a:cubicBezTo>
                  <a:cubicBezTo>
                    <a:pt x="215" y="90"/>
                    <a:pt x="222" y="101"/>
                    <a:pt x="226" y="107"/>
                  </a:cubicBezTo>
                  <a:cubicBezTo>
                    <a:pt x="257" y="146"/>
                    <a:pt x="287" y="187"/>
                    <a:pt x="315" y="228"/>
                  </a:cubicBezTo>
                  <a:cubicBezTo>
                    <a:pt x="323" y="239"/>
                    <a:pt x="330" y="251"/>
                    <a:pt x="340" y="260"/>
                  </a:cubicBezTo>
                  <a:cubicBezTo>
                    <a:pt x="341" y="260"/>
                    <a:pt x="342" y="261"/>
                    <a:pt x="343" y="262"/>
                  </a:cubicBezTo>
                  <a:cubicBezTo>
                    <a:pt x="348" y="272"/>
                    <a:pt x="359" y="275"/>
                    <a:pt x="364" y="285"/>
                  </a:cubicBezTo>
                  <a:cubicBezTo>
                    <a:pt x="354" y="286"/>
                    <a:pt x="345" y="286"/>
                    <a:pt x="335" y="285"/>
                  </a:cubicBezTo>
                  <a:cubicBezTo>
                    <a:pt x="329" y="277"/>
                    <a:pt x="324" y="270"/>
                    <a:pt x="318" y="263"/>
                  </a:cubicBezTo>
                  <a:cubicBezTo>
                    <a:pt x="318" y="261"/>
                    <a:pt x="317" y="260"/>
                    <a:pt x="317" y="259"/>
                  </a:cubicBezTo>
                  <a:cubicBezTo>
                    <a:pt x="316" y="256"/>
                    <a:pt x="314" y="254"/>
                    <a:pt x="313" y="252"/>
                  </a:cubicBezTo>
                  <a:cubicBezTo>
                    <a:pt x="295" y="224"/>
                    <a:pt x="276" y="197"/>
                    <a:pt x="258" y="169"/>
                  </a:cubicBezTo>
                  <a:cubicBezTo>
                    <a:pt x="239" y="142"/>
                    <a:pt x="221" y="115"/>
                    <a:pt x="202" y="88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202" y="73"/>
                    <a:pt x="202" y="73"/>
                    <a:pt x="202" y="73"/>
                  </a:cubicBezTo>
                  <a:lnTo>
                    <a:pt x="212" y="87"/>
                  </a:lnTo>
                  <a:close/>
                  <a:moveTo>
                    <a:pt x="196" y="88"/>
                  </a:moveTo>
                  <a:cubicBezTo>
                    <a:pt x="199" y="95"/>
                    <a:pt x="202" y="100"/>
                    <a:pt x="206" y="106"/>
                  </a:cubicBezTo>
                  <a:cubicBezTo>
                    <a:pt x="207" y="106"/>
                    <a:pt x="207" y="106"/>
                    <a:pt x="207" y="107"/>
                  </a:cubicBezTo>
                  <a:cubicBezTo>
                    <a:pt x="210" y="111"/>
                    <a:pt x="213" y="116"/>
                    <a:pt x="216" y="120"/>
                  </a:cubicBezTo>
                  <a:cubicBezTo>
                    <a:pt x="228" y="138"/>
                    <a:pt x="240" y="156"/>
                    <a:pt x="252" y="174"/>
                  </a:cubicBezTo>
                  <a:cubicBezTo>
                    <a:pt x="257" y="182"/>
                    <a:pt x="263" y="190"/>
                    <a:pt x="268" y="198"/>
                  </a:cubicBezTo>
                  <a:cubicBezTo>
                    <a:pt x="271" y="202"/>
                    <a:pt x="274" y="207"/>
                    <a:pt x="277" y="211"/>
                  </a:cubicBezTo>
                  <a:cubicBezTo>
                    <a:pt x="286" y="224"/>
                    <a:pt x="295" y="237"/>
                    <a:pt x="303" y="250"/>
                  </a:cubicBezTo>
                  <a:cubicBezTo>
                    <a:pt x="306" y="254"/>
                    <a:pt x="308" y="257"/>
                    <a:pt x="311" y="261"/>
                  </a:cubicBezTo>
                  <a:cubicBezTo>
                    <a:pt x="312" y="263"/>
                    <a:pt x="313" y="265"/>
                    <a:pt x="314" y="267"/>
                  </a:cubicBezTo>
                  <a:cubicBezTo>
                    <a:pt x="315" y="273"/>
                    <a:pt x="322" y="276"/>
                    <a:pt x="322" y="283"/>
                  </a:cubicBezTo>
                  <a:cubicBezTo>
                    <a:pt x="318" y="288"/>
                    <a:pt x="314" y="284"/>
                    <a:pt x="310" y="283"/>
                  </a:cubicBezTo>
                  <a:cubicBezTo>
                    <a:pt x="298" y="266"/>
                    <a:pt x="287" y="249"/>
                    <a:pt x="274" y="233"/>
                  </a:cubicBezTo>
                  <a:cubicBezTo>
                    <a:pt x="246" y="200"/>
                    <a:pt x="226" y="163"/>
                    <a:pt x="206" y="126"/>
                  </a:cubicBezTo>
                  <a:cubicBezTo>
                    <a:pt x="199" y="114"/>
                    <a:pt x="193" y="101"/>
                    <a:pt x="186" y="89"/>
                  </a:cubicBezTo>
                  <a:cubicBezTo>
                    <a:pt x="184" y="87"/>
                    <a:pt x="183" y="85"/>
                    <a:pt x="183" y="83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9" y="77"/>
                    <a:pt x="189" y="77"/>
                    <a:pt x="189" y="77"/>
                  </a:cubicBezTo>
                  <a:lnTo>
                    <a:pt x="196" y="88"/>
                  </a:lnTo>
                  <a:close/>
                  <a:moveTo>
                    <a:pt x="176" y="86"/>
                  </a:moveTo>
                  <a:cubicBezTo>
                    <a:pt x="206" y="143"/>
                    <a:pt x="236" y="200"/>
                    <a:pt x="277" y="250"/>
                  </a:cubicBezTo>
                  <a:cubicBezTo>
                    <a:pt x="286" y="260"/>
                    <a:pt x="293" y="271"/>
                    <a:pt x="300" y="284"/>
                  </a:cubicBezTo>
                  <a:cubicBezTo>
                    <a:pt x="288" y="288"/>
                    <a:pt x="278" y="284"/>
                    <a:pt x="268" y="286"/>
                  </a:cubicBezTo>
                  <a:cubicBezTo>
                    <a:pt x="242" y="216"/>
                    <a:pt x="200" y="156"/>
                    <a:pt x="167" y="91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4" y="82"/>
                    <a:pt x="174" y="82"/>
                    <a:pt x="174" y="82"/>
                  </a:cubicBezTo>
                  <a:lnTo>
                    <a:pt x="176" y="86"/>
                  </a:lnTo>
                  <a:close/>
                  <a:moveTo>
                    <a:pt x="159" y="86"/>
                  </a:moveTo>
                  <a:cubicBezTo>
                    <a:pt x="159" y="87"/>
                    <a:pt x="160" y="88"/>
                    <a:pt x="160" y="89"/>
                  </a:cubicBezTo>
                  <a:cubicBezTo>
                    <a:pt x="172" y="116"/>
                    <a:pt x="188" y="141"/>
                    <a:pt x="201" y="167"/>
                  </a:cubicBezTo>
                  <a:cubicBezTo>
                    <a:pt x="205" y="175"/>
                    <a:pt x="207" y="178"/>
                    <a:pt x="213" y="190"/>
                  </a:cubicBezTo>
                  <a:cubicBezTo>
                    <a:pt x="222" y="202"/>
                    <a:pt x="226" y="211"/>
                    <a:pt x="231" y="222"/>
                  </a:cubicBezTo>
                  <a:cubicBezTo>
                    <a:pt x="247" y="247"/>
                    <a:pt x="255" y="267"/>
                    <a:pt x="256" y="283"/>
                  </a:cubicBezTo>
                  <a:cubicBezTo>
                    <a:pt x="248" y="288"/>
                    <a:pt x="239" y="284"/>
                    <a:pt x="231" y="285"/>
                  </a:cubicBezTo>
                  <a:cubicBezTo>
                    <a:pt x="228" y="284"/>
                    <a:pt x="227" y="281"/>
                    <a:pt x="227" y="279"/>
                  </a:cubicBezTo>
                  <a:cubicBezTo>
                    <a:pt x="228" y="279"/>
                    <a:pt x="229" y="279"/>
                    <a:pt x="230" y="279"/>
                  </a:cubicBezTo>
                  <a:cubicBezTo>
                    <a:pt x="230" y="262"/>
                    <a:pt x="230" y="244"/>
                    <a:pt x="231" y="227"/>
                  </a:cubicBezTo>
                  <a:cubicBezTo>
                    <a:pt x="224" y="217"/>
                    <a:pt x="221" y="212"/>
                    <a:pt x="213" y="196"/>
                  </a:cubicBezTo>
                  <a:cubicBezTo>
                    <a:pt x="204" y="183"/>
                    <a:pt x="203" y="180"/>
                    <a:pt x="199" y="171"/>
                  </a:cubicBezTo>
                  <a:cubicBezTo>
                    <a:pt x="185" y="147"/>
                    <a:pt x="172" y="123"/>
                    <a:pt x="158" y="98"/>
                  </a:cubicBezTo>
                  <a:cubicBezTo>
                    <a:pt x="153" y="88"/>
                    <a:pt x="153" y="88"/>
                    <a:pt x="153" y="88"/>
                  </a:cubicBezTo>
                  <a:lnTo>
                    <a:pt x="159" y="86"/>
                  </a:lnTo>
                  <a:close/>
                  <a:moveTo>
                    <a:pt x="101" y="330"/>
                  </a:moveTo>
                  <a:cubicBezTo>
                    <a:pt x="97" y="313"/>
                    <a:pt x="101" y="297"/>
                    <a:pt x="99" y="281"/>
                  </a:cubicBezTo>
                  <a:cubicBezTo>
                    <a:pt x="104" y="276"/>
                    <a:pt x="109" y="276"/>
                    <a:pt x="114" y="276"/>
                  </a:cubicBezTo>
                  <a:cubicBezTo>
                    <a:pt x="147" y="279"/>
                    <a:pt x="181" y="277"/>
                    <a:pt x="215" y="277"/>
                  </a:cubicBezTo>
                  <a:cubicBezTo>
                    <a:pt x="216" y="277"/>
                    <a:pt x="217" y="277"/>
                    <a:pt x="218" y="278"/>
                  </a:cubicBezTo>
                  <a:cubicBezTo>
                    <a:pt x="218" y="294"/>
                    <a:pt x="218" y="310"/>
                    <a:pt x="218" y="326"/>
                  </a:cubicBezTo>
                  <a:cubicBezTo>
                    <a:pt x="204" y="332"/>
                    <a:pt x="191" y="329"/>
                    <a:pt x="178" y="329"/>
                  </a:cubicBezTo>
                  <a:cubicBezTo>
                    <a:pt x="165" y="330"/>
                    <a:pt x="152" y="329"/>
                    <a:pt x="138" y="329"/>
                  </a:cubicBezTo>
                  <a:cubicBezTo>
                    <a:pt x="126" y="330"/>
                    <a:pt x="114" y="330"/>
                    <a:pt x="101" y="330"/>
                  </a:cubicBezTo>
                  <a:close/>
                  <a:moveTo>
                    <a:pt x="222" y="266"/>
                  </a:moveTo>
                  <a:cubicBezTo>
                    <a:pt x="211" y="270"/>
                    <a:pt x="200" y="268"/>
                    <a:pt x="190" y="267"/>
                  </a:cubicBezTo>
                  <a:cubicBezTo>
                    <a:pt x="184" y="257"/>
                    <a:pt x="189" y="247"/>
                    <a:pt x="186" y="236"/>
                  </a:cubicBezTo>
                  <a:cubicBezTo>
                    <a:pt x="198" y="233"/>
                    <a:pt x="208" y="235"/>
                    <a:pt x="220" y="233"/>
                  </a:cubicBezTo>
                  <a:cubicBezTo>
                    <a:pt x="224" y="246"/>
                    <a:pt x="222" y="256"/>
                    <a:pt x="222" y="266"/>
                  </a:cubicBezTo>
                  <a:close/>
                  <a:moveTo>
                    <a:pt x="105" y="20"/>
                  </a:moveTo>
                  <a:cubicBezTo>
                    <a:pt x="142" y="87"/>
                    <a:pt x="181" y="152"/>
                    <a:pt x="216" y="220"/>
                  </a:cubicBezTo>
                  <a:cubicBezTo>
                    <a:pt x="211" y="227"/>
                    <a:pt x="205" y="223"/>
                    <a:pt x="200" y="224"/>
                  </a:cubicBezTo>
                  <a:cubicBezTo>
                    <a:pt x="196" y="225"/>
                    <a:pt x="191" y="224"/>
                    <a:pt x="185" y="224"/>
                  </a:cubicBezTo>
                  <a:cubicBezTo>
                    <a:pt x="152" y="157"/>
                    <a:pt x="118" y="90"/>
                    <a:pt x="84" y="22"/>
                  </a:cubicBezTo>
                  <a:cubicBezTo>
                    <a:pt x="93" y="17"/>
                    <a:pt x="99" y="19"/>
                    <a:pt x="105" y="20"/>
                  </a:cubicBezTo>
                  <a:close/>
                  <a:moveTo>
                    <a:pt x="81" y="36"/>
                  </a:moveTo>
                  <a:cubicBezTo>
                    <a:pt x="91" y="56"/>
                    <a:pt x="101" y="74"/>
                    <a:pt x="111" y="93"/>
                  </a:cubicBezTo>
                  <a:cubicBezTo>
                    <a:pt x="132" y="135"/>
                    <a:pt x="153" y="177"/>
                    <a:pt x="174" y="219"/>
                  </a:cubicBezTo>
                  <a:cubicBezTo>
                    <a:pt x="178" y="228"/>
                    <a:pt x="181" y="236"/>
                    <a:pt x="177" y="246"/>
                  </a:cubicBezTo>
                  <a:cubicBezTo>
                    <a:pt x="171" y="244"/>
                    <a:pt x="170" y="239"/>
                    <a:pt x="169" y="235"/>
                  </a:cubicBezTo>
                  <a:cubicBezTo>
                    <a:pt x="140" y="179"/>
                    <a:pt x="112" y="122"/>
                    <a:pt x="84" y="66"/>
                  </a:cubicBezTo>
                  <a:cubicBezTo>
                    <a:pt x="79" y="57"/>
                    <a:pt x="77" y="48"/>
                    <a:pt x="81" y="36"/>
                  </a:cubicBezTo>
                  <a:close/>
                  <a:moveTo>
                    <a:pt x="117" y="231"/>
                  </a:moveTo>
                  <a:cubicBezTo>
                    <a:pt x="109" y="210"/>
                    <a:pt x="103" y="193"/>
                    <a:pt x="90" y="177"/>
                  </a:cubicBezTo>
                  <a:cubicBezTo>
                    <a:pt x="67" y="147"/>
                    <a:pt x="48" y="115"/>
                    <a:pt x="35" y="79"/>
                  </a:cubicBezTo>
                  <a:cubicBezTo>
                    <a:pt x="33" y="74"/>
                    <a:pt x="31" y="69"/>
                    <a:pt x="31" y="63"/>
                  </a:cubicBezTo>
                  <a:cubicBezTo>
                    <a:pt x="32" y="63"/>
                    <a:pt x="33" y="63"/>
                    <a:pt x="35" y="63"/>
                  </a:cubicBezTo>
                  <a:cubicBezTo>
                    <a:pt x="47" y="63"/>
                    <a:pt x="59" y="63"/>
                    <a:pt x="73" y="63"/>
                  </a:cubicBezTo>
                  <a:cubicBezTo>
                    <a:pt x="106" y="130"/>
                    <a:pt x="140" y="198"/>
                    <a:pt x="175" y="267"/>
                  </a:cubicBezTo>
                  <a:cubicBezTo>
                    <a:pt x="157" y="269"/>
                    <a:pt x="142" y="269"/>
                    <a:pt x="126" y="267"/>
                  </a:cubicBezTo>
                  <a:cubicBezTo>
                    <a:pt x="122" y="256"/>
                    <a:pt x="123" y="245"/>
                    <a:pt x="118" y="235"/>
                  </a:cubicBezTo>
                  <a:lnTo>
                    <a:pt x="117" y="231"/>
                  </a:lnTo>
                  <a:close/>
                  <a:moveTo>
                    <a:pt x="52" y="237"/>
                  </a:moveTo>
                  <a:cubicBezTo>
                    <a:pt x="58" y="256"/>
                    <a:pt x="68" y="272"/>
                    <a:pt x="73" y="290"/>
                  </a:cubicBezTo>
                  <a:cubicBezTo>
                    <a:pt x="77" y="304"/>
                    <a:pt x="82" y="318"/>
                    <a:pt x="88" y="331"/>
                  </a:cubicBezTo>
                  <a:cubicBezTo>
                    <a:pt x="92" y="339"/>
                    <a:pt x="92" y="347"/>
                    <a:pt x="89" y="356"/>
                  </a:cubicBezTo>
                  <a:cubicBezTo>
                    <a:pt x="79" y="339"/>
                    <a:pt x="75" y="320"/>
                    <a:pt x="68" y="301"/>
                  </a:cubicBezTo>
                  <a:cubicBezTo>
                    <a:pt x="60" y="282"/>
                    <a:pt x="54" y="261"/>
                    <a:pt x="47" y="241"/>
                  </a:cubicBezTo>
                  <a:cubicBezTo>
                    <a:pt x="40" y="222"/>
                    <a:pt x="33" y="203"/>
                    <a:pt x="26" y="183"/>
                  </a:cubicBezTo>
                  <a:cubicBezTo>
                    <a:pt x="24" y="179"/>
                    <a:pt x="23" y="178"/>
                    <a:pt x="23" y="175"/>
                  </a:cubicBezTo>
                  <a:cubicBezTo>
                    <a:pt x="23" y="173"/>
                    <a:pt x="23" y="170"/>
                    <a:pt x="24" y="166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30" y="182"/>
                    <a:pt x="35" y="195"/>
                    <a:pt x="40" y="208"/>
                  </a:cubicBezTo>
                  <a:cubicBezTo>
                    <a:pt x="43" y="216"/>
                    <a:pt x="46" y="223"/>
                    <a:pt x="50" y="231"/>
                  </a:cubicBezTo>
                  <a:lnTo>
                    <a:pt x="52" y="237"/>
                  </a:lnTo>
                  <a:close/>
                  <a:moveTo>
                    <a:pt x="60" y="235"/>
                  </a:moveTo>
                  <a:cubicBezTo>
                    <a:pt x="56" y="224"/>
                    <a:pt x="53" y="218"/>
                    <a:pt x="50" y="211"/>
                  </a:cubicBezTo>
                  <a:cubicBezTo>
                    <a:pt x="43" y="193"/>
                    <a:pt x="38" y="175"/>
                    <a:pt x="31" y="158"/>
                  </a:cubicBezTo>
                  <a:cubicBezTo>
                    <a:pt x="31" y="157"/>
                    <a:pt x="30" y="156"/>
                    <a:pt x="30" y="155"/>
                  </a:cubicBezTo>
                  <a:cubicBezTo>
                    <a:pt x="25" y="138"/>
                    <a:pt x="20" y="121"/>
                    <a:pt x="20" y="102"/>
                  </a:cubicBezTo>
                  <a:cubicBezTo>
                    <a:pt x="27" y="109"/>
                    <a:pt x="25" y="109"/>
                    <a:pt x="29" y="117"/>
                  </a:cubicBezTo>
                  <a:cubicBezTo>
                    <a:pt x="29" y="117"/>
                    <a:pt x="33" y="126"/>
                    <a:pt x="32" y="126"/>
                  </a:cubicBezTo>
                  <a:cubicBezTo>
                    <a:pt x="48" y="173"/>
                    <a:pt x="66" y="218"/>
                    <a:pt x="86" y="264"/>
                  </a:cubicBezTo>
                  <a:cubicBezTo>
                    <a:pt x="89" y="255"/>
                    <a:pt x="89" y="246"/>
                    <a:pt x="94" y="239"/>
                  </a:cubicBezTo>
                  <a:cubicBezTo>
                    <a:pt x="95" y="235"/>
                    <a:pt x="94" y="232"/>
                    <a:pt x="91" y="229"/>
                  </a:cubicBezTo>
                  <a:cubicBezTo>
                    <a:pt x="91" y="227"/>
                    <a:pt x="91" y="225"/>
                    <a:pt x="90" y="223"/>
                  </a:cubicBezTo>
                  <a:cubicBezTo>
                    <a:pt x="86" y="205"/>
                    <a:pt x="77" y="190"/>
                    <a:pt x="66" y="176"/>
                  </a:cubicBezTo>
                  <a:cubicBezTo>
                    <a:pt x="55" y="162"/>
                    <a:pt x="47" y="148"/>
                    <a:pt x="42" y="131"/>
                  </a:cubicBezTo>
                  <a:cubicBezTo>
                    <a:pt x="40" y="129"/>
                    <a:pt x="40" y="128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39" y="124"/>
                    <a:pt x="39" y="123"/>
                  </a:cubicBezTo>
                  <a:cubicBezTo>
                    <a:pt x="36" y="110"/>
                    <a:pt x="30" y="98"/>
                    <a:pt x="25" y="86"/>
                  </a:cubicBezTo>
                  <a:cubicBezTo>
                    <a:pt x="22" y="79"/>
                    <a:pt x="16" y="7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4" y="70"/>
                    <a:pt x="26" y="77"/>
                    <a:pt x="29" y="85"/>
                  </a:cubicBezTo>
                  <a:cubicBezTo>
                    <a:pt x="33" y="94"/>
                    <a:pt x="37" y="102"/>
                    <a:pt x="41" y="111"/>
                  </a:cubicBezTo>
                  <a:cubicBezTo>
                    <a:pt x="42" y="114"/>
                    <a:pt x="43" y="118"/>
                    <a:pt x="45" y="121"/>
                  </a:cubicBezTo>
                  <a:cubicBezTo>
                    <a:pt x="45" y="122"/>
                    <a:pt x="45" y="122"/>
                    <a:pt x="46" y="123"/>
                  </a:cubicBezTo>
                  <a:cubicBezTo>
                    <a:pt x="55" y="139"/>
                    <a:pt x="64" y="155"/>
                    <a:pt x="75" y="170"/>
                  </a:cubicBezTo>
                  <a:cubicBezTo>
                    <a:pt x="90" y="190"/>
                    <a:pt x="104" y="210"/>
                    <a:pt x="111" y="235"/>
                  </a:cubicBezTo>
                  <a:cubicBezTo>
                    <a:pt x="111" y="235"/>
                    <a:pt x="111" y="235"/>
                    <a:pt x="111" y="235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4" y="249"/>
                    <a:pt x="116" y="257"/>
                    <a:pt x="118" y="266"/>
                  </a:cubicBezTo>
                  <a:cubicBezTo>
                    <a:pt x="113" y="271"/>
                    <a:pt x="107" y="270"/>
                    <a:pt x="102" y="266"/>
                  </a:cubicBezTo>
                  <a:cubicBezTo>
                    <a:pt x="98" y="259"/>
                    <a:pt x="101" y="251"/>
                    <a:pt x="98" y="243"/>
                  </a:cubicBezTo>
                  <a:cubicBezTo>
                    <a:pt x="93" y="251"/>
                    <a:pt x="94" y="260"/>
                    <a:pt x="90" y="268"/>
                  </a:cubicBezTo>
                  <a:cubicBezTo>
                    <a:pt x="92" y="281"/>
                    <a:pt x="92" y="293"/>
                    <a:pt x="88" y="305"/>
                  </a:cubicBezTo>
                  <a:cubicBezTo>
                    <a:pt x="80" y="283"/>
                    <a:pt x="71" y="261"/>
                    <a:pt x="62" y="239"/>
                  </a:cubicBezTo>
                  <a:lnTo>
                    <a:pt x="60" y="235"/>
                  </a:lnTo>
                  <a:close/>
                  <a:moveTo>
                    <a:pt x="87" y="227"/>
                  </a:moveTo>
                  <a:cubicBezTo>
                    <a:pt x="87" y="228"/>
                    <a:pt x="87" y="229"/>
                    <a:pt x="87" y="229"/>
                  </a:cubicBezTo>
                  <a:cubicBezTo>
                    <a:pt x="87" y="231"/>
                    <a:pt x="87" y="232"/>
                    <a:pt x="87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7" y="236"/>
                    <a:pt x="86" y="238"/>
                    <a:pt x="85" y="242"/>
                  </a:cubicBezTo>
                  <a:cubicBezTo>
                    <a:pt x="79" y="224"/>
                    <a:pt x="70" y="210"/>
                    <a:pt x="66" y="191"/>
                  </a:cubicBezTo>
                  <a:cubicBezTo>
                    <a:pt x="68" y="192"/>
                    <a:pt x="69" y="194"/>
                    <a:pt x="70" y="195"/>
                  </a:cubicBezTo>
                  <a:cubicBezTo>
                    <a:pt x="78" y="205"/>
                    <a:pt x="81" y="217"/>
                    <a:pt x="87" y="227"/>
                  </a:cubicBezTo>
                  <a:cubicBezTo>
                    <a:pt x="87" y="227"/>
                    <a:pt x="87" y="227"/>
                    <a:pt x="87" y="227"/>
                  </a:cubicBezTo>
                  <a:close/>
                  <a:moveTo>
                    <a:pt x="414" y="310"/>
                  </a:moveTo>
                  <a:cubicBezTo>
                    <a:pt x="413" y="314"/>
                    <a:pt x="413" y="319"/>
                    <a:pt x="412" y="323"/>
                  </a:cubicBezTo>
                  <a:cubicBezTo>
                    <a:pt x="412" y="327"/>
                    <a:pt x="410" y="330"/>
                    <a:pt x="410" y="334"/>
                  </a:cubicBezTo>
                  <a:cubicBezTo>
                    <a:pt x="409" y="337"/>
                    <a:pt x="411" y="340"/>
                    <a:pt x="409" y="343"/>
                  </a:cubicBezTo>
                  <a:cubicBezTo>
                    <a:pt x="408" y="349"/>
                    <a:pt x="409" y="351"/>
                    <a:pt x="407" y="355"/>
                  </a:cubicBezTo>
                  <a:cubicBezTo>
                    <a:pt x="405" y="360"/>
                    <a:pt x="400" y="359"/>
                    <a:pt x="396" y="359"/>
                  </a:cubicBezTo>
                  <a:cubicBezTo>
                    <a:pt x="344" y="359"/>
                    <a:pt x="292" y="359"/>
                    <a:pt x="240" y="359"/>
                  </a:cubicBezTo>
                  <a:cubicBezTo>
                    <a:pt x="236" y="359"/>
                    <a:pt x="237" y="359"/>
                    <a:pt x="229" y="359"/>
                  </a:cubicBezTo>
                  <a:cubicBezTo>
                    <a:pt x="226" y="359"/>
                    <a:pt x="227" y="359"/>
                    <a:pt x="224" y="359"/>
                  </a:cubicBezTo>
                  <a:cubicBezTo>
                    <a:pt x="222" y="359"/>
                    <a:pt x="221" y="358"/>
                    <a:pt x="220" y="358"/>
                  </a:cubicBezTo>
                  <a:cubicBezTo>
                    <a:pt x="218" y="362"/>
                    <a:pt x="222" y="371"/>
                    <a:pt x="223" y="375"/>
                  </a:cubicBezTo>
                  <a:cubicBezTo>
                    <a:pt x="226" y="375"/>
                    <a:pt x="229" y="375"/>
                    <a:pt x="232" y="375"/>
                  </a:cubicBezTo>
                  <a:cubicBezTo>
                    <a:pt x="231" y="372"/>
                    <a:pt x="228" y="366"/>
                    <a:pt x="228" y="363"/>
                  </a:cubicBezTo>
                  <a:cubicBezTo>
                    <a:pt x="230" y="364"/>
                    <a:pt x="231" y="364"/>
                    <a:pt x="233" y="364"/>
                  </a:cubicBezTo>
                  <a:cubicBezTo>
                    <a:pt x="283" y="364"/>
                    <a:pt x="332" y="364"/>
                    <a:pt x="382" y="364"/>
                  </a:cubicBezTo>
                  <a:cubicBezTo>
                    <a:pt x="389" y="364"/>
                    <a:pt x="396" y="364"/>
                    <a:pt x="402" y="365"/>
                  </a:cubicBezTo>
                  <a:cubicBezTo>
                    <a:pt x="405" y="365"/>
                    <a:pt x="407" y="367"/>
                    <a:pt x="406" y="372"/>
                  </a:cubicBezTo>
                  <a:cubicBezTo>
                    <a:pt x="401" y="376"/>
                    <a:pt x="394" y="374"/>
                    <a:pt x="388" y="374"/>
                  </a:cubicBezTo>
                  <a:cubicBezTo>
                    <a:pt x="341" y="375"/>
                    <a:pt x="293" y="374"/>
                    <a:pt x="246" y="374"/>
                  </a:cubicBezTo>
                  <a:cubicBezTo>
                    <a:pt x="241" y="374"/>
                    <a:pt x="237" y="375"/>
                    <a:pt x="232" y="375"/>
                  </a:cubicBezTo>
                  <a:cubicBezTo>
                    <a:pt x="229" y="375"/>
                    <a:pt x="226" y="375"/>
                    <a:pt x="223" y="375"/>
                  </a:cubicBezTo>
                  <a:cubicBezTo>
                    <a:pt x="222" y="381"/>
                    <a:pt x="222" y="387"/>
                    <a:pt x="221" y="395"/>
                  </a:cubicBezTo>
                  <a:cubicBezTo>
                    <a:pt x="181" y="397"/>
                    <a:pt x="141" y="396"/>
                    <a:pt x="100" y="396"/>
                  </a:cubicBezTo>
                  <a:cubicBezTo>
                    <a:pt x="100" y="377"/>
                    <a:pt x="100" y="361"/>
                    <a:pt x="100" y="345"/>
                  </a:cubicBezTo>
                  <a:cubicBezTo>
                    <a:pt x="100" y="342"/>
                    <a:pt x="101" y="340"/>
                    <a:pt x="102" y="338"/>
                  </a:cubicBezTo>
                  <a:cubicBezTo>
                    <a:pt x="109" y="337"/>
                    <a:pt x="116" y="338"/>
                    <a:pt x="123" y="338"/>
                  </a:cubicBezTo>
                  <a:cubicBezTo>
                    <a:pt x="154" y="338"/>
                    <a:pt x="188" y="338"/>
                    <a:pt x="217" y="338"/>
                  </a:cubicBezTo>
                  <a:cubicBezTo>
                    <a:pt x="218" y="343"/>
                    <a:pt x="217" y="350"/>
                    <a:pt x="219" y="354"/>
                  </a:cubicBezTo>
                  <a:cubicBezTo>
                    <a:pt x="230" y="355"/>
                    <a:pt x="230" y="355"/>
                    <a:pt x="236" y="355"/>
                  </a:cubicBezTo>
                  <a:cubicBezTo>
                    <a:pt x="288" y="354"/>
                    <a:pt x="340" y="354"/>
                    <a:pt x="392" y="354"/>
                  </a:cubicBezTo>
                  <a:cubicBezTo>
                    <a:pt x="396" y="354"/>
                    <a:pt x="400" y="355"/>
                    <a:pt x="403" y="351"/>
                  </a:cubicBezTo>
                  <a:cubicBezTo>
                    <a:pt x="345" y="351"/>
                    <a:pt x="287" y="351"/>
                    <a:pt x="231" y="351"/>
                  </a:cubicBezTo>
                  <a:cubicBezTo>
                    <a:pt x="230" y="350"/>
                    <a:pt x="227" y="341"/>
                    <a:pt x="228" y="338"/>
                  </a:cubicBezTo>
                  <a:cubicBezTo>
                    <a:pt x="286" y="338"/>
                    <a:pt x="344" y="338"/>
                    <a:pt x="403" y="338"/>
                  </a:cubicBezTo>
                  <a:cubicBezTo>
                    <a:pt x="404" y="335"/>
                    <a:pt x="405" y="332"/>
                    <a:pt x="406" y="329"/>
                  </a:cubicBezTo>
                  <a:cubicBezTo>
                    <a:pt x="347" y="329"/>
                    <a:pt x="288" y="329"/>
                    <a:pt x="230" y="329"/>
                  </a:cubicBezTo>
                  <a:cubicBezTo>
                    <a:pt x="226" y="326"/>
                    <a:pt x="226" y="323"/>
                    <a:pt x="228" y="320"/>
                  </a:cubicBezTo>
                  <a:cubicBezTo>
                    <a:pt x="232" y="316"/>
                    <a:pt x="237" y="317"/>
                    <a:pt x="241" y="317"/>
                  </a:cubicBezTo>
                  <a:cubicBezTo>
                    <a:pt x="294" y="317"/>
                    <a:pt x="346" y="317"/>
                    <a:pt x="399" y="317"/>
                  </a:cubicBezTo>
                  <a:cubicBezTo>
                    <a:pt x="401" y="317"/>
                    <a:pt x="404" y="318"/>
                    <a:pt x="407" y="318"/>
                  </a:cubicBezTo>
                  <a:cubicBezTo>
                    <a:pt x="408" y="314"/>
                    <a:pt x="409" y="309"/>
                    <a:pt x="410" y="305"/>
                  </a:cubicBezTo>
                  <a:cubicBezTo>
                    <a:pt x="406" y="306"/>
                    <a:pt x="402" y="307"/>
                    <a:pt x="398" y="307"/>
                  </a:cubicBezTo>
                  <a:cubicBezTo>
                    <a:pt x="344" y="307"/>
                    <a:pt x="291" y="307"/>
                    <a:pt x="237" y="307"/>
                  </a:cubicBezTo>
                  <a:cubicBezTo>
                    <a:pt x="234" y="307"/>
                    <a:pt x="232" y="306"/>
                    <a:pt x="230" y="306"/>
                  </a:cubicBezTo>
                  <a:cubicBezTo>
                    <a:pt x="226" y="303"/>
                    <a:pt x="227" y="300"/>
                    <a:pt x="227" y="297"/>
                  </a:cubicBezTo>
                  <a:cubicBezTo>
                    <a:pt x="229" y="296"/>
                    <a:pt x="230" y="295"/>
                    <a:pt x="231" y="295"/>
                  </a:cubicBezTo>
                  <a:cubicBezTo>
                    <a:pt x="289" y="295"/>
                    <a:pt x="347" y="295"/>
                    <a:pt x="405" y="295"/>
                  </a:cubicBezTo>
                  <a:cubicBezTo>
                    <a:pt x="406" y="295"/>
                    <a:pt x="406" y="295"/>
                    <a:pt x="407" y="295"/>
                  </a:cubicBezTo>
                  <a:cubicBezTo>
                    <a:pt x="411" y="295"/>
                    <a:pt x="414" y="296"/>
                    <a:pt x="414" y="300"/>
                  </a:cubicBezTo>
                  <a:cubicBezTo>
                    <a:pt x="414" y="303"/>
                    <a:pt x="414" y="307"/>
                    <a:pt x="414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4" tIns="34287" rIns="68574" bIns="34287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753ECE0A-8629-4FB5-BAA4-4A1FCC0A1116}"/>
                </a:ext>
              </a:extLst>
            </p:cNvPr>
            <p:cNvSpPr>
              <a:spLocks/>
            </p:cNvSpPr>
            <p:nvPr/>
          </p:nvSpPr>
          <p:spPr>
            <a:xfrm>
              <a:off x="6566064" y="2100263"/>
              <a:ext cx="1428399" cy="423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A7AE28-A673-4970-B4A0-FA7675AD7BB7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7284420" y="2135188"/>
              <a:ext cx="648469" cy="1539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dirty="0">
                  <a:ea typeface="Roboto" panose="02000000000000000000" pitchFamily="2" charset="0"/>
                  <a:cs typeface="Roboto" panose="02000000000000000000" pitchFamily="2" charset="0"/>
                </a:rPr>
                <a:t>Steel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7CC63F4-8556-4F48-BDDC-CFC2FF7F69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3813" y="2119313"/>
              <a:ext cx="331321" cy="293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65" name="Group 13">
              <a:extLst>
                <a:ext uri="{FF2B5EF4-FFF2-40B4-BE49-F238E27FC236}">
                  <a16:creationId xmlns:a16="http://schemas.microsoft.com/office/drawing/2014/main" id="{1D109D30-F9F5-4F6F-A2EB-53204A4245E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56808" y="2168525"/>
              <a:ext cx="244947" cy="196850"/>
              <a:chOff x="2162" y="1513"/>
              <a:chExt cx="1328" cy="1204"/>
            </a:xfrm>
            <a:solidFill>
              <a:schemeClr val="bg1"/>
            </a:solidFill>
          </p:grpSpPr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2A7A415B-FE84-44AC-8030-9D1FE0544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2099"/>
                <a:ext cx="877" cy="618"/>
              </a:xfrm>
              <a:custGeom>
                <a:avLst/>
                <a:gdLst>
                  <a:gd name="T0" fmla="*/ 361 w 369"/>
                  <a:gd name="T1" fmla="*/ 260 h 260"/>
                  <a:gd name="T2" fmla="*/ 221 w 369"/>
                  <a:gd name="T3" fmla="*/ 196 h 260"/>
                  <a:gd name="T4" fmla="*/ 16 w 369"/>
                  <a:gd name="T5" fmla="*/ 104 h 260"/>
                  <a:gd name="T6" fmla="*/ 2 w 369"/>
                  <a:gd name="T7" fmla="*/ 79 h 260"/>
                  <a:gd name="T8" fmla="*/ 8 w 369"/>
                  <a:gd name="T9" fmla="*/ 13 h 260"/>
                  <a:gd name="T10" fmla="*/ 22 w 369"/>
                  <a:gd name="T11" fmla="*/ 4 h 260"/>
                  <a:gd name="T12" fmla="*/ 359 w 369"/>
                  <a:gd name="T13" fmla="*/ 143 h 260"/>
                  <a:gd name="T14" fmla="*/ 369 w 369"/>
                  <a:gd name="T15" fmla="*/ 158 h 260"/>
                  <a:gd name="T16" fmla="*/ 361 w 369"/>
                  <a:gd name="T17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9" h="260">
                    <a:moveTo>
                      <a:pt x="361" y="260"/>
                    </a:moveTo>
                    <a:cubicBezTo>
                      <a:pt x="313" y="238"/>
                      <a:pt x="267" y="217"/>
                      <a:pt x="221" y="196"/>
                    </a:cubicBezTo>
                    <a:cubicBezTo>
                      <a:pt x="153" y="165"/>
                      <a:pt x="84" y="134"/>
                      <a:pt x="16" y="104"/>
                    </a:cubicBezTo>
                    <a:cubicBezTo>
                      <a:pt x="3" y="98"/>
                      <a:pt x="0" y="93"/>
                      <a:pt x="2" y="79"/>
                    </a:cubicBezTo>
                    <a:cubicBezTo>
                      <a:pt x="6" y="57"/>
                      <a:pt x="7" y="35"/>
                      <a:pt x="8" y="13"/>
                    </a:cubicBezTo>
                    <a:cubicBezTo>
                      <a:pt x="8" y="1"/>
                      <a:pt x="12" y="0"/>
                      <a:pt x="22" y="4"/>
                    </a:cubicBezTo>
                    <a:cubicBezTo>
                      <a:pt x="134" y="51"/>
                      <a:pt x="246" y="97"/>
                      <a:pt x="359" y="143"/>
                    </a:cubicBezTo>
                    <a:cubicBezTo>
                      <a:pt x="366" y="146"/>
                      <a:pt x="369" y="150"/>
                      <a:pt x="369" y="158"/>
                    </a:cubicBezTo>
                    <a:cubicBezTo>
                      <a:pt x="366" y="191"/>
                      <a:pt x="364" y="224"/>
                      <a:pt x="361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67" name="Freeform 15">
                <a:extLst>
                  <a:ext uri="{FF2B5EF4-FFF2-40B4-BE49-F238E27FC236}">
                    <a16:creationId xmlns:a16="http://schemas.microsoft.com/office/drawing/2014/main" id="{02343A95-50F0-4291-817D-97CFE3FCC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622"/>
                <a:ext cx="565" cy="553"/>
              </a:xfrm>
              <a:custGeom>
                <a:avLst/>
                <a:gdLst>
                  <a:gd name="T0" fmla="*/ 1 w 238"/>
                  <a:gd name="T1" fmla="*/ 119 h 233"/>
                  <a:gd name="T2" fmla="*/ 9 w 238"/>
                  <a:gd name="T3" fmla="*/ 109 h 233"/>
                  <a:gd name="T4" fmla="*/ 182 w 238"/>
                  <a:gd name="T5" fmla="*/ 5 h 233"/>
                  <a:gd name="T6" fmla="*/ 198 w 238"/>
                  <a:gd name="T7" fmla="*/ 10 h 233"/>
                  <a:gd name="T8" fmla="*/ 233 w 238"/>
                  <a:gd name="T9" fmla="*/ 70 h 233"/>
                  <a:gd name="T10" fmla="*/ 228 w 238"/>
                  <a:gd name="T11" fmla="*/ 88 h 233"/>
                  <a:gd name="T12" fmla="*/ 36 w 238"/>
                  <a:gd name="T13" fmla="*/ 224 h 233"/>
                  <a:gd name="T14" fmla="*/ 24 w 238"/>
                  <a:gd name="T15" fmla="*/ 222 h 233"/>
                  <a:gd name="T16" fmla="*/ 1 w 238"/>
                  <a:gd name="T17" fmla="*/ 11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233">
                    <a:moveTo>
                      <a:pt x="1" y="119"/>
                    </a:moveTo>
                    <a:cubicBezTo>
                      <a:pt x="0" y="114"/>
                      <a:pt x="5" y="112"/>
                      <a:pt x="9" y="109"/>
                    </a:cubicBezTo>
                    <a:cubicBezTo>
                      <a:pt x="67" y="74"/>
                      <a:pt x="124" y="40"/>
                      <a:pt x="182" y="5"/>
                    </a:cubicBezTo>
                    <a:cubicBezTo>
                      <a:pt x="190" y="0"/>
                      <a:pt x="194" y="1"/>
                      <a:pt x="198" y="10"/>
                    </a:cubicBezTo>
                    <a:cubicBezTo>
                      <a:pt x="209" y="30"/>
                      <a:pt x="221" y="50"/>
                      <a:pt x="233" y="70"/>
                    </a:cubicBezTo>
                    <a:cubicBezTo>
                      <a:pt x="238" y="78"/>
                      <a:pt x="235" y="83"/>
                      <a:pt x="228" y="88"/>
                    </a:cubicBezTo>
                    <a:cubicBezTo>
                      <a:pt x="164" y="133"/>
                      <a:pt x="100" y="178"/>
                      <a:pt x="36" y="224"/>
                    </a:cubicBezTo>
                    <a:cubicBezTo>
                      <a:pt x="32" y="227"/>
                      <a:pt x="26" y="233"/>
                      <a:pt x="24" y="222"/>
                    </a:cubicBezTo>
                    <a:cubicBezTo>
                      <a:pt x="16" y="188"/>
                      <a:pt x="9" y="154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3AE63BD7-B9CE-4A58-98AE-8484B08ED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2004"/>
                <a:ext cx="1055" cy="418"/>
              </a:xfrm>
              <a:custGeom>
                <a:avLst/>
                <a:gdLst>
                  <a:gd name="T0" fmla="*/ 43 w 444"/>
                  <a:gd name="T1" fmla="*/ 0 h 176"/>
                  <a:gd name="T2" fmla="*/ 57 w 444"/>
                  <a:gd name="T3" fmla="*/ 19 h 176"/>
                  <a:gd name="T4" fmla="*/ 197 w 444"/>
                  <a:gd name="T5" fmla="*/ 86 h 176"/>
                  <a:gd name="T6" fmla="*/ 224 w 444"/>
                  <a:gd name="T7" fmla="*/ 83 h 176"/>
                  <a:gd name="T8" fmla="*/ 261 w 444"/>
                  <a:gd name="T9" fmla="*/ 56 h 176"/>
                  <a:gd name="T10" fmla="*/ 311 w 444"/>
                  <a:gd name="T11" fmla="*/ 51 h 176"/>
                  <a:gd name="T12" fmla="*/ 444 w 444"/>
                  <a:gd name="T13" fmla="*/ 104 h 176"/>
                  <a:gd name="T14" fmla="*/ 356 w 444"/>
                  <a:gd name="T15" fmla="*/ 171 h 176"/>
                  <a:gd name="T16" fmla="*/ 338 w 444"/>
                  <a:gd name="T17" fmla="*/ 168 h 176"/>
                  <a:gd name="T18" fmla="*/ 152 w 444"/>
                  <a:gd name="T19" fmla="*/ 90 h 176"/>
                  <a:gd name="T20" fmla="*/ 0 w 444"/>
                  <a:gd name="T21" fmla="*/ 26 h 176"/>
                  <a:gd name="T22" fmla="*/ 43 w 444"/>
                  <a:gd name="T2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4" h="176">
                    <a:moveTo>
                      <a:pt x="43" y="0"/>
                    </a:moveTo>
                    <a:cubicBezTo>
                      <a:pt x="43" y="11"/>
                      <a:pt x="49" y="15"/>
                      <a:pt x="57" y="19"/>
                    </a:cubicBezTo>
                    <a:cubicBezTo>
                      <a:pt x="104" y="41"/>
                      <a:pt x="151" y="63"/>
                      <a:pt x="197" y="86"/>
                    </a:cubicBezTo>
                    <a:cubicBezTo>
                      <a:pt x="208" y="91"/>
                      <a:pt x="215" y="90"/>
                      <a:pt x="224" y="83"/>
                    </a:cubicBezTo>
                    <a:cubicBezTo>
                      <a:pt x="236" y="74"/>
                      <a:pt x="250" y="67"/>
                      <a:pt x="261" y="56"/>
                    </a:cubicBezTo>
                    <a:cubicBezTo>
                      <a:pt x="277" y="41"/>
                      <a:pt x="291" y="42"/>
                      <a:pt x="311" y="51"/>
                    </a:cubicBezTo>
                    <a:cubicBezTo>
                      <a:pt x="353" y="70"/>
                      <a:pt x="396" y="85"/>
                      <a:pt x="444" y="104"/>
                    </a:cubicBezTo>
                    <a:cubicBezTo>
                      <a:pt x="413" y="128"/>
                      <a:pt x="385" y="150"/>
                      <a:pt x="356" y="171"/>
                    </a:cubicBezTo>
                    <a:cubicBezTo>
                      <a:pt x="350" y="176"/>
                      <a:pt x="344" y="170"/>
                      <a:pt x="338" y="168"/>
                    </a:cubicBezTo>
                    <a:cubicBezTo>
                      <a:pt x="276" y="142"/>
                      <a:pt x="214" y="116"/>
                      <a:pt x="152" y="90"/>
                    </a:cubicBezTo>
                    <a:cubicBezTo>
                      <a:pt x="102" y="69"/>
                      <a:pt x="52" y="48"/>
                      <a:pt x="0" y="26"/>
                    </a:cubicBezTo>
                    <a:cubicBezTo>
                      <a:pt x="13" y="15"/>
                      <a:pt x="28" y="9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D86EFF0C-88F8-425B-A95A-048DD1BA6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541"/>
                <a:ext cx="632" cy="323"/>
              </a:xfrm>
              <a:custGeom>
                <a:avLst/>
                <a:gdLst>
                  <a:gd name="T0" fmla="*/ 0 w 266"/>
                  <a:gd name="T1" fmla="*/ 103 h 136"/>
                  <a:gd name="T2" fmla="*/ 50 w 266"/>
                  <a:gd name="T3" fmla="*/ 76 h 136"/>
                  <a:gd name="T4" fmla="*/ 173 w 266"/>
                  <a:gd name="T5" fmla="*/ 7 h 136"/>
                  <a:gd name="T6" fmla="*/ 204 w 266"/>
                  <a:gd name="T7" fmla="*/ 4 h 136"/>
                  <a:gd name="T8" fmla="*/ 266 w 266"/>
                  <a:gd name="T9" fmla="*/ 25 h 136"/>
                  <a:gd name="T10" fmla="*/ 177 w 266"/>
                  <a:gd name="T11" fmla="*/ 78 h 136"/>
                  <a:gd name="T12" fmla="*/ 93 w 266"/>
                  <a:gd name="T13" fmla="*/ 129 h 136"/>
                  <a:gd name="T14" fmla="*/ 73 w 266"/>
                  <a:gd name="T15" fmla="*/ 132 h 136"/>
                  <a:gd name="T16" fmla="*/ 0 w 266"/>
                  <a:gd name="T17" fmla="*/ 10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36">
                    <a:moveTo>
                      <a:pt x="0" y="103"/>
                    </a:moveTo>
                    <a:cubicBezTo>
                      <a:pt x="19" y="93"/>
                      <a:pt x="34" y="85"/>
                      <a:pt x="50" y="76"/>
                    </a:cubicBezTo>
                    <a:cubicBezTo>
                      <a:pt x="91" y="53"/>
                      <a:pt x="132" y="30"/>
                      <a:pt x="173" y="7"/>
                    </a:cubicBezTo>
                    <a:cubicBezTo>
                      <a:pt x="183" y="1"/>
                      <a:pt x="193" y="0"/>
                      <a:pt x="204" y="4"/>
                    </a:cubicBezTo>
                    <a:cubicBezTo>
                      <a:pt x="224" y="11"/>
                      <a:pt x="243" y="17"/>
                      <a:pt x="266" y="25"/>
                    </a:cubicBezTo>
                    <a:cubicBezTo>
                      <a:pt x="234" y="44"/>
                      <a:pt x="206" y="61"/>
                      <a:pt x="177" y="78"/>
                    </a:cubicBezTo>
                    <a:cubicBezTo>
                      <a:pt x="149" y="95"/>
                      <a:pt x="121" y="112"/>
                      <a:pt x="93" y="129"/>
                    </a:cubicBezTo>
                    <a:cubicBezTo>
                      <a:pt x="87" y="132"/>
                      <a:pt x="81" y="136"/>
                      <a:pt x="73" y="132"/>
                    </a:cubicBezTo>
                    <a:cubicBezTo>
                      <a:pt x="50" y="123"/>
                      <a:pt x="27" y="114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98955C09-C321-4D58-92F7-D2EDBAD7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814"/>
                <a:ext cx="333" cy="356"/>
              </a:xfrm>
              <a:custGeom>
                <a:avLst/>
                <a:gdLst>
                  <a:gd name="T0" fmla="*/ 140 w 140"/>
                  <a:gd name="T1" fmla="*/ 150 h 150"/>
                  <a:gd name="T2" fmla="*/ 9 w 140"/>
                  <a:gd name="T3" fmla="*/ 88 h 150"/>
                  <a:gd name="T4" fmla="*/ 2 w 140"/>
                  <a:gd name="T5" fmla="*/ 74 h 150"/>
                  <a:gd name="T6" fmla="*/ 23 w 140"/>
                  <a:gd name="T7" fmla="*/ 10 h 150"/>
                  <a:gd name="T8" fmla="*/ 38 w 140"/>
                  <a:gd name="T9" fmla="*/ 4 h 150"/>
                  <a:gd name="T10" fmla="*/ 104 w 140"/>
                  <a:gd name="T11" fmla="*/ 31 h 150"/>
                  <a:gd name="T12" fmla="*/ 115 w 140"/>
                  <a:gd name="T13" fmla="*/ 40 h 150"/>
                  <a:gd name="T14" fmla="*/ 140 w 140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150">
                    <a:moveTo>
                      <a:pt x="140" y="150"/>
                    </a:moveTo>
                    <a:cubicBezTo>
                      <a:pt x="94" y="128"/>
                      <a:pt x="51" y="108"/>
                      <a:pt x="9" y="88"/>
                    </a:cubicBezTo>
                    <a:cubicBezTo>
                      <a:pt x="2" y="85"/>
                      <a:pt x="0" y="82"/>
                      <a:pt x="2" y="74"/>
                    </a:cubicBezTo>
                    <a:cubicBezTo>
                      <a:pt x="10" y="53"/>
                      <a:pt x="17" y="32"/>
                      <a:pt x="23" y="10"/>
                    </a:cubicBezTo>
                    <a:cubicBezTo>
                      <a:pt x="26" y="2"/>
                      <a:pt x="30" y="0"/>
                      <a:pt x="38" y="4"/>
                    </a:cubicBezTo>
                    <a:cubicBezTo>
                      <a:pt x="60" y="13"/>
                      <a:pt x="82" y="22"/>
                      <a:pt x="104" y="31"/>
                    </a:cubicBezTo>
                    <a:cubicBezTo>
                      <a:pt x="109" y="33"/>
                      <a:pt x="114" y="34"/>
                      <a:pt x="115" y="40"/>
                    </a:cubicBezTo>
                    <a:cubicBezTo>
                      <a:pt x="123" y="76"/>
                      <a:pt x="131" y="111"/>
                      <a:pt x="140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71" name="Freeform 19">
                <a:extLst>
                  <a:ext uri="{FF2B5EF4-FFF2-40B4-BE49-F238E27FC236}">
                    <a16:creationId xmlns:a16="http://schemas.microsoft.com/office/drawing/2014/main" id="{7BAD2204-82DF-40D5-9C03-A76F40EFE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277"/>
                <a:ext cx="302" cy="425"/>
              </a:xfrm>
              <a:custGeom>
                <a:avLst/>
                <a:gdLst>
                  <a:gd name="T0" fmla="*/ 101 w 127"/>
                  <a:gd name="T1" fmla="*/ 0 h 179"/>
                  <a:gd name="T2" fmla="*/ 125 w 127"/>
                  <a:gd name="T3" fmla="*/ 73 h 179"/>
                  <a:gd name="T4" fmla="*/ 119 w 127"/>
                  <a:gd name="T5" fmla="*/ 86 h 179"/>
                  <a:gd name="T6" fmla="*/ 0 w 127"/>
                  <a:gd name="T7" fmla="*/ 179 h 179"/>
                  <a:gd name="T8" fmla="*/ 7 w 127"/>
                  <a:gd name="T9" fmla="*/ 81 h 179"/>
                  <a:gd name="T10" fmla="*/ 14 w 127"/>
                  <a:gd name="T11" fmla="*/ 67 h 179"/>
                  <a:gd name="T12" fmla="*/ 101 w 127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79">
                    <a:moveTo>
                      <a:pt x="101" y="0"/>
                    </a:moveTo>
                    <a:cubicBezTo>
                      <a:pt x="109" y="25"/>
                      <a:pt x="117" y="49"/>
                      <a:pt x="125" y="73"/>
                    </a:cubicBezTo>
                    <a:cubicBezTo>
                      <a:pt x="127" y="79"/>
                      <a:pt x="124" y="82"/>
                      <a:pt x="119" y="86"/>
                    </a:cubicBezTo>
                    <a:cubicBezTo>
                      <a:pt x="80" y="116"/>
                      <a:pt x="42" y="146"/>
                      <a:pt x="0" y="179"/>
                    </a:cubicBezTo>
                    <a:cubicBezTo>
                      <a:pt x="2" y="144"/>
                      <a:pt x="5" y="112"/>
                      <a:pt x="7" y="81"/>
                    </a:cubicBezTo>
                    <a:cubicBezTo>
                      <a:pt x="7" y="75"/>
                      <a:pt x="10" y="71"/>
                      <a:pt x="14" y="67"/>
                    </a:cubicBezTo>
                    <a:cubicBezTo>
                      <a:pt x="43" y="45"/>
                      <a:pt x="71" y="23"/>
                      <a:pt x="1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A28850F0-56A0-495B-93E3-A6558C8E9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862"/>
                <a:ext cx="302" cy="358"/>
              </a:xfrm>
              <a:custGeom>
                <a:avLst/>
                <a:gdLst>
                  <a:gd name="T0" fmla="*/ 5 w 127"/>
                  <a:gd name="T1" fmla="*/ 114 h 151"/>
                  <a:gd name="T2" fmla="*/ 39 w 127"/>
                  <a:gd name="T3" fmla="*/ 47 h 151"/>
                  <a:gd name="T4" fmla="*/ 89 w 127"/>
                  <a:gd name="T5" fmla="*/ 8 h 151"/>
                  <a:gd name="T6" fmla="*/ 106 w 127"/>
                  <a:gd name="T7" fmla="*/ 14 h 151"/>
                  <a:gd name="T8" fmla="*/ 116 w 127"/>
                  <a:gd name="T9" fmla="*/ 46 h 151"/>
                  <a:gd name="T10" fmla="*/ 100 w 127"/>
                  <a:gd name="T11" fmla="*/ 101 h 151"/>
                  <a:gd name="T12" fmla="*/ 51 w 127"/>
                  <a:gd name="T13" fmla="*/ 139 h 151"/>
                  <a:gd name="T14" fmla="*/ 13 w 127"/>
                  <a:gd name="T15" fmla="*/ 139 h 151"/>
                  <a:gd name="T16" fmla="*/ 5 w 127"/>
                  <a:gd name="T17" fmla="*/ 1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151">
                    <a:moveTo>
                      <a:pt x="5" y="114"/>
                    </a:moveTo>
                    <a:cubicBezTo>
                      <a:pt x="1" y="84"/>
                      <a:pt x="13" y="63"/>
                      <a:pt x="39" y="47"/>
                    </a:cubicBezTo>
                    <a:cubicBezTo>
                      <a:pt x="57" y="36"/>
                      <a:pt x="73" y="22"/>
                      <a:pt x="89" y="8"/>
                    </a:cubicBezTo>
                    <a:cubicBezTo>
                      <a:pt x="99" y="0"/>
                      <a:pt x="103" y="2"/>
                      <a:pt x="106" y="14"/>
                    </a:cubicBezTo>
                    <a:cubicBezTo>
                      <a:pt x="109" y="25"/>
                      <a:pt x="113" y="35"/>
                      <a:pt x="116" y="46"/>
                    </a:cubicBezTo>
                    <a:cubicBezTo>
                      <a:pt x="127" y="80"/>
                      <a:pt x="127" y="80"/>
                      <a:pt x="100" y="101"/>
                    </a:cubicBezTo>
                    <a:cubicBezTo>
                      <a:pt x="83" y="113"/>
                      <a:pt x="66" y="125"/>
                      <a:pt x="51" y="139"/>
                    </a:cubicBezTo>
                    <a:cubicBezTo>
                      <a:pt x="38" y="151"/>
                      <a:pt x="26" y="144"/>
                      <a:pt x="13" y="139"/>
                    </a:cubicBezTo>
                    <a:cubicBezTo>
                      <a:pt x="0" y="134"/>
                      <a:pt x="5" y="123"/>
                      <a:pt x="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ECE06AF4-E81C-48BD-A2B6-1B774A54E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513"/>
                <a:ext cx="413" cy="202"/>
              </a:xfrm>
              <a:custGeom>
                <a:avLst/>
                <a:gdLst>
                  <a:gd name="T0" fmla="*/ 174 w 174"/>
                  <a:gd name="T1" fmla="*/ 28 h 85"/>
                  <a:gd name="T2" fmla="*/ 78 w 174"/>
                  <a:gd name="T3" fmla="*/ 81 h 85"/>
                  <a:gd name="T4" fmla="*/ 59 w 174"/>
                  <a:gd name="T5" fmla="*/ 82 h 85"/>
                  <a:gd name="T6" fmla="*/ 0 w 174"/>
                  <a:gd name="T7" fmla="*/ 56 h 85"/>
                  <a:gd name="T8" fmla="*/ 96 w 174"/>
                  <a:gd name="T9" fmla="*/ 2 h 85"/>
                  <a:gd name="T10" fmla="*/ 110 w 174"/>
                  <a:gd name="T11" fmla="*/ 2 h 85"/>
                  <a:gd name="T12" fmla="*/ 174 w 174"/>
                  <a:gd name="T13" fmla="*/ 2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85">
                    <a:moveTo>
                      <a:pt x="174" y="28"/>
                    </a:moveTo>
                    <a:cubicBezTo>
                      <a:pt x="139" y="47"/>
                      <a:pt x="108" y="64"/>
                      <a:pt x="78" y="81"/>
                    </a:cubicBezTo>
                    <a:cubicBezTo>
                      <a:pt x="71" y="85"/>
                      <a:pt x="66" y="84"/>
                      <a:pt x="59" y="82"/>
                    </a:cubicBezTo>
                    <a:cubicBezTo>
                      <a:pt x="41" y="73"/>
                      <a:pt x="22" y="65"/>
                      <a:pt x="0" y="56"/>
                    </a:cubicBezTo>
                    <a:cubicBezTo>
                      <a:pt x="33" y="37"/>
                      <a:pt x="65" y="20"/>
                      <a:pt x="96" y="2"/>
                    </a:cubicBezTo>
                    <a:cubicBezTo>
                      <a:pt x="101" y="0"/>
                      <a:pt x="105" y="0"/>
                      <a:pt x="110" y="2"/>
                    </a:cubicBezTo>
                    <a:cubicBezTo>
                      <a:pt x="130" y="10"/>
                      <a:pt x="150" y="18"/>
                      <a:pt x="17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5A04BB5E-CD86-4003-A47E-DA8AC6652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988"/>
                <a:ext cx="247" cy="178"/>
              </a:xfrm>
              <a:custGeom>
                <a:avLst/>
                <a:gdLst>
                  <a:gd name="T0" fmla="*/ 0 w 104"/>
                  <a:gd name="T1" fmla="*/ 37 h 75"/>
                  <a:gd name="T2" fmla="*/ 39 w 104"/>
                  <a:gd name="T3" fmla="*/ 9 h 75"/>
                  <a:gd name="T4" fmla="*/ 68 w 104"/>
                  <a:gd name="T5" fmla="*/ 5 h 75"/>
                  <a:gd name="T6" fmla="*/ 95 w 104"/>
                  <a:gd name="T7" fmla="*/ 75 h 75"/>
                  <a:gd name="T8" fmla="*/ 0 w 104"/>
                  <a:gd name="T9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5">
                    <a:moveTo>
                      <a:pt x="0" y="37"/>
                    </a:moveTo>
                    <a:cubicBezTo>
                      <a:pt x="15" y="27"/>
                      <a:pt x="27" y="19"/>
                      <a:pt x="39" y="9"/>
                    </a:cubicBezTo>
                    <a:cubicBezTo>
                      <a:pt x="48" y="2"/>
                      <a:pt x="56" y="0"/>
                      <a:pt x="68" y="5"/>
                    </a:cubicBezTo>
                    <a:cubicBezTo>
                      <a:pt x="104" y="21"/>
                      <a:pt x="104" y="20"/>
                      <a:pt x="95" y="75"/>
                    </a:cubicBezTo>
                    <a:cubicBezTo>
                      <a:pt x="64" y="62"/>
                      <a:pt x="34" y="50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75" name="Freeform 23">
                <a:extLst>
                  <a:ext uri="{FF2B5EF4-FFF2-40B4-BE49-F238E27FC236}">
                    <a16:creationId xmlns:a16="http://schemas.microsoft.com/office/drawing/2014/main" id="{1CAC05EF-26DA-47F4-AB66-EDC690B4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779"/>
                <a:ext cx="309" cy="228"/>
              </a:xfrm>
              <a:custGeom>
                <a:avLst/>
                <a:gdLst>
                  <a:gd name="T0" fmla="*/ 71 w 130"/>
                  <a:gd name="T1" fmla="*/ 0 h 96"/>
                  <a:gd name="T2" fmla="*/ 130 w 130"/>
                  <a:gd name="T3" fmla="*/ 23 h 96"/>
                  <a:gd name="T4" fmla="*/ 46 w 130"/>
                  <a:gd name="T5" fmla="*/ 89 h 96"/>
                  <a:gd name="T6" fmla="*/ 24 w 130"/>
                  <a:gd name="T7" fmla="*/ 87 h 96"/>
                  <a:gd name="T8" fmla="*/ 0 w 130"/>
                  <a:gd name="T9" fmla="*/ 77 h 96"/>
                  <a:gd name="T10" fmla="*/ 66 w 130"/>
                  <a:gd name="T11" fmla="*/ 30 h 96"/>
                  <a:gd name="T12" fmla="*/ 71 w 130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96">
                    <a:moveTo>
                      <a:pt x="71" y="0"/>
                    </a:moveTo>
                    <a:cubicBezTo>
                      <a:pt x="93" y="9"/>
                      <a:pt x="110" y="15"/>
                      <a:pt x="130" y="23"/>
                    </a:cubicBezTo>
                    <a:cubicBezTo>
                      <a:pt x="101" y="46"/>
                      <a:pt x="73" y="67"/>
                      <a:pt x="46" y="89"/>
                    </a:cubicBezTo>
                    <a:cubicBezTo>
                      <a:pt x="38" y="96"/>
                      <a:pt x="31" y="89"/>
                      <a:pt x="24" y="87"/>
                    </a:cubicBezTo>
                    <a:cubicBezTo>
                      <a:pt x="17" y="84"/>
                      <a:pt x="10" y="81"/>
                      <a:pt x="0" y="77"/>
                    </a:cubicBezTo>
                    <a:cubicBezTo>
                      <a:pt x="23" y="61"/>
                      <a:pt x="45" y="45"/>
                      <a:pt x="66" y="30"/>
                    </a:cubicBezTo>
                    <a:cubicBezTo>
                      <a:pt x="77" y="23"/>
                      <a:pt x="84" y="16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19F56760-5BBF-4883-B8F0-DA58E2F1D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1681"/>
                <a:ext cx="174" cy="257"/>
              </a:xfrm>
              <a:custGeom>
                <a:avLst/>
                <a:gdLst>
                  <a:gd name="T0" fmla="*/ 10 w 73"/>
                  <a:gd name="T1" fmla="*/ 0 h 108"/>
                  <a:gd name="T2" fmla="*/ 73 w 73"/>
                  <a:gd name="T3" fmla="*/ 26 h 108"/>
                  <a:gd name="T4" fmla="*/ 30 w 73"/>
                  <a:gd name="T5" fmla="*/ 91 h 108"/>
                  <a:gd name="T6" fmla="*/ 19 w 73"/>
                  <a:gd name="T7" fmla="*/ 105 h 108"/>
                  <a:gd name="T8" fmla="*/ 2 w 73"/>
                  <a:gd name="T9" fmla="*/ 85 h 108"/>
                  <a:gd name="T10" fmla="*/ 10 w 73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08">
                    <a:moveTo>
                      <a:pt x="10" y="0"/>
                    </a:moveTo>
                    <a:cubicBezTo>
                      <a:pt x="32" y="9"/>
                      <a:pt x="50" y="17"/>
                      <a:pt x="73" y="26"/>
                    </a:cubicBezTo>
                    <a:cubicBezTo>
                      <a:pt x="38" y="37"/>
                      <a:pt x="40" y="68"/>
                      <a:pt x="30" y="91"/>
                    </a:cubicBezTo>
                    <a:cubicBezTo>
                      <a:pt x="27" y="96"/>
                      <a:pt x="31" y="108"/>
                      <a:pt x="19" y="105"/>
                    </a:cubicBezTo>
                    <a:cubicBezTo>
                      <a:pt x="10" y="102"/>
                      <a:pt x="0" y="99"/>
                      <a:pt x="2" y="85"/>
                    </a:cubicBezTo>
                    <a:cubicBezTo>
                      <a:pt x="5" y="58"/>
                      <a:pt x="7" y="3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787482C1-E07D-4B41-B3BE-BEA5CDF57A40}"/>
                </a:ext>
              </a:extLst>
            </p:cNvPr>
            <p:cNvSpPr>
              <a:spLocks/>
            </p:cNvSpPr>
            <p:nvPr/>
          </p:nvSpPr>
          <p:spPr>
            <a:xfrm>
              <a:off x="6566064" y="2684463"/>
              <a:ext cx="1428399" cy="422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3D0908-335D-4920-8224-4FA206EBE18E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7284420" y="2727325"/>
              <a:ext cx="648469" cy="1539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dirty="0">
                  <a:ea typeface="Roboto" panose="02000000000000000000" pitchFamily="2" charset="0"/>
                  <a:cs typeface="Roboto" panose="02000000000000000000" pitchFamily="2" charset="0"/>
                </a:rPr>
                <a:t>Timber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7CC3053E-187C-4790-AB7E-426240945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3813" y="2705100"/>
              <a:ext cx="331321" cy="2936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29" name="Freeform 10">
              <a:extLst>
                <a:ext uri="{FF2B5EF4-FFF2-40B4-BE49-F238E27FC236}">
                  <a16:creationId xmlns:a16="http://schemas.microsoft.com/office/drawing/2014/main" id="{FBB69A82-18DC-4431-973A-6554CF48540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53453" y="2755900"/>
              <a:ext cx="252666" cy="193675"/>
            </a:xfrm>
            <a:custGeom>
              <a:avLst/>
              <a:gdLst>
                <a:gd name="T0" fmla="*/ 62 w 431"/>
                <a:gd name="T1" fmla="*/ 6 h 410"/>
                <a:gd name="T2" fmla="*/ 9 w 431"/>
                <a:gd name="T3" fmla="*/ 158 h 410"/>
                <a:gd name="T4" fmla="*/ 233 w 431"/>
                <a:gd name="T5" fmla="*/ 410 h 410"/>
                <a:gd name="T6" fmla="*/ 420 w 431"/>
                <a:gd name="T7" fmla="*/ 384 h 410"/>
                <a:gd name="T8" fmla="*/ 209 w 431"/>
                <a:gd name="T9" fmla="*/ 73 h 410"/>
                <a:gd name="T10" fmla="*/ 402 w 431"/>
                <a:gd name="T11" fmla="*/ 290 h 410"/>
                <a:gd name="T12" fmla="*/ 246 w 431"/>
                <a:gd name="T13" fmla="*/ 119 h 410"/>
                <a:gd name="T14" fmla="*/ 215 w 431"/>
                <a:gd name="T15" fmla="*/ 90 h 410"/>
                <a:gd name="T16" fmla="*/ 343 w 431"/>
                <a:gd name="T17" fmla="*/ 262 h 410"/>
                <a:gd name="T18" fmla="*/ 317 w 431"/>
                <a:gd name="T19" fmla="*/ 259 h 410"/>
                <a:gd name="T20" fmla="*/ 194 w 431"/>
                <a:gd name="T21" fmla="*/ 76 h 410"/>
                <a:gd name="T22" fmla="*/ 206 w 431"/>
                <a:gd name="T23" fmla="*/ 106 h 410"/>
                <a:gd name="T24" fmla="*/ 268 w 431"/>
                <a:gd name="T25" fmla="*/ 198 h 410"/>
                <a:gd name="T26" fmla="*/ 314 w 431"/>
                <a:gd name="T27" fmla="*/ 267 h 410"/>
                <a:gd name="T28" fmla="*/ 206 w 431"/>
                <a:gd name="T29" fmla="*/ 126 h 410"/>
                <a:gd name="T30" fmla="*/ 189 w 431"/>
                <a:gd name="T31" fmla="*/ 77 h 410"/>
                <a:gd name="T32" fmla="*/ 300 w 431"/>
                <a:gd name="T33" fmla="*/ 284 h 410"/>
                <a:gd name="T34" fmla="*/ 173 w 431"/>
                <a:gd name="T35" fmla="*/ 82 h 410"/>
                <a:gd name="T36" fmla="*/ 160 w 431"/>
                <a:gd name="T37" fmla="*/ 89 h 410"/>
                <a:gd name="T38" fmla="*/ 256 w 431"/>
                <a:gd name="T39" fmla="*/ 283 h 410"/>
                <a:gd name="T40" fmla="*/ 231 w 431"/>
                <a:gd name="T41" fmla="*/ 227 h 410"/>
                <a:gd name="T42" fmla="*/ 153 w 431"/>
                <a:gd name="T43" fmla="*/ 88 h 410"/>
                <a:gd name="T44" fmla="*/ 114 w 431"/>
                <a:gd name="T45" fmla="*/ 276 h 410"/>
                <a:gd name="T46" fmla="*/ 178 w 431"/>
                <a:gd name="T47" fmla="*/ 329 h 410"/>
                <a:gd name="T48" fmla="*/ 190 w 431"/>
                <a:gd name="T49" fmla="*/ 267 h 410"/>
                <a:gd name="T50" fmla="*/ 105 w 431"/>
                <a:gd name="T51" fmla="*/ 20 h 410"/>
                <a:gd name="T52" fmla="*/ 84 w 431"/>
                <a:gd name="T53" fmla="*/ 22 h 410"/>
                <a:gd name="T54" fmla="*/ 174 w 431"/>
                <a:gd name="T55" fmla="*/ 219 h 410"/>
                <a:gd name="T56" fmla="*/ 81 w 431"/>
                <a:gd name="T57" fmla="*/ 36 h 410"/>
                <a:gd name="T58" fmla="*/ 31 w 431"/>
                <a:gd name="T59" fmla="*/ 63 h 410"/>
                <a:gd name="T60" fmla="*/ 126 w 431"/>
                <a:gd name="T61" fmla="*/ 267 h 410"/>
                <a:gd name="T62" fmla="*/ 73 w 431"/>
                <a:gd name="T63" fmla="*/ 290 h 410"/>
                <a:gd name="T64" fmla="*/ 47 w 431"/>
                <a:gd name="T65" fmla="*/ 241 h 410"/>
                <a:gd name="T66" fmla="*/ 24 w 431"/>
                <a:gd name="T67" fmla="*/ 166 h 410"/>
                <a:gd name="T68" fmla="*/ 60 w 431"/>
                <a:gd name="T69" fmla="*/ 235 h 410"/>
                <a:gd name="T70" fmla="*/ 20 w 431"/>
                <a:gd name="T71" fmla="*/ 102 h 410"/>
                <a:gd name="T72" fmla="*/ 94 w 431"/>
                <a:gd name="T73" fmla="*/ 239 h 410"/>
                <a:gd name="T74" fmla="*/ 42 w 431"/>
                <a:gd name="T75" fmla="*/ 131 h 410"/>
                <a:gd name="T76" fmla="*/ 25 w 431"/>
                <a:gd name="T77" fmla="*/ 86 h 410"/>
                <a:gd name="T78" fmla="*/ 41 w 431"/>
                <a:gd name="T79" fmla="*/ 111 h 410"/>
                <a:gd name="T80" fmla="*/ 111 w 431"/>
                <a:gd name="T81" fmla="*/ 235 h 410"/>
                <a:gd name="T82" fmla="*/ 113 w 431"/>
                <a:gd name="T83" fmla="*/ 240 h 410"/>
                <a:gd name="T84" fmla="*/ 98 w 431"/>
                <a:gd name="T85" fmla="*/ 243 h 410"/>
                <a:gd name="T86" fmla="*/ 60 w 431"/>
                <a:gd name="T87" fmla="*/ 235 h 410"/>
                <a:gd name="T88" fmla="*/ 87 w 431"/>
                <a:gd name="T89" fmla="*/ 234 h 410"/>
                <a:gd name="T90" fmla="*/ 87 w 431"/>
                <a:gd name="T91" fmla="*/ 227 h 410"/>
                <a:gd name="T92" fmla="*/ 410 w 431"/>
                <a:gd name="T93" fmla="*/ 334 h 410"/>
                <a:gd name="T94" fmla="*/ 240 w 431"/>
                <a:gd name="T95" fmla="*/ 359 h 410"/>
                <a:gd name="T96" fmla="*/ 223 w 431"/>
                <a:gd name="T97" fmla="*/ 375 h 410"/>
                <a:gd name="T98" fmla="*/ 382 w 431"/>
                <a:gd name="T99" fmla="*/ 364 h 410"/>
                <a:gd name="T100" fmla="*/ 246 w 431"/>
                <a:gd name="T101" fmla="*/ 374 h 410"/>
                <a:gd name="T102" fmla="*/ 100 w 431"/>
                <a:gd name="T103" fmla="*/ 396 h 410"/>
                <a:gd name="T104" fmla="*/ 217 w 431"/>
                <a:gd name="T105" fmla="*/ 338 h 410"/>
                <a:gd name="T106" fmla="*/ 403 w 431"/>
                <a:gd name="T107" fmla="*/ 351 h 410"/>
                <a:gd name="T108" fmla="*/ 406 w 431"/>
                <a:gd name="T109" fmla="*/ 329 h 410"/>
                <a:gd name="T110" fmla="*/ 399 w 431"/>
                <a:gd name="T111" fmla="*/ 317 h 410"/>
                <a:gd name="T112" fmla="*/ 237 w 431"/>
                <a:gd name="T113" fmla="*/ 307 h 410"/>
                <a:gd name="T114" fmla="*/ 405 w 431"/>
                <a:gd name="T115" fmla="*/ 29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1" h="410">
                  <a:moveTo>
                    <a:pt x="229" y="68"/>
                  </a:moveTo>
                  <a:cubicBezTo>
                    <a:pt x="202" y="67"/>
                    <a:pt x="176" y="69"/>
                    <a:pt x="150" y="67"/>
                  </a:cubicBezTo>
                  <a:cubicBezTo>
                    <a:pt x="138" y="46"/>
                    <a:pt x="127" y="25"/>
                    <a:pt x="114" y="3"/>
                  </a:cubicBezTo>
                  <a:cubicBezTo>
                    <a:pt x="97" y="4"/>
                    <a:pt x="80" y="0"/>
                    <a:pt x="62" y="6"/>
                  </a:cubicBezTo>
                  <a:cubicBezTo>
                    <a:pt x="62" y="20"/>
                    <a:pt x="62" y="33"/>
                    <a:pt x="62" y="47"/>
                  </a:cubicBezTo>
                  <a:cubicBezTo>
                    <a:pt x="51" y="47"/>
                    <a:pt x="41" y="46"/>
                    <a:pt x="31" y="47"/>
                  </a:cubicBezTo>
                  <a:cubicBezTo>
                    <a:pt x="21" y="48"/>
                    <a:pt x="10" y="43"/>
                    <a:pt x="0" y="53"/>
                  </a:cubicBezTo>
                  <a:cubicBezTo>
                    <a:pt x="3" y="88"/>
                    <a:pt x="7" y="123"/>
                    <a:pt x="9" y="158"/>
                  </a:cubicBezTo>
                  <a:cubicBezTo>
                    <a:pt x="10" y="182"/>
                    <a:pt x="17" y="203"/>
                    <a:pt x="25" y="225"/>
                  </a:cubicBezTo>
                  <a:cubicBezTo>
                    <a:pt x="32" y="246"/>
                    <a:pt x="40" y="268"/>
                    <a:pt x="47" y="289"/>
                  </a:cubicBezTo>
                  <a:cubicBezTo>
                    <a:pt x="61" y="329"/>
                    <a:pt x="75" y="369"/>
                    <a:pt x="90" y="410"/>
                  </a:cubicBezTo>
                  <a:cubicBezTo>
                    <a:pt x="138" y="410"/>
                    <a:pt x="187" y="410"/>
                    <a:pt x="233" y="410"/>
                  </a:cubicBezTo>
                  <a:cubicBezTo>
                    <a:pt x="241" y="404"/>
                    <a:pt x="235" y="396"/>
                    <a:pt x="242" y="390"/>
                  </a:cubicBezTo>
                  <a:cubicBezTo>
                    <a:pt x="248" y="390"/>
                    <a:pt x="254" y="390"/>
                    <a:pt x="261" y="390"/>
                  </a:cubicBezTo>
                  <a:cubicBezTo>
                    <a:pt x="306" y="390"/>
                    <a:pt x="352" y="390"/>
                    <a:pt x="397" y="390"/>
                  </a:cubicBezTo>
                  <a:cubicBezTo>
                    <a:pt x="405" y="390"/>
                    <a:pt x="413" y="392"/>
                    <a:pt x="420" y="384"/>
                  </a:cubicBezTo>
                  <a:cubicBezTo>
                    <a:pt x="424" y="354"/>
                    <a:pt x="427" y="323"/>
                    <a:pt x="431" y="293"/>
                  </a:cubicBezTo>
                  <a:cubicBezTo>
                    <a:pt x="363" y="217"/>
                    <a:pt x="296" y="142"/>
                    <a:pt x="229" y="68"/>
                  </a:cubicBezTo>
                  <a:close/>
                  <a:moveTo>
                    <a:pt x="226" y="94"/>
                  </a:moveTo>
                  <a:cubicBezTo>
                    <a:pt x="209" y="73"/>
                    <a:pt x="209" y="73"/>
                    <a:pt x="209" y="73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9" y="74"/>
                    <a:pt x="248" y="110"/>
                    <a:pt x="254" y="119"/>
                  </a:cubicBezTo>
                  <a:cubicBezTo>
                    <a:pt x="305" y="176"/>
                    <a:pt x="355" y="232"/>
                    <a:pt x="406" y="288"/>
                  </a:cubicBezTo>
                  <a:cubicBezTo>
                    <a:pt x="404" y="289"/>
                    <a:pt x="403" y="290"/>
                    <a:pt x="402" y="290"/>
                  </a:cubicBezTo>
                  <a:cubicBezTo>
                    <a:pt x="399" y="290"/>
                    <a:pt x="396" y="289"/>
                    <a:pt x="395" y="287"/>
                  </a:cubicBezTo>
                  <a:cubicBezTo>
                    <a:pt x="375" y="284"/>
                    <a:pt x="362" y="270"/>
                    <a:pt x="347" y="258"/>
                  </a:cubicBezTo>
                  <a:cubicBezTo>
                    <a:pt x="346" y="257"/>
                    <a:pt x="345" y="256"/>
                    <a:pt x="345" y="255"/>
                  </a:cubicBezTo>
                  <a:cubicBezTo>
                    <a:pt x="312" y="210"/>
                    <a:pt x="279" y="164"/>
                    <a:pt x="246" y="119"/>
                  </a:cubicBezTo>
                  <a:cubicBezTo>
                    <a:pt x="246" y="118"/>
                    <a:pt x="245" y="118"/>
                    <a:pt x="244" y="117"/>
                  </a:cubicBezTo>
                  <a:cubicBezTo>
                    <a:pt x="238" y="109"/>
                    <a:pt x="233" y="102"/>
                    <a:pt x="226" y="94"/>
                  </a:cubicBezTo>
                  <a:moveTo>
                    <a:pt x="212" y="87"/>
                  </a:moveTo>
                  <a:cubicBezTo>
                    <a:pt x="213" y="88"/>
                    <a:pt x="214" y="89"/>
                    <a:pt x="215" y="90"/>
                  </a:cubicBezTo>
                  <a:cubicBezTo>
                    <a:pt x="215" y="90"/>
                    <a:pt x="222" y="101"/>
                    <a:pt x="226" y="107"/>
                  </a:cubicBezTo>
                  <a:cubicBezTo>
                    <a:pt x="257" y="146"/>
                    <a:pt x="287" y="187"/>
                    <a:pt x="315" y="228"/>
                  </a:cubicBezTo>
                  <a:cubicBezTo>
                    <a:pt x="323" y="239"/>
                    <a:pt x="330" y="251"/>
                    <a:pt x="340" y="260"/>
                  </a:cubicBezTo>
                  <a:cubicBezTo>
                    <a:pt x="341" y="260"/>
                    <a:pt x="342" y="261"/>
                    <a:pt x="343" y="262"/>
                  </a:cubicBezTo>
                  <a:cubicBezTo>
                    <a:pt x="348" y="272"/>
                    <a:pt x="359" y="275"/>
                    <a:pt x="364" y="285"/>
                  </a:cubicBezTo>
                  <a:cubicBezTo>
                    <a:pt x="354" y="286"/>
                    <a:pt x="345" y="286"/>
                    <a:pt x="335" y="285"/>
                  </a:cubicBezTo>
                  <a:cubicBezTo>
                    <a:pt x="329" y="277"/>
                    <a:pt x="324" y="270"/>
                    <a:pt x="318" y="263"/>
                  </a:cubicBezTo>
                  <a:cubicBezTo>
                    <a:pt x="318" y="261"/>
                    <a:pt x="317" y="260"/>
                    <a:pt x="317" y="259"/>
                  </a:cubicBezTo>
                  <a:cubicBezTo>
                    <a:pt x="316" y="256"/>
                    <a:pt x="314" y="254"/>
                    <a:pt x="313" y="252"/>
                  </a:cubicBezTo>
                  <a:cubicBezTo>
                    <a:pt x="295" y="224"/>
                    <a:pt x="276" y="197"/>
                    <a:pt x="258" y="169"/>
                  </a:cubicBezTo>
                  <a:cubicBezTo>
                    <a:pt x="239" y="142"/>
                    <a:pt x="221" y="115"/>
                    <a:pt x="202" y="88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202" y="73"/>
                    <a:pt x="202" y="73"/>
                    <a:pt x="202" y="73"/>
                  </a:cubicBezTo>
                  <a:lnTo>
                    <a:pt x="212" y="87"/>
                  </a:lnTo>
                  <a:close/>
                  <a:moveTo>
                    <a:pt x="196" y="88"/>
                  </a:moveTo>
                  <a:cubicBezTo>
                    <a:pt x="199" y="95"/>
                    <a:pt x="202" y="100"/>
                    <a:pt x="206" y="106"/>
                  </a:cubicBezTo>
                  <a:cubicBezTo>
                    <a:pt x="207" y="106"/>
                    <a:pt x="207" y="106"/>
                    <a:pt x="207" y="107"/>
                  </a:cubicBezTo>
                  <a:cubicBezTo>
                    <a:pt x="210" y="111"/>
                    <a:pt x="213" y="116"/>
                    <a:pt x="216" y="120"/>
                  </a:cubicBezTo>
                  <a:cubicBezTo>
                    <a:pt x="228" y="138"/>
                    <a:pt x="240" y="156"/>
                    <a:pt x="252" y="174"/>
                  </a:cubicBezTo>
                  <a:cubicBezTo>
                    <a:pt x="257" y="182"/>
                    <a:pt x="263" y="190"/>
                    <a:pt x="268" y="198"/>
                  </a:cubicBezTo>
                  <a:cubicBezTo>
                    <a:pt x="271" y="202"/>
                    <a:pt x="274" y="207"/>
                    <a:pt x="277" y="211"/>
                  </a:cubicBezTo>
                  <a:cubicBezTo>
                    <a:pt x="286" y="224"/>
                    <a:pt x="295" y="237"/>
                    <a:pt x="303" y="250"/>
                  </a:cubicBezTo>
                  <a:cubicBezTo>
                    <a:pt x="306" y="254"/>
                    <a:pt x="308" y="257"/>
                    <a:pt x="311" y="261"/>
                  </a:cubicBezTo>
                  <a:cubicBezTo>
                    <a:pt x="312" y="263"/>
                    <a:pt x="313" y="265"/>
                    <a:pt x="314" y="267"/>
                  </a:cubicBezTo>
                  <a:cubicBezTo>
                    <a:pt x="315" y="273"/>
                    <a:pt x="322" y="276"/>
                    <a:pt x="322" y="283"/>
                  </a:cubicBezTo>
                  <a:cubicBezTo>
                    <a:pt x="318" y="288"/>
                    <a:pt x="314" y="284"/>
                    <a:pt x="310" y="283"/>
                  </a:cubicBezTo>
                  <a:cubicBezTo>
                    <a:pt x="298" y="266"/>
                    <a:pt x="287" y="249"/>
                    <a:pt x="274" y="233"/>
                  </a:cubicBezTo>
                  <a:cubicBezTo>
                    <a:pt x="246" y="200"/>
                    <a:pt x="226" y="163"/>
                    <a:pt x="206" y="126"/>
                  </a:cubicBezTo>
                  <a:cubicBezTo>
                    <a:pt x="199" y="114"/>
                    <a:pt x="193" y="101"/>
                    <a:pt x="186" y="89"/>
                  </a:cubicBezTo>
                  <a:cubicBezTo>
                    <a:pt x="184" y="87"/>
                    <a:pt x="183" y="85"/>
                    <a:pt x="183" y="83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9" y="77"/>
                    <a:pt x="189" y="77"/>
                    <a:pt x="189" y="77"/>
                  </a:cubicBezTo>
                  <a:lnTo>
                    <a:pt x="196" y="88"/>
                  </a:lnTo>
                  <a:close/>
                  <a:moveTo>
                    <a:pt x="176" y="86"/>
                  </a:moveTo>
                  <a:cubicBezTo>
                    <a:pt x="206" y="143"/>
                    <a:pt x="236" y="200"/>
                    <a:pt x="277" y="250"/>
                  </a:cubicBezTo>
                  <a:cubicBezTo>
                    <a:pt x="286" y="260"/>
                    <a:pt x="293" y="271"/>
                    <a:pt x="300" y="284"/>
                  </a:cubicBezTo>
                  <a:cubicBezTo>
                    <a:pt x="288" y="288"/>
                    <a:pt x="278" y="284"/>
                    <a:pt x="268" y="286"/>
                  </a:cubicBezTo>
                  <a:cubicBezTo>
                    <a:pt x="242" y="216"/>
                    <a:pt x="200" y="156"/>
                    <a:pt x="167" y="91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4" y="82"/>
                    <a:pt x="174" y="82"/>
                    <a:pt x="174" y="82"/>
                  </a:cubicBezTo>
                  <a:lnTo>
                    <a:pt x="176" y="86"/>
                  </a:lnTo>
                  <a:close/>
                  <a:moveTo>
                    <a:pt x="159" y="86"/>
                  </a:moveTo>
                  <a:cubicBezTo>
                    <a:pt x="159" y="87"/>
                    <a:pt x="160" y="88"/>
                    <a:pt x="160" y="89"/>
                  </a:cubicBezTo>
                  <a:cubicBezTo>
                    <a:pt x="172" y="116"/>
                    <a:pt x="188" y="141"/>
                    <a:pt x="201" y="167"/>
                  </a:cubicBezTo>
                  <a:cubicBezTo>
                    <a:pt x="205" y="175"/>
                    <a:pt x="207" y="178"/>
                    <a:pt x="213" y="190"/>
                  </a:cubicBezTo>
                  <a:cubicBezTo>
                    <a:pt x="222" y="202"/>
                    <a:pt x="226" y="211"/>
                    <a:pt x="231" y="222"/>
                  </a:cubicBezTo>
                  <a:cubicBezTo>
                    <a:pt x="247" y="247"/>
                    <a:pt x="255" y="267"/>
                    <a:pt x="256" y="283"/>
                  </a:cubicBezTo>
                  <a:cubicBezTo>
                    <a:pt x="248" y="288"/>
                    <a:pt x="239" y="284"/>
                    <a:pt x="231" y="285"/>
                  </a:cubicBezTo>
                  <a:cubicBezTo>
                    <a:pt x="228" y="284"/>
                    <a:pt x="227" y="281"/>
                    <a:pt x="227" y="279"/>
                  </a:cubicBezTo>
                  <a:cubicBezTo>
                    <a:pt x="228" y="279"/>
                    <a:pt x="229" y="279"/>
                    <a:pt x="230" y="279"/>
                  </a:cubicBezTo>
                  <a:cubicBezTo>
                    <a:pt x="230" y="262"/>
                    <a:pt x="230" y="244"/>
                    <a:pt x="231" y="227"/>
                  </a:cubicBezTo>
                  <a:cubicBezTo>
                    <a:pt x="224" y="217"/>
                    <a:pt x="221" y="212"/>
                    <a:pt x="213" y="196"/>
                  </a:cubicBezTo>
                  <a:cubicBezTo>
                    <a:pt x="204" y="183"/>
                    <a:pt x="203" y="180"/>
                    <a:pt x="199" y="171"/>
                  </a:cubicBezTo>
                  <a:cubicBezTo>
                    <a:pt x="185" y="147"/>
                    <a:pt x="172" y="123"/>
                    <a:pt x="158" y="98"/>
                  </a:cubicBezTo>
                  <a:cubicBezTo>
                    <a:pt x="153" y="88"/>
                    <a:pt x="153" y="88"/>
                    <a:pt x="153" y="88"/>
                  </a:cubicBezTo>
                  <a:lnTo>
                    <a:pt x="159" y="86"/>
                  </a:lnTo>
                  <a:close/>
                  <a:moveTo>
                    <a:pt x="101" y="330"/>
                  </a:moveTo>
                  <a:cubicBezTo>
                    <a:pt x="97" y="313"/>
                    <a:pt x="101" y="297"/>
                    <a:pt x="99" y="281"/>
                  </a:cubicBezTo>
                  <a:cubicBezTo>
                    <a:pt x="104" y="276"/>
                    <a:pt x="109" y="276"/>
                    <a:pt x="114" y="276"/>
                  </a:cubicBezTo>
                  <a:cubicBezTo>
                    <a:pt x="147" y="279"/>
                    <a:pt x="181" y="277"/>
                    <a:pt x="215" y="277"/>
                  </a:cubicBezTo>
                  <a:cubicBezTo>
                    <a:pt x="216" y="277"/>
                    <a:pt x="217" y="277"/>
                    <a:pt x="218" y="278"/>
                  </a:cubicBezTo>
                  <a:cubicBezTo>
                    <a:pt x="218" y="294"/>
                    <a:pt x="218" y="310"/>
                    <a:pt x="218" y="326"/>
                  </a:cubicBezTo>
                  <a:cubicBezTo>
                    <a:pt x="204" y="332"/>
                    <a:pt x="191" y="329"/>
                    <a:pt x="178" y="329"/>
                  </a:cubicBezTo>
                  <a:cubicBezTo>
                    <a:pt x="165" y="330"/>
                    <a:pt x="152" y="329"/>
                    <a:pt x="138" y="329"/>
                  </a:cubicBezTo>
                  <a:cubicBezTo>
                    <a:pt x="126" y="330"/>
                    <a:pt x="114" y="330"/>
                    <a:pt x="101" y="330"/>
                  </a:cubicBezTo>
                  <a:close/>
                  <a:moveTo>
                    <a:pt x="222" y="266"/>
                  </a:moveTo>
                  <a:cubicBezTo>
                    <a:pt x="211" y="270"/>
                    <a:pt x="200" y="268"/>
                    <a:pt x="190" y="267"/>
                  </a:cubicBezTo>
                  <a:cubicBezTo>
                    <a:pt x="184" y="257"/>
                    <a:pt x="189" y="247"/>
                    <a:pt x="186" y="236"/>
                  </a:cubicBezTo>
                  <a:cubicBezTo>
                    <a:pt x="198" y="233"/>
                    <a:pt x="208" y="235"/>
                    <a:pt x="220" y="233"/>
                  </a:cubicBezTo>
                  <a:cubicBezTo>
                    <a:pt x="224" y="246"/>
                    <a:pt x="222" y="256"/>
                    <a:pt x="222" y="266"/>
                  </a:cubicBezTo>
                  <a:close/>
                  <a:moveTo>
                    <a:pt x="105" y="20"/>
                  </a:moveTo>
                  <a:cubicBezTo>
                    <a:pt x="142" y="87"/>
                    <a:pt x="181" y="152"/>
                    <a:pt x="216" y="220"/>
                  </a:cubicBezTo>
                  <a:cubicBezTo>
                    <a:pt x="211" y="227"/>
                    <a:pt x="205" y="223"/>
                    <a:pt x="200" y="224"/>
                  </a:cubicBezTo>
                  <a:cubicBezTo>
                    <a:pt x="196" y="225"/>
                    <a:pt x="191" y="224"/>
                    <a:pt x="185" y="224"/>
                  </a:cubicBezTo>
                  <a:cubicBezTo>
                    <a:pt x="152" y="157"/>
                    <a:pt x="118" y="90"/>
                    <a:pt x="84" y="22"/>
                  </a:cubicBezTo>
                  <a:cubicBezTo>
                    <a:pt x="93" y="17"/>
                    <a:pt x="99" y="19"/>
                    <a:pt x="105" y="20"/>
                  </a:cubicBezTo>
                  <a:close/>
                  <a:moveTo>
                    <a:pt x="81" y="36"/>
                  </a:moveTo>
                  <a:cubicBezTo>
                    <a:pt x="91" y="56"/>
                    <a:pt x="101" y="74"/>
                    <a:pt x="111" y="93"/>
                  </a:cubicBezTo>
                  <a:cubicBezTo>
                    <a:pt x="132" y="135"/>
                    <a:pt x="153" y="177"/>
                    <a:pt x="174" y="219"/>
                  </a:cubicBezTo>
                  <a:cubicBezTo>
                    <a:pt x="178" y="228"/>
                    <a:pt x="181" y="236"/>
                    <a:pt x="177" y="246"/>
                  </a:cubicBezTo>
                  <a:cubicBezTo>
                    <a:pt x="171" y="244"/>
                    <a:pt x="170" y="239"/>
                    <a:pt x="169" y="235"/>
                  </a:cubicBezTo>
                  <a:cubicBezTo>
                    <a:pt x="140" y="179"/>
                    <a:pt x="112" y="122"/>
                    <a:pt x="84" y="66"/>
                  </a:cubicBezTo>
                  <a:cubicBezTo>
                    <a:pt x="79" y="57"/>
                    <a:pt x="77" y="48"/>
                    <a:pt x="81" y="36"/>
                  </a:cubicBezTo>
                  <a:close/>
                  <a:moveTo>
                    <a:pt x="117" y="231"/>
                  </a:moveTo>
                  <a:cubicBezTo>
                    <a:pt x="109" y="210"/>
                    <a:pt x="103" y="193"/>
                    <a:pt x="90" y="177"/>
                  </a:cubicBezTo>
                  <a:cubicBezTo>
                    <a:pt x="67" y="147"/>
                    <a:pt x="48" y="115"/>
                    <a:pt x="35" y="79"/>
                  </a:cubicBezTo>
                  <a:cubicBezTo>
                    <a:pt x="33" y="74"/>
                    <a:pt x="31" y="69"/>
                    <a:pt x="31" y="63"/>
                  </a:cubicBezTo>
                  <a:cubicBezTo>
                    <a:pt x="32" y="63"/>
                    <a:pt x="33" y="63"/>
                    <a:pt x="35" y="63"/>
                  </a:cubicBezTo>
                  <a:cubicBezTo>
                    <a:pt x="47" y="63"/>
                    <a:pt x="59" y="63"/>
                    <a:pt x="73" y="63"/>
                  </a:cubicBezTo>
                  <a:cubicBezTo>
                    <a:pt x="106" y="130"/>
                    <a:pt x="140" y="198"/>
                    <a:pt x="175" y="267"/>
                  </a:cubicBezTo>
                  <a:cubicBezTo>
                    <a:pt x="157" y="269"/>
                    <a:pt x="142" y="269"/>
                    <a:pt x="126" y="267"/>
                  </a:cubicBezTo>
                  <a:cubicBezTo>
                    <a:pt x="122" y="256"/>
                    <a:pt x="123" y="245"/>
                    <a:pt x="118" y="235"/>
                  </a:cubicBezTo>
                  <a:lnTo>
                    <a:pt x="117" y="231"/>
                  </a:lnTo>
                  <a:close/>
                  <a:moveTo>
                    <a:pt x="52" y="237"/>
                  </a:moveTo>
                  <a:cubicBezTo>
                    <a:pt x="58" y="256"/>
                    <a:pt x="68" y="272"/>
                    <a:pt x="73" y="290"/>
                  </a:cubicBezTo>
                  <a:cubicBezTo>
                    <a:pt x="77" y="304"/>
                    <a:pt x="82" y="318"/>
                    <a:pt x="88" y="331"/>
                  </a:cubicBezTo>
                  <a:cubicBezTo>
                    <a:pt x="92" y="339"/>
                    <a:pt x="92" y="347"/>
                    <a:pt x="89" y="356"/>
                  </a:cubicBezTo>
                  <a:cubicBezTo>
                    <a:pt x="79" y="339"/>
                    <a:pt x="75" y="320"/>
                    <a:pt x="68" y="301"/>
                  </a:cubicBezTo>
                  <a:cubicBezTo>
                    <a:pt x="60" y="282"/>
                    <a:pt x="54" y="261"/>
                    <a:pt x="47" y="241"/>
                  </a:cubicBezTo>
                  <a:cubicBezTo>
                    <a:pt x="40" y="222"/>
                    <a:pt x="33" y="203"/>
                    <a:pt x="26" y="183"/>
                  </a:cubicBezTo>
                  <a:cubicBezTo>
                    <a:pt x="24" y="179"/>
                    <a:pt x="23" y="178"/>
                    <a:pt x="23" y="175"/>
                  </a:cubicBezTo>
                  <a:cubicBezTo>
                    <a:pt x="23" y="173"/>
                    <a:pt x="23" y="170"/>
                    <a:pt x="24" y="166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30" y="182"/>
                    <a:pt x="35" y="195"/>
                    <a:pt x="40" y="208"/>
                  </a:cubicBezTo>
                  <a:cubicBezTo>
                    <a:pt x="43" y="216"/>
                    <a:pt x="46" y="223"/>
                    <a:pt x="50" y="231"/>
                  </a:cubicBezTo>
                  <a:lnTo>
                    <a:pt x="52" y="237"/>
                  </a:lnTo>
                  <a:close/>
                  <a:moveTo>
                    <a:pt x="60" y="235"/>
                  </a:moveTo>
                  <a:cubicBezTo>
                    <a:pt x="56" y="224"/>
                    <a:pt x="53" y="218"/>
                    <a:pt x="50" y="211"/>
                  </a:cubicBezTo>
                  <a:cubicBezTo>
                    <a:pt x="43" y="193"/>
                    <a:pt x="38" y="175"/>
                    <a:pt x="31" y="158"/>
                  </a:cubicBezTo>
                  <a:cubicBezTo>
                    <a:pt x="31" y="157"/>
                    <a:pt x="30" y="156"/>
                    <a:pt x="30" y="155"/>
                  </a:cubicBezTo>
                  <a:cubicBezTo>
                    <a:pt x="25" y="138"/>
                    <a:pt x="20" y="121"/>
                    <a:pt x="20" y="102"/>
                  </a:cubicBezTo>
                  <a:cubicBezTo>
                    <a:pt x="27" y="109"/>
                    <a:pt x="25" y="109"/>
                    <a:pt x="29" y="117"/>
                  </a:cubicBezTo>
                  <a:cubicBezTo>
                    <a:pt x="29" y="117"/>
                    <a:pt x="33" y="126"/>
                    <a:pt x="32" y="126"/>
                  </a:cubicBezTo>
                  <a:cubicBezTo>
                    <a:pt x="48" y="173"/>
                    <a:pt x="66" y="218"/>
                    <a:pt x="86" y="264"/>
                  </a:cubicBezTo>
                  <a:cubicBezTo>
                    <a:pt x="89" y="255"/>
                    <a:pt x="89" y="246"/>
                    <a:pt x="94" y="239"/>
                  </a:cubicBezTo>
                  <a:cubicBezTo>
                    <a:pt x="95" y="235"/>
                    <a:pt x="94" y="232"/>
                    <a:pt x="91" y="229"/>
                  </a:cubicBezTo>
                  <a:cubicBezTo>
                    <a:pt x="91" y="227"/>
                    <a:pt x="91" y="225"/>
                    <a:pt x="90" y="223"/>
                  </a:cubicBezTo>
                  <a:cubicBezTo>
                    <a:pt x="86" y="205"/>
                    <a:pt x="77" y="190"/>
                    <a:pt x="66" y="176"/>
                  </a:cubicBezTo>
                  <a:cubicBezTo>
                    <a:pt x="55" y="162"/>
                    <a:pt x="47" y="148"/>
                    <a:pt x="42" y="131"/>
                  </a:cubicBezTo>
                  <a:cubicBezTo>
                    <a:pt x="40" y="129"/>
                    <a:pt x="40" y="128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39" y="124"/>
                    <a:pt x="39" y="123"/>
                  </a:cubicBezTo>
                  <a:cubicBezTo>
                    <a:pt x="36" y="110"/>
                    <a:pt x="30" y="98"/>
                    <a:pt x="25" y="86"/>
                  </a:cubicBezTo>
                  <a:cubicBezTo>
                    <a:pt x="22" y="79"/>
                    <a:pt x="16" y="7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4" y="70"/>
                    <a:pt x="26" y="77"/>
                    <a:pt x="29" y="85"/>
                  </a:cubicBezTo>
                  <a:cubicBezTo>
                    <a:pt x="33" y="94"/>
                    <a:pt x="37" y="102"/>
                    <a:pt x="41" y="111"/>
                  </a:cubicBezTo>
                  <a:cubicBezTo>
                    <a:pt x="42" y="114"/>
                    <a:pt x="43" y="118"/>
                    <a:pt x="45" y="121"/>
                  </a:cubicBezTo>
                  <a:cubicBezTo>
                    <a:pt x="45" y="122"/>
                    <a:pt x="45" y="122"/>
                    <a:pt x="46" y="123"/>
                  </a:cubicBezTo>
                  <a:cubicBezTo>
                    <a:pt x="55" y="139"/>
                    <a:pt x="64" y="155"/>
                    <a:pt x="75" y="170"/>
                  </a:cubicBezTo>
                  <a:cubicBezTo>
                    <a:pt x="90" y="190"/>
                    <a:pt x="104" y="210"/>
                    <a:pt x="111" y="235"/>
                  </a:cubicBezTo>
                  <a:cubicBezTo>
                    <a:pt x="111" y="235"/>
                    <a:pt x="111" y="235"/>
                    <a:pt x="111" y="235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4" y="249"/>
                    <a:pt x="116" y="257"/>
                    <a:pt x="118" y="266"/>
                  </a:cubicBezTo>
                  <a:cubicBezTo>
                    <a:pt x="113" y="271"/>
                    <a:pt x="107" y="270"/>
                    <a:pt x="102" y="266"/>
                  </a:cubicBezTo>
                  <a:cubicBezTo>
                    <a:pt x="98" y="259"/>
                    <a:pt x="101" y="251"/>
                    <a:pt x="98" y="243"/>
                  </a:cubicBezTo>
                  <a:cubicBezTo>
                    <a:pt x="93" y="251"/>
                    <a:pt x="94" y="260"/>
                    <a:pt x="90" y="268"/>
                  </a:cubicBezTo>
                  <a:cubicBezTo>
                    <a:pt x="92" y="281"/>
                    <a:pt x="92" y="293"/>
                    <a:pt x="88" y="305"/>
                  </a:cubicBezTo>
                  <a:cubicBezTo>
                    <a:pt x="80" y="283"/>
                    <a:pt x="71" y="261"/>
                    <a:pt x="62" y="239"/>
                  </a:cubicBezTo>
                  <a:lnTo>
                    <a:pt x="60" y="235"/>
                  </a:lnTo>
                  <a:close/>
                  <a:moveTo>
                    <a:pt x="87" y="227"/>
                  </a:moveTo>
                  <a:cubicBezTo>
                    <a:pt x="87" y="228"/>
                    <a:pt x="87" y="229"/>
                    <a:pt x="87" y="229"/>
                  </a:cubicBezTo>
                  <a:cubicBezTo>
                    <a:pt x="87" y="231"/>
                    <a:pt x="87" y="232"/>
                    <a:pt x="87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7" y="236"/>
                    <a:pt x="86" y="238"/>
                    <a:pt x="85" y="242"/>
                  </a:cubicBezTo>
                  <a:cubicBezTo>
                    <a:pt x="79" y="224"/>
                    <a:pt x="70" y="210"/>
                    <a:pt x="66" y="191"/>
                  </a:cubicBezTo>
                  <a:cubicBezTo>
                    <a:pt x="68" y="192"/>
                    <a:pt x="69" y="194"/>
                    <a:pt x="70" y="195"/>
                  </a:cubicBezTo>
                  <a:cubicBezTo>
                    <a:pt x="78" y="205"/>
                    <a:pt x="81" y="217"/>
                    <a:pt x="87" y="227"/>
                  </a:cubicBezTo>
                  <a:cubicBezTo>
                    <a:pt x="87" y="227"/>
                    <a:pt x="87" y="227"/>
                    <a:pt x="87" y="227"/>
                  </a:cubicBezTo>
                  <a:close/>
                  <a:moveTo>
                    <a:pt x="414" y="310"/>
                  </a:moveTo>
                  <a:cubicBezTo>
                    <a:pt x="413" y="314"/>
                    <a:pt x="413" y="319"/>
                    <a:pt x="412" y="323"/>
                  </a:cubicBezTo>
                  <a:cubicBezTo>
                    <a:pt x="412" y="327"/>
                    <a:pt x="410" y="330"/>
                    <a:pt x="410" y="334"/>
                  </a:cubicBezTo>
                  <a:cubicBezTo>
                    <a:pt x="409" y="337"/>
                    <a:pt x="411" y="340"/>
                    <a:pt x="409" y="343"/>
                  </a:cubicBezTo>
                  <a:cubicBezTo>
                    <a:pt x="408" y="349"/>
                    <a:pt x="409" y="351"/>
                    <a:pt x="407" y="355"/>
                  </a:cubicBezTo>
                  <a:cubicBezTo>
                    <a:pt x="405" y="360"/>
                    <a:pt x="400" y="359"/>
                    <a:pt x="396" y="359"/>
                  </a:cubicBezTo>
                  <a:cubicBezTo>
                    <a:pt x="344" y="359"/>
                    <a:pt x="292" y="359"/>
                    <a:pt x="240" y="359"/>
                  </a:cubicBezTo>
                  <a:cubicBezTo>
                    <a:pt x="236" y="359"/>
                    <a:pt x="237" y="359"/>
                    <a:pt x="229" y="359"/>
                  </a:cubicBezTo>
                  <a:cubicBezTo>
                    <a:pt x="226" y="359"/>
                    <a:pt x="227" y="359"/>
                    <a:pt x="224" y="359"/>
                  </a:cubicBezTo>
                  <a:cubicBezTo>
                    <a:pt x="222" y="359"/>
                    <a:pt x="221" y="358"/>
                    <a:pt x="220" y="358"/>
                  </a:cubicBezTo>
                  <a:cubicBezTo>
                    <a:pt x="218" y="362"/>
                    <a:pt x="222" y="371"/>
                    <a:pt x="223" y="375"/>
                  </a:cubicBezTo>
                  <a:cubicBezTo>
                    <a:pt x="226" y="375"/>
                    <a:pt x="229" y="375"/>
                    <a:pt x="232" y="375"/>
                  </a:cubicBezTo>
                  <a:cubicBezTo>
                    <a:pt x="231" y="372"/>
                    <a:pt x="228" y="366"/>
                    <a:pt x="228" y="363"/>
                  </a:cubicBezTo>
                  <a:cubicBezTo>
                    <a:pt x="230" y="364"/>
                    <a:pt x="231" y="364"/>
                    <a:pt x="233" y="364"/>
                  </a:cubicBezTo>
                  <a:cubicBezTo>
                    <a:pt x="283" y="364"/>
                    <a:pt x="332" y="364"/>
                    <a:pt x="382" y="364"/>
                  </a:cubicBezTo>
                  <a:cubicBezTo>
                    <a:pt x="389" y="364"/>
                    <a:pt x="396" y="364"/>
                    <a:pt x="402" y="365"/>
                  </a:cubicBezTo>
                  <a:cubicBezTo>
                    <a:pt x="405" y="365"/>
                    <a:pt x="407" y="367"/>
                    <a:pt x="406" y="372"/>
                  </a:cubicBezTo>
                  <a:cubicBezTo>
                    <a:pt x="401" y="376"/>
                    <a:pt x="394" y="374"/>
                    <a:pt x="388" y="374"/>
                  </a:cubicBezTo>
                  <a:cubicBezTo>
                    <a:pt x="341" y="375"/>
                    <a:pt x="293" y="374"/>
                    <a:pt x="246" y="374"/>
                  </a:cubicBezTo>
                  <a:cubicBezTo>
                    <a:pt x="241" y="374"/>
                    <a:pt x="237" y="375"/>
                    <a:pt x="232" y="375"/>
                  </a:cubicBezTo>
                  <a:cubicBezTo>
                    <a:pt x="229" y="375"/>
                    <a:pt x="226" y="375"/>
                    <a:pt x="223" y="375"/>
                  </a:cubicBezTo>
                  <a:cubicBezTo>
                    <a:pt x="222" y="381"/>
                    <a:pt x="222" y="387"/>
                    <a:pt x="221" y="395"/>
                  </a:cubicBezTo>
                  <a:cubicBezTo>
                    <a:pt x="181" y="397"/>
                    <a:pt x="141" y="396"/>
                    <a:pt x="100" y="396"/>
                  </a:cubicBezTo>
                  <a:cubicBezTo>
                    <a:pt x="100" y="377"/>
                    <a:pt x="100" y="361"/>
                    <a:pt x="100" y="345"/>
                  </a:cubicBezTo>
                  <a:cubicBezTo>
                    <a:pt x="100" y="342"/>
                    <a:pt x="101" y="340"/>
                    <a:pt x="102" y="338"/>
                  </a:cubicBezTo>
                  <a:cubicBezTo>
                    <a:pt x="109" y="337"/>
                    <a:pt x="116" y="338"/>
                    <a:pt x="123" y="338"/>
                  </a:cubicBezTo>
                  <a:cubicBezTo>
                    <a:pt x="154" y="338"/>
                    <a:pt x="188" y="338"/>
                    <a:pt x="217" y="338"/>
                  </a:cubicBezTo>
                  <a:cubicBezTo>
                    <a:pt x="218" y="343"/>
                    <a:pt x="217" y="350"/>
                    <a:pt x="219" y="354"/>
                  </a:cubicBezTo>
                  <a:cubicBezTo>
                    <a:pt x="230" y="355"/>
                    <a:pt x="230" y="355"/>
                    <a:pt x="236" y="355"/>
                  </a:cubicBezTo>
                  <a:cubicBezTo>
                    <a:pt x="288" y="354"/>
                    <a:pt x="340" y="354"/>
                    <a:pt x="392" y="354"/>
                  </a:cubicBezTo>
                  <a:cubicBezTo>
                    <a:pt x="396" y="354"/>
                    <a:pt x="400" y="355"/>
                    <a:pt x="403" y="351"/>
                  </a:cubicBezTo>
                  <a:cubicBezTo>
                    <a:pt x="345" y="351"/>
                    <a:pt x="287" y="351"/>
                    <a:pt x="231" y="351"/>
                  </a:cubicBezTo>
                  <a:cubicBezTo>
                    <a:pt x="230" y="350"/>
                    <a:pt x="227" y="341"/>
                    <a:pt x="228" y="338"/>
                  </a:cubicBezTo>
                  <a:cubicBezTo>
                    <a:pt x="286" y="338"/>
                    <a:pt x="344" y="338"/>
                    <a:pt x="403" y="338"/>
                  </a:cubicBezTo>
                  <a:cubicBezTo>
                    <a:pt x="404" y="335"/>
                    <a:pt x="405" y="332"/>
                    <a:pt x="406" y="329"/>
                  </a:cubicBezTo>
                  <a:cubicBezTo>
                    <a:pt x="347" y="329"/>
                    <a:pt x="288" y="329"/>
                    <a:pt x="230" y="329"/>
                  </a:cubicBezTo>
                  <a:cubicBezTo>
                    <a:pt x="226" y="326"/>
                    <a:pt x="226" y="323"/>
                    <a:pt x="228" y="320"/>
                  </a:cubicBezTo>
                  <a:cubicBezTo>
                    <a:pt x="232" y="316"/>
                    <a:pt x="237" y="317"/>
                    <a:pt x="241" y="317"/>
                  </a:cubicBezTo>
                  <a:cubicBezTo>
                    <a:pt x="294" y="317"/>
                    <a:pt x="346" y="317"/>
                    <a:pt x="399" y="317"/>
                  </a:cubicBezTo>
                  <a:cubicBezTo>
                    <a:pt x="401" y="317"/>
                    <a:pt x="404" y="318"/>
                    <a:pt x="407" y="318"/>
                  </a:cubicBezTo>
                  <a:cubicBezTo>
                    <a:pt x="408" y="314"/>
                    <a:pt x="409" y="309"/>
                    <a:pt x="410" y="305"/>
                  </a:cubicBezTo>
                  <a:cubicBezTo>
                    <a:pt x="406" y="306"/>
                    <a:pt x="402" y="307"/>
                    <a:pt x="398" y="307"/>
                  </a:cubicBezTo>
                  <a:cubicBezTo>
                    <a:pt x="344" y="307"/>
                    <a:pt x="291" y="307"/>
                    <a:pt x="237" y="307"/>
                  </a:cubicBezTo>
                  <a:cubicBezTo>
                    <a:pt x="234" y="307"/>
                    <a:pt x="232" y="306"/>
                    <a:pt x="230" y="306"/>
                  </a:cubicBezTo>
                  <a:cubicBezTo>
                    <a:pt x="226" y="303"/>
                    <a:pt x="227" y="300"/>
                    <a:pt x="227" y="297"/>
                  </a:cubicBezTo>
                  <a:cubicBezTo>
                    <a:pt x="229" y="296"/>
                    <a:pt x="230" y="295"/>
                    <a:pt x="231" y="295"/>
                  </a:cubicBezTo>
                  <a:cubicBezTo>
                    <a:pt x="289" y="295"/>
                    <a:pt x="347" y="295"/>
                    <a:pt x="405" y="295"/>
                  </a:cubicBezTo>
                  <a:cubicBezTo>
                    <a:pt x="406" y="295"/>
                    <a:pt x="406" y="295"/>
                    <a:pt x="407" y="295"/>
                  </a:cubicBezTo>
                  <a:cubicBezTo>
                    <a:pt x="411" y="295"/>
                    <a:pt x="414" y="296"/>
                    <a:pt x="414" y="300"/>
                  </a:cubicBezTo>
                  <a:cubicBezTo>
                    <a:pt x="414" y="303"/>
                    <a:pt x="414" y="307"/>
                    <a:pt x="414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4" tIns="34287" rIns="68574" bIns="34287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6E10DC8-867E-4FDE-9AA2-B22BCCFF6CB5}"/>
                </a:ext>
              </a:extLst>
            </p:cNvPr>
            <p:cNvSpPr>
              <a:spLocks/>
            </p:cNvSpPr>
            <p:nvPr/>
          </p:nvSpPr>
          <p:spPr>
            <a:xfrm>
              <a:off x="6566064" y="3852863"/>
              <a:ext cx="1428399" cy="422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BB1323-F789-4A20-8533-15C23EED9085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7284420" y="3892550"/>
              <a:ext cx="648469" cy="3079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dirty="0">
                  <a:ea typeface="Roboto" panose="02000000000000000000" pitchFamily="2" charset="0"/>
                  <a:cs typeface="Roboto" panose="02000000000000000000" pitchFamily="2" charset="0"/>
                </a:rPr>
                <a:t>Timber &amp; steel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C2917740-2837-4631-B64A-52B244264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3813" y="3875088"/>
              <a:ext cx="331321" cy="2936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1" name="Freeform 10">
              <a:extLst>
                <a:ext uri="{FF2B5EF4-FFF2-40B4-BE49-F238E27FC236}">
                  <a16:creationId xmlns:a16="http://schemas.microsoft.com/office/drawing/2014/main" id="{22529EF7-29A4-4744-B1F9-DBF13ACB2A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53455" y="3925888"/>
              <a:ext cx="250597" cy="192088"/>
            </a:xfrm>
            <a:custGeom>
              <a:avLst/>
              <a:gdLst>
                <a:gd name="T0" fmla="*/ 62 w 431"/>
                <a:gd name="T1" fmla="*/ 6 h 410"/>
                <a:gd name="T2" fmla="*/ 9 w 431"/>
                <a:gd name="T3" fmla="*/ 158 h 410"/>
                <a:gd name="T4" fmla="*/ 233 w 431"/>
                <a:gd name="T5" fmla="*/ 410 h 410"/>
                <a:gd name="T6" fmla="*/ 420 w 431"/>
                <a:gd name="T7" fmla="*/ 384 h 410"/>
                <a:gd name="T8" fmla="*/ 209 w 431"/>
                <a:gd name="T9" fmla="*/ 73 h 410"/>
                <a:gd name="T10" fmla="*/ 402 w 431"/>
                <a:gd name="T11" fmla="*/ 290 h 410"/>
                <a:gd name="T12" fmla="*/ 246 w 431"/>
                <a:gd name="T13" fmla="*/ 119 h 410"/>
                <a:gd name="T14" fmla="*/ 215 w 431"/>
                <a:gd name="T15" fmla="*/ 90 h 410"/>
                <a:gd name="T16" fmla="*/ 343 w 431"/>
                <a:gd name="T17" fmla="*/ 262 h 410"/>
                <a:gd name="T18" fmla="*/ 317 w 431"/>
                <a:gd name="T19" fmla="*/ 259 h 410"/>
                <a:gd name="T20" fmla="*/ 194 w 431"/>
                <a:gd name="T21" fmla="*/ 76 h 410"/>
                <a:gd name="T22" fmla="*/ 206 w 431"/>
                <a:gd name="T23" fmla="*/ 106 h 410"/>
                <a:gd name="T24" fmla="*/ 268 w 431"/>
                <a:gd name="T25" fmla="*/ 198 h 410"/>
                <a:gd name="T26" fmla="*/ 314 w 431"/>
                <a:gd name="T27" fmla="*/ 267 h 410"/>
                <a:gd name="T28" fmla="*/ 206 w 431"/>
                <a:gd name="T29" fmla="*/ 126 h 410"/>
                <a:gd name="T30" fmla="*/ 189 w 431"/>
                <a:gd name="T31" fmla="*/ 77 h 410"/>
                <a:gd name="T32" fmla="*/ 300 w 431"/>
                <a:gd name="T33" fmla="*/ 284 h 410"/>
                <a:gd name="T34" fmla="*/ 173 w 431"/>
                <a:gd name="T35" fmla="*/ 82 h 410"/>
                <a:gd name="T36" fmla="*/ 160 w 431"/>
                <a:gd name="T37" fmla="*/ 89 h 410"/>
                <a:gd name="T38" fmla="*/ 256 w 431"/>
                <a:gd name="T39" fmla="*/ 283 h 410"/>
                <a:gd name="T40" fmla="*/ 231 w 431"/>
                <a:gd name="T41" fmla="*/ 227 h 410"/>
                <a:gd name="T42" fmla="*/ 153 w 431"/>
                <a:gd name="T43" fmla="*/ 88 h 410"/>
                <a:gd name="T44" fmla="*/ 114 w 431"/>
                <a:gd name="T45" fmla="*/ 276 h 410"/>
                <a:gd name="T46" fmla="*/ 178 w 431"/>
                <a:gd name="T47" fmla="*/ 329 h 410"/>
                <a:gd name="T48" fmla="*/ 190 w 431"/>
                <a:gd name="T49" fmla="*/ 267 h 410"/>
                <a:gd name="T50" fmla="*/ 105 w 431"/>
                <a:gd name="T51" fmla="*/ 20 h 410"/>
                <a:gd name="T52" fmla="*/ 84 w 431"/>
                <a:gd name="T53" fmla="*/ 22 h 410"/>
                <a:gd name="T54" fmla="*/ 174 w 431"/>
                <a:gd name="T55" fmla="*/ 219 h 410"/>
                <a:gd name="T56" fmla="*/ 81 w 431"/>
                <a:gd name="T57" fmla="*/ 36 h 410"/>
                <a:gd name="T58" fmla="*/ 31 w 431"/>
                <a:gd name="T59" fmla="*/ 63 h 410"/>
                <a:gd name="T60" fmla="*/ 126 w 431"/>
                <a:gd name="T61" fmla="*/ 267 h 410"/>
                <a:gd name="T62" fmla="*/ 73 w 431"/>
                <a:gd name="T63" fmla="*/ 290 h 410"/>
                <a:gd name="T64" fmla="*/ 47 w 431"/>
                <a:gd name="T65" fmla="*/ 241 h 410"/>
                <a:gd name="T66" fmla="*/ 24 w 431"/>
                <a:gd name="T67" fmla="*/ 166 h 410"/>
                <a:gd name="T68" fmla="*/ 60 w 431"/>
                <a:gd name="T69" fmla="*/ 235 h 410"/>
                <a:gd name="T70" fmla="*/ 20 w 431"/>
                <a:gd name="T71" fmla="*/ 102 h 410"/>
                <a:gd name="T72" fmla="*/ 94 w 431"/>
                <a:gd name="T73" fmla="*/ 239 h 410"/>
                <a:gd name="T74" fmla="*/ 42 w 431"/>
                <a:gd name="T75" fmla="*/ 131 h 410"/>
                <a:gd name="T76" fmla="*/ 25 w 431"/>
                <a:gd name="T77" fmla="*/ 86 h 410"/>
                <a:gd name="T78" fmla="*/ 41 w 431"/>
                <a:gd name="T79" fmla="*/ 111 h 410"/>
                <a:gd name="T80" fmla="*/ 111 w 431"/>
                <a:gd name="T81" fmla="*/ 235 h 410"/>
                <a:gd name="T82" fmla="*/ 113 w 431"/>
                <a:gd name="T83" fmla="*/ 240 h 410"/>
                <a:gd name="T84" fmla="*/ 98 w 431"/>
                <a:gd name="T85" fmla="*/ 243 h 410"/>
                <a:gd name="T86" fmla="*/ 60 w 431"/>
                <a:gd name="T87" fmla="*/ 235 h 410"/>
                <a:gd name="T88" fmla="*/ 87 w 431"/>
                <a:gd name="T89" fmla="*/ 234 h 410"/>
                <a:gd name="T90" fmla="*/ 87 w 431"/>
                <a:gd name="T91" fmla="*/ 227 h 410"/>
                <a:gd name="T92" fmla="*/ 410 w 431"/>
                <a:gd name="T93" fmla="*/ 334 h 410"/>
                <a:gd name="T94" fmla="*/ 240 w 431"/>
                <a:gd name="T95" fmla="*/ 359 h 410"/>
                <a:gd name="T96" fmla="*/ 223 w 431"/>
                <a:gd name="T97" fmla="*/ 375 h 410"/>
                <a:gd name="T98" fmla="*/ 382 w 431"/>
                <a:gd name="T99" fmla="*/ 364 h 410"/>
                <a:gd name="T100" fmla="*/ 246 w 431"/>
                <a:gd name="T101" fmla="*/ 374 h 410"/>
                <a:gd name="T102" fmla="*/ 100 w 431"/>
                <a:gd name="T103" fmla="*/ 396 h 410"/>
                <a:gd name="T104" fmla="*/ 217 w 431"/>
                <a:gd name="T105" fmla="*/ 338 h 410"/>
                <a:gd name="T106" fmla="*/ 403 w 431"/>
                <a:gd name="T107" fmla="*/ 351 h 410"/>
                <a:gd name="T108" fmla="*/ 406 w 431"/>
                <a:gd name="T109" fmla="*/ 329 h 410"/>
                <a:gd name="T110" fmla="*/ 399 w 431"/>
                <a:gd name="T111" fmla="*/ 317 h 410"/>
                <a:gd name="T112" fmla="*/ 237 w 431"/>
                <a:gd name="T113" fmla="*/ 307 h 410"/>
                <a:gd name="T114" fmla="*/ 405 w 431"/>
                <a:gd name="T115" fmla="*/ 29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1" h="410">
                  <a:moveTo>
                    <a:pt x="229" y="68"/>
                  </a:moveTo>
                  <a:cubicBezTo>
                    <a:pt x="202" y="67"/>
                    <a:pt x="176" y="69"/>
                    <a:pt x="150" y="67"/>
                  </a:cubicBezTo>
                  <a:cubicBezTo>
                    <a:pt x="138" y="46"/>
                    <a:pt x="127" y="25"/>
                    <a:pt x="114" y="3"/>
                  </a:cubicBezTo>
                  <a:cubicBezTo>
                    <a:pt x="97" y="4"/>
                    <a:pt x="80" y="0"/>
                    <a:pt x="62" y="6"/>
                  </a:cubicBezTo>
                  <a:cubicBezTo>
                    <a:pt x="62" y="20"/>
                    <a:pt x="62" y="33"/>
                    <a:pt x="62" y="47"/>
                  </a:cubicBezTo>
                  <a:cubicBezTo>
                    <a:pt x="51" y="47"/>
                    <a:pt x="41" y="46"/>
                    <a:pt x="31" y="47"/>
                  </a:cubicBezTo>
                  <a:cubicBezTo>
                    <a:pt x="21" y="48"/>
                    <a:pt x="10" y="43"/>
                    <a:pt x="0" y="53"/>
                  </a:cubicBezTo>
                  <a:cubicBezTo>
                    <a:pt x="3" y="88"/>
                    <a:pt x="7" y="123"/>
                    <a:pt x="9" y="158"/>
                  </a:cubicBezTo>
                  <a:cubicBezTo>
                    <a:pt x="10" y="182"/>
                    <a:pt x="17" y="203"/>
                    <a:pt x="25" y="225"/>
                  </a:cubicBezTo>
                  <a:cubicBezTo>
                    <a:pt x="32" y="246"/>
                    <a:pt x="40" y="268"/>
                    <a:pt x="47" y="289"/>
                  </a:cubicBezTo>
                  <a:cubicBezTo>
                    <a:pt x="61" y="329"/>
                    <a:pt x="75" y="369"/>
                    <a:pt x="90" y="410"/>
                  </a:cubicBezTo>
                  <a:cubicBezTo>
                    <a:pt x="138" y="410"/>
                    <a:pt x="187" y="410"/>
                    <a:pt x="233" y="410"/>
                  </a:cubicBezTo>
                  <a:cubicBezTo>
                    <a:pt x="241" y="404"/>
                    <a:pt x="235" y="396"/>
                    <a:pt x="242" y="390"/>
                  </a:cubicBezTo>
                  <a:cubicBezTo>
                    <a:pt x="248" y="390"/>
                    <a:pt x="254" y="390"/>
                    <a:pt x="261" y="390"/>
                  </a:cubicBezTo>
                  <a:cubicBezTo>
                    <a:pt x="306" y="390"/>
                    <a:pt x="352" y="390"/>
                    <a:pt x="397" y="390"/>
                  </a:cubicBezTo>
                  <a:cubicBezTo>
                    <a:pt x="405" y="390"/>
                    <a:pt x="413" y="392"/>
                    <a:pt x="420" y="384"/>
                  </a:cubicBezTo>
                  <a:cubicBezTo>
                    <a:pt x="424" y="354"/>
                    <a:pt x="427" y="323"/>
                    <a:pt x="431" y="293"/>
                  </a:cubicBezTo>
                  <a:cubicBezTo>
                    <a:pt x="363" y="217"/>
                    <a:pt x="296" y="142"/>
                    <a:pt x="229" y="68"/>
                  </a:cubicBezTo>
                  <a:close/>
                  <a:moveTo>
                    <a:pt x="226" y="94"/>
                  </a:moveTo>
                  <a:cubicBezTo>
                    <a:pt x="209" y="73"/>
                    <a:pt x="209" y="73"/>
                    <a:pt x="209" y="73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9" y="74"/>
                    <a:pt x="248" y="110"/>
                    <a:pt x="254" y="119"/>
                  </a:cubicBezTo>
                  <a:cubicBezTo>
                    <a:pt x="305" y="176"/>
                    <a:pt x="355" y="232"/>
                    <a:pt x="406" y="288"/>
                  </a:cubicBezTo>
                  <a:cubicBezTo>
                    <a:pt x="404" y="289"/>
                    <a:pt x="403" y="290"/>
                    <a:pt x="402" y="290"/>
                  </a:cubicBezTo>
                  <a:cubicBezTo>
                    <a:pt x="399" y="290"/>
                    <a:pt x="396" y="289"/>
                    <a:pt x="395" y="287"/>
                  </a:cubicBezTo>
                  <a:cubicBezTo>
                    <a:pt x="375" y="284"/>
                    <a:pt x="362" y="270"/>
                    <a:pt x="347" y="258"/>
                  </a:cubicBezTo>
                  <a:cubicBezTo>
                    <a:pt x="346" y="257"/>
                    <a:pt x="345" y="256"/>
                    <a:pt x="345" y="255"/>
                  </a:cubicBezTo>
                  <a:cubicBezTo>
                    <a:pt x="312" y="210"/>
                    <a:pt x="279" y="164"/>
                    <a:pt x="246" y="119"/>
                  </a:cubicBezTo>
                  <a:cubicBezTo>
                    <a:pt x="246" y="118"/>
                    <a:pt x="245" y="118"/>
                    <a:pt x="244" y="117"/>
                  </a:cubicBezTo>
                  <a:cubicBezTo>
                    <a:pt x="238" y="109"/>
                    <a:pt x="233" y="102"/>
                    <a:pt x="226" y="94"/>
                  </a:cubicBezTo>
                  <a:moveTo>
                    <a:pt x="212" y="87"/>
                  </a:moveTo>
                  <a:cubicBezTo>
                    <a:pt x="213" y="88"/>
                    <a:pt x="214" y="89"/>
                    <a:pt x="215" y="90"/>
                  </a:cubicBezTo>
                  <a:cubicBezTo>
                    <a:pt x="215" y="90"/>
                    <a:pt x="222" y="101"/>
                    <a:pt x="226" y="107"/>
                  </a:cubicBezTo>
                  <a:cubicBezTo>
                    <a:pt x="257" y="146"/>
                    <a:pt x="287" y="187"/>
                    <a:pt x="315" y="228"/>
                  </a:cubicBezTo>
                  <a:cubicBezTo>
                    <a:pt x="323" y="239"/>
                    <a:pt x="330" y="251"/>
                    <a:pt x="340" y="260"/>
                  </a:cubicBezTo>
                  <a:cubicBezTo>
                    <a:pt x="341" y="260"/>
                    <a:pt x="342" y="261"/>
                    <a:pt x="343" y="262"/>
                  </a:cubicBezTo>
                  <a:cubicBezTo>
                    <a:pt x="348" y="272"/>
                    <a:pt x="359" y="275"/>
                    <a:pt x="364" y="285"/>
                  </a:cubicBezTo>
                  <a:cubicBezTo>
                    <a:pt x="354" y="286"/>
                    <a:pt x="345" y="286"/>
                    <a:pt x="335" y="285"/>
                  </a:cubicBezTo>
                  <a:cubicBezTo>
                    <a:pt x="329" y="277"/>
                    <a:pt x="324" y="270"/>
                    <a:pt x="318" y="263"/>
                  </a:cubicBezTo>
                  <a:cubicBezTo>
                    <a:pt x="318" y="261"/>
                    <a:pt x="317" y="260"/>
                    <a:pt x="317" y="259"/>
                  </a:cubicBezTo>
                  <a:cubicBezTo>
                    <a:pt x="316" y="256"/>
                    <a:pt x="314" y="254"/>
                    <a:pt x="313" y="252"/>
                  </a:cubicBezTo>
                  <a:cubicBezTo>
                    <a:pt x="295" y="224"/>
                    <a:pt x="276" y="197"/>
                    <a:pt x="258" y="169"/>
                  </a:cubicBezTo>
                  <a:cubicBezTo>
                    <a:pt x="239" y="142"/>
                    <a:pt x="221" y="115"/>
                    <a:pt x="202" y="88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202" y="73"/>
                    <a:pt x="202" y="73"/>
                    <a:pt x="202" y="73"/>
                  </a:cubicBezTo>
                  <a:lnTo>
                    <a:pt x="212" y="87"/>
                  </a:lnTo>
                  <a:close/>
                  <a:moveTo>
                    <a:pt x="196" y="88"/>
                  </a:moveTo>
                  <a:cubicBezTo>
                    <a:pt x="199" y="95"/>
                    <a:pt x="202" y="100"/>
                    <a:pt x="206" y="106"/>
                  </a:cubicBezTo>
                  <a:cubicBezTo>
                    <a:pt x="207" y="106"/>
                    <a:pt x="207" y="106"/>
                    <a:pt x="207" y="107"/>
                  </a:cubicBezTo>
                  <a:cubicBezTo>
                    <a:pt x="210" y="111"/>
                    <a:pt x="213" y="116"/>
                    <a:pt x="216" y="120"/>
                  </a:cubicBezTo>
                  <a:cubicBezTo>
                    <a:pt x="228" y="138"/>
                    <a:pt x="240" y="156"/>
                    <a:pt x="252" y="174"/>
                  </a:cubicBezTo>
                  <a:cubicBezTo>
                    <a:pt x="257" y="182"/>
                    <a:pt x="263" y="190"/>
                    <a:pt x="268" y="198"/>
                  </a:cubicBezTo>
                  <a:cubicBezTo>
                    <a:pt x="271" y="202"/>
                    <a:pt x="274" y="207"/>
                    <a:pt x="277" y="211"/>
                  </a:cubicBezTo>
                  <a:cubicBezTo>
                    <a:pt x="286" y="224"/>
                    <a:pt x="295" y="237"/>
                    <a:pt x="303" y="250"/>
                  </a:cubicBezTo>
                  <a:cubicBezTo>
                    <a:pt x="306" y="254"/>
                    <a:pt x="308" y="257"/>
                    <a:pt x="311" y="261"/>
                  </a:cubicBezTo>
                  <a:cubicBezTo>
                    <a:pt x="312" y="263"/>
                    <a:pt x="313" y="265"/>
                    <a:pt x="314" y="267"/>
                  </a:cubicBezTo>
                  <a:cubicBezTo>
                    <a:pt x="315" y="273"/>
                    <a:pt x="322" y="276"/>
                    <a:pt x="322" y="283"/>
                  </a:cubicBezTo>
                  <a:cubicBezTo>
                    <a:pt x="318" y="288"/>
                    <a:pt x="314" y="284"/>
                    <a:pt x="310" y="283"/>
                  </a:cubicBezTo>
                  <a:cubicBezTo>
                    <a:pt x="298" y="266"/>
                    <a:pt x="287" y="249"/>
                    <a:pt x="274" y="233"/>
                  </a:cubicBezTo>
                  <a:cubicBezTo>
                    <a:pt x="246" y="200"/>
                    <a:pt x="226" y="163"/>
                    <a:pt x="206" y="126"/>
                  </a:cubicBezTo>
                  <a:cubicBezTo>
                    <a:pt x="199" y="114"/>
                    <a:pt x="193" y="101"/>
                    <a:pt x="186" y="89"/>
                  </a:cubicBezTo>
                  <a:cubicBezTo>
                    <a:pt x="184" y="87"/>
                    <a:pt x="183" y="85"/>
                    <a:pt x="183" y="83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9" y="77"/>
                    <a:pt x="189" y="77"/>
                    <a:pt x="189" y="77"/>
                  </a:cubicBezTo>
                  <a:lnTo>
                    <a:pt x="196" y="88"/>
                  </a:lnTo>
                  <a:close/>
                  <a:moveTo>
                    <a:pt x="176" y="86"/>
                  </a:moveTo>
                  <a:cubicBezTo>
                    <a:pt x="206" y="143"/>
                    <a:pt x="236" y="200"/>
                    <a:pt x="277" y="250"/>
                  </a:cubicBezTo>
                  <a:cubicBezTo>
                    <a:pt x="286" y="260"/>
                    <a:pt x="293" y="271"/>
                    <a:pt x="300" y="284"/>
                  </a:cubicBezTo>
                  <a:cubicBezTo>
                    <a:pt x="288" y="288"/>
                    <a:pt x="278" y="284"/>
                    <a:pt x="268" y="286"/>
                  </a:cubicBezTo>
                  <a:cubicBezTo>
                    <a:pt x="242" y="216"/>
                    <a:pt x="200" y="156"/>
                    <a:pt x="167" y="91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4" y="82"/>
                    <a:pt x="174" y="82"/>
                    <a:pt x="174" y="82"/>
                  </a:cubicBezTo>
                  <a:lnTo>
                    <a:pt x="176" y="86"/>
                  </a:lnTo>
                  <a:close/>
                  <a:moveTo>
                    <a:pt x="159" y="86"/>
                  </a:moveTo>
                  <a:cubicBezTo>
                    <a:pt x="159" y="87"/>
                    <a:pt x="160" y="88"/>
                    <a:pt x="160" y="89"/>
                  </a:cubicBezTo>
                  <a:cubicBezTo>
                    <a:pt x="172" y="116"/>
                    <a:pt x="188" y="141"/>
                    <a:pt x="201" y="167"/>
                  </a:cubicBezTo>
                  <a:cubicBezTo>
                    <a:pt x="205" y="175"/>
                    <a:pt x="207" y="178"/>
                    <a:pt x="213" y="190"/>
                  </a:cubicBezTo>
                  <a:cubicBezTo>
                    <a:pt x="222" y="202"/>
                    <a:pt x="226" y="211"/>
                    <a:pt x="231" y="222"/>
                  </a:cubicBezTo>
                  <a:cubicBezTo>
                    <a:pt x="247" y="247"/>
                    <a:pt x="255" y="267"/>
                    <a:pt x="256" y="283"/>
                  </a:cubicBezTo>
                  <a:cubicBezTo>
                    <a:pt x="248" y="288"/>
                    <a:pt x="239" y="284"/>
                    <a:pt x="231" y="285"/>
                  </a:cubicBezTo>
                  <a:cubicBezTo>
                    <a:pt x="228" y="284"/>
                    <a:pt x="227" y="281"/>
                    <a:pt x="227" y="279"/>
                  </a:cubicBezTo>
                  <a:cubicBezTo>
                    <a:pt x="228" y="279"/>
                    <a:pt x="229" y="279"/>
                    <a:pt x="230" y="279"/>
                  </a:cubicBezTo>
                  <a:cubicBezTo>
                    <a:pt x="230" y="262"/>
                    <a:pt x="230" y="244"/>
                    <a:pt x="231" y="227"/>
                  </a:cubicBezTo>
                  <a:cubicBezTo>
                    <a:pt x="224" y="217"/>
                    <a:pt x="221" y="212"/>
                    <a:pt x="213" y="196"/>
                  </a:cubicBezTo>
                  <a:cubicBezTo>
                    <a:pt x="204" y="183"/>
                    <a:pt x="203" y="180"/>
                    <a:pt x="199" y="171"/>
                  </a:cubicBezTo>
                  <a:cubicBezTo>
                    <a:pt x="185" y="147"/>
                    <a:pt x="172" y="123"/>
                    <a:pt x="158" y="98"/>
                  </a:cubicBezTo>
                  <a:cubicBezTo>
                    <a:pt x="153" y="88"/>
                    <a:pt x="153" y="88"/>
                    <a:pt x="153" y="88"/>
                  </a:cubicBezTo>
                  <a:lnTo>
                    <a:pt x="159" y="86"/>
                  </a:lnTo>
                  <a:close/>
                  <a:moveTo>
                    <a:pt x="101" y="330"/>
                  </a:moveTo>
                  <a:cubicBezTo>
                    <a:pt x="97" y="313"/>
                    <a:pt x="101" y="297"/>
                    <a:pt x="99" y="281"/>
                  </a:cubicBezTo>
                  <a:cubicBezTo>
                    <a:pt x="104" y="276"/>
                    <a:pt x="109" y="276"/>
                    <a:pt x="114" y="276"/>
                  </a:cubicBezTo>
                  <a:cubicBezTo>
                    <a:pt x="147" y="279"/>
                    <a:pt x="181" y="277"/>
                    <a:pt x="215" y="277"/>
                  </a:cubicBezTo>
                  <a:cubicBezTo>
                    <a:pt x="216" y="277"/>
                    <a:pt x="217" y="277"/>
                    <a:pt x="218" y="278"/>
                  </a:cubicBezTo>
                  <a:cubicBezTo>
                    <a:pt x="218" y="294"/>
                    <a:pt x="218" y="310"/>
                    <a:pt x="218" y="326"/>
                  </a:cubicBezTo>
                  <a:cubicBezTo>
                    <a:pt x="204" y="332"/>
                    <a:pt x="191" y="329"/>
                    <a:pt x="178" y="329"/>
                  </a:cubicBezTo>
                  <a:cubicBezTo>
                    <a:pt x="165" y="330"/>
                    <a:pt x="152" y="329"/>
                    <a:pt x="138" y="329"/>
                  </a:cubicBezTo>
                  <a:cubicBezTo>
                    <a:pt x="126" y="330"/>
                    <a:pt x="114" y="330"/>
                    <a:pt x="101" y="330"/>
                  </a:cubicBezTo>
                  <a:close/>
                  <a:moveTo>
                    <a:pt x="222" y="266"/>
                  </a:moveTo>
                  <a:cubicBezTo>
                    <a:pt x="211" y="270"/>
                    <a:pt x="200" y="268"/>
                    <a:pt x="190" y="267"/>
                  </a:cubicBezTo>
                  <a:cubicBezTo>
                    <a:pt x="184" y="257"/>
                    <a:pt x="189" y="247"/>
                    <a:pt x="186" y="236"/>
                  </a:cubicBezTo>
                  <a:cubicBezTo>
                    <a:pt x="198" y="233"/>
                    <a:pt x="208" y="235"/>
                    <a:pt x="220" y="233"/>
                  </a:cubicBezTo>
                  <a:cubicBezTo>
                    <a:pt x="224" y="246"/>
                    <a:pt x="222" y="256"/>
                    <a:pt x="222" y="266"/>
                  </a:cubicBezTo>
                  <a:close/>
                  <a:moveTo>
                    <a:pt x="105" y="20"/>
                  </a:moveTo>
                  <a:cubicBezTo>
                    <a:pt x="142" y="87"/>
                    <a:pt x="181" y="152"/>
                    <a:pt x="216" y="220"/>
                  </a:cubicBezTo>
                  <a:cubicBezTo>
                    <a:pt x="211" y="227"/>
                    <a:pt x="205" y="223"/>
                    <a:pt x="200" y="224"/>
                  </a:cubicBezTo>
                  <a:cubicBezTo>
                    <a:pt x="196" y="225"/>
                    <a:pt x="191" y="224"/>
                    <a:pt x="185" y="224"/>
                  </a:cubicBezTo>
                  <a:cubicBezTo>
                    <a:pt x="152" y="157"/>
                    <a:pt x="118" y="90"/>
                    <a:pt x="84" y="22"/>
                  </a:cubicBezTo>
                  <a:cubicBezTo>
                    <a:pt x="93" y="17"/>
                    <a:pt x="99" y="19"/>
                    <a:pt x="105" y="20"/>
                  </a:cubicBezTo>
                  <a:close/>
                  <a:moveTo>
                    <a:pt x="81" y="36"/>
                  </a:moveTo>
                  <a:cubicBezTo>
                    <a:pt x="91" y="56"/>
                    <a:pt x="101" y="74"/>
                    <a:pt x="111" y="93"/>
                  </a:cubicBezTo>
                  <a:cubicBezTo>
                    <a:pt x="132" y="135"/>
                    <a:pt x="153" y="177"/>
                    <a:pt x="174" y="219"/>
                  </a:cubicBezTo>
                  <a:cubicBezTo>
                    <a:pt x="178" y="228"/>
                    <a:pt x="181" y="236"/>
                    <a:pt x="177" y="246"/>
                  </a:cubicBezTo>
                  <a:cubicBezTo>
                    <a:pt x="171" y="244"/>
                    <a:pt x="170" y="239"/>
                    <a:pt x="169" y="235"/>
                  </a:cubicBezTo>
                  <a:cubicBezTo>
                    <a:pt x="140" y="179"/>
                    <a:pt x="112" y="122"/>
                    <a:pt x="84" y="66"/>
                  </a:cubicBezTo>
                  <a:cubicBezTo>
                    <a:pt x="79" y="57"/>
                    <a:pt x="77" y="48"/>
                    <a:pt x="81" y="36"/>
                  </a:cubicBezTo>
                  <a:close/>
                  <a:moveTo>
                    <a:pt x="117" y="231"/>
                  </a:moveTo>
                  <a:cubicBezTo>
                    <a:pt x="109" y="210"/>
                    <a:pt x="103" y="193"/>
                    <a:pt x="90" y="177"/>
                  </a:cubicBezTo>
                  <a:cubicBezTo>
                    <a:pt x="67" y="147"/>
                    <a:pt x="48" y="115"/>
                    <a:pt x="35" y="79"/>
                  </a:cubicBezTo>
                  <a:cubicBezTo>
                    <a:pt x="33" y="74"/>
                    <a:pt x="31" y="69"/>
                    <a:pt x="31" y="63"/>
                  </a:cubicBezTo>
                  <a:cubicBezTo>
                    <a:pt x="32" y="63"/>
                    <a:pt x="33" y="63"/>
                    <a:pt x="35" y="63"/>
                  </a:cubicBezTo>
                  <a:cubicBezTo>
                    <a:pt x="47" y="63"/>
                    <a:pt x="59" y="63"/>
                    <a:pt x="73" y="63"/>
                  </a:cubicBezTo>
                  <a:cubicBezTo>
                    <a:pt x="106" y="130"/>
                    <a:pt x="140" y="198"/>
                    <a:pt x="175" y="267"/>
                  </a:cubicBezTo>
                  <a:cubicBezTo>
                    <a:pt x="157" y="269"/>
                    <a:pt x="142" y="269"/>
                    <a:pt x="126" y="267"/>
                  </a:cubicBezTo>
                  <a:cubicBezTo>
                    <a:pt x="122" y="256"/>
                    <a:pt x="123" y="245"/>
                    <a:pt x="118" y="235"/>
                  </a:cubicBezTo>
                  <a:lnTo>
                    <a:pt x="117" y="231"/>
                  </a:lnTo>
                  <a:close/>
                  <a:moveTo>
                    <a:pt x="52" y="237"/>
                  </a:moveTo>
                  <a:cubicBezTo>
                    <a:pt x="58" y="256"/>
                    <a:pt x="68" y="272"/>
                    <a:pt x="73" y="290"/>
                  </a:cubicBezTo>
                  <a:cubicBezTo>
                    <a:pt x="77" y="304"/>
                    <a:pt x="82" y="318"/>
                    <a:pt x="88" y="331"/>
                  </a:cubicBezTo>
                  <a:cubicBezTo>
                    <a:pt x="92" y="339"/>
                    <a:pt x="92" y="347"/>
                    <a:pt x="89" y="356"/>
                  </a:cubicBezTo>
                  <a:cubicBezTo>
                    <a:pt x="79" y="339"/>
                    <a:pt x="75" y="320"/>
                    <a:pt x="68" y="301"/>
                  </a:cubicBezTo>
                  <a:cubicBezTo>
                    <a:pt x="60" y="282"/>
                    <a:pt x="54" y="261"/>
                    <a:pt x="47" y="241"/>
                  </a:cubicBezTo>
                  <a:cubicBezTo>
                    <a:pt x="40" y="222"/>
                    <a:pt x="33" y="203"/>
                    <a:pt x="26" y="183"/>
                  </a:cubicBezTo>
                  <a:cubicBezTo>
                    <a:pt x="24" y="179"/>
                    <a:pt x="23" y="178"/>
                    <a:pt x="23" y="175"/>
                  </a:cubicBezTo>
                  <a:cubicBezTo>
                    <a:pt x="23" y="173"/>
                    <a:pt x="23" y="170"/>
                    <a:pt x="24" y="166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30" y="182"/>
                    <a:pt x="35" y="195"/>
                    <a:pt x="40" y="208"/>
                  </a:cubicBezTo>
                  <a:cubicBezTo>
                    <a:pt x="43" y="216"/>
                    <a:pt x="46" y="223"/>
                    <a:pt x="50" y="231"/>
                  </a:cubicBezTo>
                  <a:lnTo>
                    <a:pt x="52" y="237"/>
                  </a:lnTo>
                  <a:close/>
                  <a:moveTo>
                    <a:pt x="60" y="235"/>
                  </a:moveTo>
                  <a:cubicBezTo>
                    <a:pt x="56" y="224"/>
                    <a:pt x="53" y="218"/>
                    <a:pt x="50" y="211"/>
                  </a:cubicBezTo>
                  <a:cubicBezTo>
                    <a:pt x="43" y="193"/>
                    <a:pt x="38" y="175"/>
                    <a:pt x="31" y="158"/>
                  </a:cubicBezTo>
                  <a:cubicBezTo>
                    <a:pt x="31" y="157"/>
                    <a:pt x="30" y="156"/>
                    <a:pt x="30" y="155"/>
                  </a:cubicBezTo>
                  <a:cubicBezTo>
                    <a:pt x="25" y="138"/>
                    <a:pt x="20" y="121"/>
                    <a:pt x="20" y="102"/>
                  </a:cubicBezTo>
                  <a:cubicBezTo>
                    <a:pt x="27" y="109"/>
                    <a:pt x="25" y="109"/>
                    <a:pt x="29" y="117"/>
                  </a:cubicBezTo>
                  <a:cubicBezTo>
                    <a:pt x="29" y="117"/>
                    <a:pt x="33" y="126"/>
                    <a:pt x="32" y="126"/>
                  </a:cubicBezTo>
                  <a:cubicBezTo>
                    <a:pt x="48" y="173"/>
                    <a:pt x="66" y="218"/>
                    <a:pt x="86" y="264"/>
                  </a:cubicBezTo>
                  <a:cubicBezTo>
                    <a:pt x="89" y="255"/>
                    <a:pt x="89" y="246"/>
                    <a:pt x="94" y="239"/>
                  </a:cubicBezTo>
                  <a:cubicBezTo>
                    <a:pt x="95" y="235"/>
                    <a:pt x="94" y="232"/>
                    <a:pt x="91" y="229"/>
                  </a:cubicBezTo>
                  <a:cubicBezTo>
                    <a:pt x="91" y="227"/>
                    <a:pt x="91" y="225"/>
                    <a:pt x="90" y="223"/>
                  </a:cubicBezTo>
                  <a:cubicBezTo>
                    <a:pt x="86" y="205"/>
                    <a:pt x="77" y="190"/>
                    <a:pt x="66" y="176"/>
                  </a:cubicBezTo>
                  <a:cubicBezTo>
                    <a:pt x="55" y="162"/>
                    <a:pt x="47" y="148"/>
                    <a:pt x="42" y="131"/>
                  </a:cubicBezTo>
                  <a:cubicBezTo>
                    <a:pt x="40" y="129"/>
                    <a:pt x="40" y="128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39" y="124"/>
                    <a:pt x="39" y="123"/>
                  </a:cubicBezTo>
                  <a:cubicBezTo>
                    <a:pt x="36" y="110"/>
                    <a:pt x="30" y="98"/>
                    <a:pt x="25" y="86"/>
                  </a:cubicBezTo>
                  <a:cubicBezTo>
                    <a:pt x="22" y="79"/>
                    <a:pt x="16" y="7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4" y="70"/>
                    <a:pt x="26" y="77"/>
                    <a:pt x="29" y="85"/>
                  </a:cubicBezTo>
                  <a:cubicBezTo>
                    <a:pt x="33" y="94"/>
                    <a:pt x="37" y="102"/>
                    <a:pt x="41" y="111"/>
                  </a:cubicBezTo>
                  <a:cubicBezTo>
                    <a:pt x="42" y="114"/>
                    <a:pt x="43" y="118"/>
                    <a:pt x="45" y="121"/>
                  </a:cubicBezTo>
                  <a:cubicBezTo>
                    <a:pt x="45" y="122"/>
                    <a:pt x="45" y="122"/>
                    <a:pt x="46" y="123"/>
                  </a:cubicBezTo>
                  <a:cubicBezTo>
                    <a:pt x="55" y="139"/>
                    <a:pt x="64" y="155"/>
                    <a:pt x="75" y="170"/>
                  </a:cubicBezTo>
                  <a:cubicBezTo>
                    <a:pt x="90" y="190"/>
                    <a:pt x="104" y="210"/>
                    <a:pt x="111" y="235"/>
                  </a:cubicBezTo>
                  <a:cubicBezTo>
                    <a:pt x="111" y="235"/>
                    <a:pt x="111" y="235"/>
                    <a:pt x="111" y="235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4" y="249"/>
                    <a:pt x="116" y="257"/>
                    <a:pt x="118" y="266"/>
                  </a:cubicBezTo>
                  <a:cubicBezTo>
                    <a:pt x="113" y="271"/>
                    <a:pt x="107" y="270"/>
                    <a:pt x="102" y="266"/>
                  </a:cubicBezTo>
                  <a:cubicBezTo>
                    <a:pt x="98" y="259"/>
                    <a:pt x="101" y="251"/>
                    <a:pt x="98" y="243"/>
                  </a:cubicBezTo>
                  <a:cubicBezTo>
                    <a:pt x="93" y="251"/>
                    <a:pt x="94" y="260"/>
                    <a:pt x="90" y="268"/>
                  </a:cubicBezTo>
                  <a:cubicBezTo>
                    <a:pt x="92" y="281"/>
                    <a:pt x="92" y="293"/>
                    <a:pt x="88" y="305"/>
                  </a:cubicBezTo>
                  <a:cubicBezTo>
                    <a:pt x="80" y="283"/>
                    <a:pt x="71" y="261"/>
                    <a:pt x="62" y="239"/>
                  </a:cubicBezTo>
                  <a:lnTo>
                    <a:pt x="60" y="235"/>
                  </a:lnTo>
                  <a:close/>
                  <a:moveTo>
                    <a:pt x="87" y="227"/>
                  </a:moveTo>
                  <a:cubicBezTo>
                    <a:pt x="87" y="228"/>
                    <a:pt x="87" y="229"/>
                    <a:pt x="87" y="229"/>
                  </a:cubicBezTo>
                  <a:cubicBezTo>
                    <a:pt x="87" y="231"/>
                    <a:pt x="87" y="232"/>
                    <a:pt x="87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7" y="236"/>
                    <a:pt x="86" y="238"/>
                    <a:pt x="85" y="242"/>
                  </a:cubicBezTo>
                  <a:cubicBezTo>
                    <a:pt x="79" y="224"/>
                    <a:pt x="70" y="210"/>
                    <a:pt x="66" y="191"/>
                  </a:cubicBezTo>
                  <a:cubicBezTo>
                    <a:pt x="68" y="192"/>
                    <a:pt x="69" y="194"/>
                    <a:pt x="70" y="195"/>
                  </a:cubicBezTo>
                  <a:cubicBezTo>
                    <a:pt x="78" y="205"/>
                    <a:pt x="81" y="217"/>
                    <a:pt x="87" y="227"/>
                  </a:cubicBezTo>
                  <a:cubicBezTo>
                    <a:pt x="87" y="227"/>
                    <a:pt x="87" y="227"/>
                    <a:pt x="87" y="227"/>
                  </a:cubicBezTo>
                  <a:close/>
                  <a:moveTo>
                    <a:pt x="414" y="310"/>
                  </a:moveTo>
                  <a:cubicBezTo>
                    <a:pt x="413" y="314"/>
                    <a:pt x="413" y="319"/>
                    <a:pt x="412" y="323"/>
                  </a:cubicBezTo>
                  <a:cubicBezTo>
                    <a:pt x="412" y="327"/>
                    <a:pt x="410" y="330"/>
                    <a:pt x="410" y="334"/>
                  </a:cubicBezTo>
                  <a:cubicBezTo>
                    <a:pt x="409" y="337"/>
                    <a:pt x="411" y="340"/>
                    <a:pt x="409" y="343"/>
                  </a:cubicBezTo>
                  <a:cubicBezTo>
                    <a:pt x="408" y="349"/>
                    <a:pt x="409" y="351"/>
                    <a:pt x="407" y="355"/>
                  </a:cubicBezTo>
                  <a:cubicBezTo>
                    <a:pt x="405" y="360"/>
                    <a:pt x="400" y="359"/>
                    <a:pt x="396" y="359"/>
                  </a:cubicBezTo>
                  <a:cubicBezTo>
                    <a:pt x="344" y="359"/>
                    <a:pt x="292" y="359"/>
                    <a:pt x="240" y="359"/>
                  </a:cubicBezTo>
                  <a:cubicBezTo>
                    <a:pt x="236" y="359"/>
                    <a:pt x="237" y="359"/>
                    <a:pt x="229" y="359"/>
                  </a:cubicBezTo>
                  <a:cubicBezTo>
                    <a:pt x="226" y="359"/>
                    <a:pt x="227" y="359"/>
                    <a:pt x="224" y="359"/>
                  </a:cubicBezTo>
                  <a:cubicBezTo>
                    <a:pt x="222" y="359"/>
                    <a:pt x="221" y="358"/>
                    <a:pt x="220" y="358"/>
                  </a:cubicBezTo>
                  <a:cubicBezTo>
                    <a:pt x="218" y="362"/>
                    <a:pt x="222" y="371"/>
                    <a:pt x="223" y="375"/>
                  </a:cubicBezTo>
                  <a:cubicBezTo>
                    <a:pt x="226" y="375"/>
                    <a:pt x="229" y="375"/>
                    <a:pt x="232" y="375"/>
                  </a:cubicBezTo>
                  <a:cubicBezTo>
                    <a:pt x="231" y="372"/>
                    <a:pt x="228" y="366"/>
                    <a:pt x="228" y="363"/>
                  </a:cubicBezTo>
                  <a:cubicBezTo>
                    <a:pt x="230" y="364"/>
                    <a:pt x="231" y="364"/>
                    <a:pt x="233" y="364"/>
                  </a:cubicBezTo>
                  <a:cubicBezTo>
                    <a:pt x="283" y="364"/>
                    <a:pt x="332" y="364"/>
                    <a:pt x="382" y="364"/>
                  </a:cubicBezTo>
                  <a:cubicBezTo>
                    <a:pt x="389" y="364"/>
                    <a:pt x="396" y="364"/>
                    <a:pt x="402" y="365"/>
                  </a:cubicBezTo>
                  <a:cubicBezTo>
                    <a:pt x="405" y="365"/>
                    <a:pt x="407" y="367"/>
                    <a:pt x="406" y="372"/>
                  </a:cubicBezTo>
                  <a:cubicBezTo>
                    <a:pt x="401" y="376"/>
                    <a:pt x="394" y="374"/>
                    <a:pt x="388" y="374"/>
                  </a:cubicBezTo>
                  <a:cubicBezTo>
                    <a:pt x="341" y="375"/>
                    <a:pt x="293" y="374"/>
                    <a:pt x="246" y="374"/>
                  </a:cubicBezTo>
                  <a:cubicBezTo>
                    <a:pt x="241" y="374"/>
                    <a:pt x="237" y="375"/>
                    <a:pt x="232" y="375"/>
                  </a:cubicBezTo>
                  <a:cubicBezTo>
                    <a:pt x="229" y="375"/>
                    <a:pt x="226" y="375"/>
                    <a:pt x="223" y="375"/>
                  </a:cubicBezTo>
                  <a:cubicBezTo>
                    <a:pt x="222" y="381"/>
                    <a:pt x="222" y="387"/>
                    <a:pt x="221" y="395"/>
                  </a:cubicBezTo>
                  <a:cubicBezTo>
                    <a:pt x="181" y="397"/>
                    <a:pt x="141" y="396"/>
                    <a:pt x="100" y="396"/>
                  </a:cubicBezTo>
                  <a:cubicBezTo>
                    <a:pt x="100" y="377"/>
                    <a:pt x="100" y="361"/>
                    <a:pt x="100" y="345"/>
                  </a:cubicBezTo>
                  <a:cubicBezTo>
                    <a:pt x="100" y="342"/>
                    <a:pt x="101" y="340"/>
                    <a:pt x="102" y="338"/>
                  </a:cubicBezTo>
                  <a:cubicBezTo>
                    <a:pt x="109" y="337"/>
                    <a:pt x="116" y="338"/>
                    <a:pt x="123" y="338"/>
                  </a:cubicBezTo>
                  <a:cubicBezTo>
                    <a:pt x="154" y="338"/>
                    <a:pt x="188" y="338"/>
                    <a:pt x="217" y="338"/>
                  </a:cubicBezTo>
                  <a:cubicBezTo>
                    <a:pt x="218" y="343"/>
                    <a:pt x="217" y="350"/>
                    <a:pt x="219" y="354"/>
                  </a:cubicBezTo>
                  <a:cubicBezTo>
                    <a:pt x="230" y="355"/>
                    <a:pt x="230" y="355"/>
                    <a:pt x="236" y="355"/>
                  </a:cubicBezTo>
                  <a:cubicBezTo>
                    <a:pt x="288" y="354"/>
                    <a:pt x="340" y="354"/>
                    <a:pt x="392" y="354"/>
                  </a:cubicBezTo>
                  <a:cubicBezTo>
                    <a:pt x="396" y="354"/>
                    <a:pt x="400" y="355"/>
                    <a:pt x="403" y="351"/>
                  </a:cubicBezTo>
                  <a:cubicBezTo>
                    <a:pt x="345" y="351"/>
                    <a:pt x="287" y="351"/>
                    <a:pt x="231" y="351"/>
                  </a:cubicBezTo>
                  <a:cubicBezTo>
                    <a:pt x="230" y="350"/>
                    <a:pt x="227" y="341"/>
                    <a:pt x="228" y="338"/>
                  </a:cubicBezTo>
                  <a:cubicBezTo>
                    <a:pt x="286" y="338"/>
                    <a:pt x="344" y="338"/>
                    <a:pt x="403" y="338"/>
                  </a:cubicBezTo>
                  <a:cubicBezTo>
                    <a:pt x="404" y="335"/>
                    <a:pt x="405" y="332"/>
                    <a:pt x="406" y="329"/>
                  </a:cubicBezTo>
                  <a:cubicBezTo>
                    <a:pt x="347" y="329"/>
                    <a:pt x="288" y="329"/>
                    <a:pt x="230" y="329"/>
                  </a:cubicBezTo>
                  <a:cubicBezTo>
                    <a:pt x="226" y="326"/>
                    <a:pt x="226" y="323"/>
                    <a:pt x="228" y="320"/>
                  </a:cubicBezTo>
                  <a:cubicBezTo>
                    <a:pt x="232" y="316"/>
                    <a:pt x="237" y="317"/>
                    <a:pt x="241" y="317"/>
                  </a:cubicBezTo>
                  <a:cubicBezTo>
                    <a:pt x="294" y="317"/>
                    <a:pt x="346" y="317"/>
                    <a:pt x="399" y="317"/>
                  </a:cubicBezTo>
                  <a:cubicBezTo>
                    <a:pt x="401" y="317"/>
                    <a:pt x="404" y="318"/>
                    <a:pt x="407" y="318"/>
                  </a:cubicBezTo>
                  <a:cubicBezTo>
                    <a:pt x="408" y="314"/>
                    <a:pt x="409" y="309"/>
                    <a:pt x="410" y="305"/>
                  </a:cubicBezTo>
                  <a:cubicBezTo>
                    <a:pt x="406" y="306"/>
                    <a:pt x="402" y="307"/>
                    <a:pt x="398" y="307"/>
                  </a:cubicBezTo>
                  <a:cubicBezTo>
                    <a:pt x="344" y="307"/>
                    <a:pt x="291" y="307"/>
                    <a:pt x="237" y="307"/>
                  </a:cubicBezTo>
                  <a:cubicBezTo>
                    <a:pt x="234" y="307"/>
                    <a:pt x="232" y="306"/>
                    <a:pt x="230" y="306"/>
                  </a:cubicBezTo>
                  <a:cubicBezTo>
                    <a:pt x="226" y="303"/>
                    <a:pt x="227" y="300"/>
                    <a:pt x="227" y="297"/>
                  </a:cubicBezTo>
                  <a:cubicBezTo>
                    <a:pt x="229" y="296"/>
                    <a:pt x="230" y="295"/>
                    <a:pt x="231" y="295"/>
                  </a:cubicBezTo>
                  <a:cubicBezTo>
                    <a:pt x="289" y="295"/>
                    <a:pt x="347" y="295"/>
                    <a:pt x="405" y="295"/>
                  </a:cubicBezTo>
                  <a:cubicBezTo>
                    <a:pt x="406" y="295"/>
                    <a:pt x="406" y="295"/>
                    <a:pt x="407" y="295"/>
                  </a:cubicBezTo>
                  <a:cubicBezTo>
                    <a:pt x="411" y="295"/>
                    <a:pt x="414" y="296"/>
                    <a:pt x="414" y="300"/>
                  </a:cubicBezTo>
                  <a:cubicBezTo>
                    <a:pt x="414" y="303"/>
                    <a:pt x="414" y="307"/>
                    <a:pt x="414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4" tIns="34287" rIns="68574" bIns="34287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n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FF1F840-EC98-4F95-A7F4-37624A5EC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2013" y="3930650"/>
              <a:ext cx="331321" cy="293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247" name="Group 13">
              <a:extLst>
                <a:ext uri="{FF2B5EF4-FFF2-40B4-BE49-F238E27FC236}">
                  <a16:creationId xmlns:a16="http://schemas.microsoft.com/office/drawing/2014/main" id="{F65815AA-6DEB-4421-AAA3-E59AE3F372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64055" y="3978275"/>
              <a:ext cx="242972" cy="195263"/>
              <a:chOff x="2162" y="1513"/>
              <a:chExt cx="1328" cy="1204"/>
            </a:xfrm>
            <a:solidFill>
              <a:schemeClr val="bg1"/>
            </a:solidFill>
          </p:grpSpPr>
          <p:sp>
            <p:nvSpPr>
              <p:cNvPr id="248" name="Freeform 14">
                <a:extLst>
                  <a:ext uri="{FF2B5EF4-FFF2-40B4-BE49-F238E27FC236}">
                    <a16:creationId xmlns:a16="http://schemas.microsoft.com/office/drawing/2014/main" id="{FF0021D8-C3B4-445E-8531-7E0E091BC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2099"/>
                <a:ext cx="877" cy="618"/>
              </a:xfrm>
              <a:custGeom>
                <a:avLst/>
                <a:gdLst>
                  <a:gd name="T0" fmla="*/ 361 w 369"/>
                  <a:gd name="T1" fmla="*/ 260 h 260"/>
                  <a:gd name="T2" fmla="*/ 221 w 369"/>
                  <a:gd name="T3" fmla="*/ 196 h 260"/>
                  <a:gd name="T4" fmla="*/ 16 w 369"/>
                  <a:gd name="T5" fmla="*/ 104 h 260"/>
                  <a:gd name="T6" fmla="*/ 2 w 369"/>
                  <a:gd name="T7" fmla="*/ 79 h 260"/>
                  <a:gd name="T8" fmla="*/ 8 w 369"/>
                  <a:gd name="T9" fmla="*/ 13 h 260"/>
                  <a:gd name="T10" fmla="*/ 22 w 369"/>
                  <a:gd name="T11" fmla="*/ 4 h 260"/>
                  <a:gd name="T12" fmla="*/ 359 w 369"/>
                  <a:gd name="T13" fmla="*/ 143 h 260"/>
                  <a:gd name="T14" fmla="*/ 369 w 369"/>
                  <a:gd name="T15" fmla="*/ 158 h 260"/>
                  <a:gd name="T16" fmla="*/ 361 w 369"/>
                  <a:gd name="T17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9" h="260">
                    <a:moveTo>
                      <a:pt x="361" y="260"/>
                    </a:moveTo>
                    <a:cubicBezTo>
                      <a:pt x="313" y="238"/>
                      <a:pt x="267" y="217"/>
                      <a:pt x="221" y="196"/>
                    </a:cubicBezTo>
                    <a:cubicBezTo>
                      <a:pt x="153" y="165"/>
                      <a:pt x="84" y="134"/>
                      <a:pt x="16" y="104"/>
                    </a:cubicBezTo>
                    <a:cubicBezTo>
                      <a:pt x="3" y="98"/>
                      <a:pt x="0" y="93"/>
                      <a:pt x="2" y="79"/>
                    </a:cubicBezTo>
                    <a:cubicBezTo>
                      <a:pt x="6" y="57"/>
                      <a:pt x="7" y="35"/>
                      <a:pt x="8" y="13"/>
                    </a:cubicBezTo>
                    <a:cubicBezTo>
                      <a:pt x="8" y="1"/>
                      <a:pt x="12" y="0"/>
                      <a:pt x="22" y="4"/>
                    </a:cubicBezTo>
                    <a:cubicBezTo>
                      <a:pt x="134" y="51"/>
                      <a:pt x="246" y="97"/>
                      <a:pt x="359" y="143"/>
                    </a:cubicBezTo>
                    <a:cubicBezTo>
                      <a:pt x="366" y="146"/>
                      <a:pt x="369" y="150"/>
                      <a:pt x="369" y="158"/>
                    </a:cubicBezTo>
                    <a:cubicBezTo>
                      <a:pt x="366" y="191"/>
                      <a:pt x="364" y="224"/>
                      <a:pt x="361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49" name="Freeform 15">
                <a:extLst>
                  <a:ext uri="{FF2B5EF4-FFF2-40B4-BE49-F238E27FC236}">
                    <a16:creationId xmlns:a16="http://schemas.microsoft.com/office/drawing/2014/main" id="{787DBB10-3999-45BB-8045-E2B7D71A8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622"/>
                <a:ext cx="565" cy="553"/>
              </a:xfrm>
              <a:custGeom>
                <a:avLst/>
                <a:gdLst>
                  <a:gd name="T0" fmla="*/ 1 w 238"/>
                  <a:gd name="T1" fmla="*/ 119 h 233"/>
                  <a:gd name="T2" fmla="*/ 9 w 238"/>
                  <a:gd name="T3" fmla="*/ 109 h 233"/>
                  <a:gd name="T4" fmla="*/ 182 w 238"/>
                  <a:gd name="T5" fmla="*/ 5 h 233"/>
                  <a:gd name="T6" fmla="*/ 198 w 238"/>
                  <a:gd name="T7" fmla="*/ 10 h 233"/>
                  <a:gd name="T8" fmla="*/ 233 w 238"/>
                  <a:gd name="T9" fmla="*/ 70 h 233"/>
                  <a:gd name="T10" fmla="*/ 228 w 238"/>
                  <a:gd name="T11" fmla="*/ 88 h 233"/>
                  <a:gd name="T12" fmla="*/ 36 w 238"/>
                  <a:gd name="T13" fmla="*/ 224 h 233"/>
                  <a:gd name="T14" fmla="*/ 24 w 238"/>
                  <a:gd name="T15" fmla="*/ 222 h 233"/>
                  <a:gd name="T16" fmla="*/ 1 w 238"/>
                  <a:gd name="T17" fmla="*/ 11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233">
                    <a:moveTo>
                      <a:pt x="1" y="119"/>
                    </a:moveTo>
                    <a:cubicBezTo>
                      <a:pt x="0" y="114"/>
                      <a:pt x="5" y="112"/>
                      <a:pt x="9" y="109"/>
                    </a:cubicBezTo>
                    <a:cubicBezTo>
                      <a:pt x="67" y="74"/>
                      <a:pt x="124" y="40"/>
                      <a:pt x="182" y="5"/>
                    </a:cubicBezTo>
                    <a:cubicBezTo>
                      <a:pt x="190" y="0"/>
                      <a:pt x="194" y="1"/>
                      <a:pt x="198" y="10"/>
                    </a:cubicBezTo>
                    <a:cubicBezTo>
                      <a:pt x="209" y="30"/>
                      <a:pt x="221" y="50"/>
                      <a:pt x="233" y="70"/>
                    </a:cubicBezTo>
                    <a:cubicBezTo>
                      <a:pt x="238" y="78"/>
                      <a:pt x="235" y="83"/>
                      <a:pt x="228" y="88"/>
                    </a:cubicBezTo>
                    <a:cubicBezTo>
                      <a:pt x="164" y="133"/>
                      <a:pt x="100" y="178"/>
                      <a:pt x="36" y="224"/>
                    </a:cubicBezTo>
                    <a:cubicBezTo>
                      <a:pt x="32" y="227"/>
                      <a:pt x="26" y="233"/>
                      <a:pt x="24" y="222"/>
                    </a:cubicBezTo>
                    <a:cubicBezTo>
                      <a:pt x="16" y="188"/>
                      <a:pt x="9" y="154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0" name="Freeform 16">
                <a:extLst>
                  <a:ext uri="{FF2B5EF4-FFF2-40B4-BE49-F238E27FC236}">
                    <a16:creationId xmlns:a16="http://schemas.microsoft.com/office/drawing/2014/main" id="{E21182DC-D340-439B-A15E-3D3585036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2004"/>
                <a:ext cx="1055" cy="418"/>
              </a:xfrm>
              <a:custGeom>
                <a:avLst/>
                <a:gdLst>
                  <a:gd name="T0" fmla="*/ 43 w 444"/>
                  <a:gd name="T1" fmla="*/ 0 h 176"/>
                  <a:gd name="T2" fmla="*/ 57 w 444"/>
                  <a:gd name="T3" fmla="*/ 19 h 176"/>
                  <a:gd name="T4" fmla="*/ 197 w 444"/>
                  <a:gd name="T5" fmla="*/ 86 h 176"/>
                  <a:gd name="T6" fmla="*/ 224 w 444"/>
                  <a:gd name="T7" fmla="*/ 83 h 176"/>
                  <a:gd name="T8" fmla="*/ 261 w 444"/>
                  <a:gd name="T9" fmla="*/ 56 h 176"/>
                  <a:gd name="T10" fmla="*/ 311 w 444"/>
                  <a:gd name="T11" fmla="*/ 51 h 176"/>
                  <a:gd name="T12" fmla="*/ 444 w 444"/>
                  <a:gd name="T13" fmla="*/ 104 h 176"/>
                  <a:gd name="T14" fmla="*/ 356 w 444"/>
                  <a:gd name="T15" fmla="*/ 171 h 176"/>
                  <a:gd name="T16" fmla="*/ 338 w 444"/>
                  <a:gd name="T17" fmla="*/ 168 h 176"/>
                  <a:gd name="T18" fmla="*/ 152 w 444"/>
                  <a:gd name="T19" fmla="*/ 90 h 176"/>
                  <a:gd name="T20" fmla="*/ 0 w 444"/>
                  <a:gd name="T21" fmla="*/ 26 h 176"/>
                  <a:gd name="T22" fmla="*/ 43 w 444"/>
                  <a:gd name="T2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4" h="176">
                    <a:moveTo>
                      <a:pt x="43" y="0"/>
                    </a:moveTo>
                    <a:cubicBezTo>
                      <a:pt x="43" y="11"/>
                      <a:pt x="49" y="15"/>
                      <a:pt x="57" y="19"/>
                    </a:cubicBezTo>
                    <a:cubicBezTo>
                      <a:pt x="104" y="41"/>
                      <a:pt x="151" y="63"/>
                      <a:pt x="197" y="86"/>
                    </a:cubicBezTo>
                    <a:cubicBezTo>
                      <a:pt x="208" y="91"/>
                      <a:pt x="215" y="90"/>
                      <a:pt x="224" y="83"/>
                    </a:cubicBezTo>
                    <a:cubicBezTo>
                      <a:pt x="236" y="74"/>
                      <a:pt x="250" y="67"/>
                      <a:pt x="261" y="56"/>
                    </a:cubicBezTo>
                    <a:cubicBezTo>
                      <a:pt x="277" y="41"/>
                      <a:pt x="291" y="42"/>
                      <a:pt x="311" y="51"/>
                    </a:cubicBezTo>
                    <a:cubicBezTo>
                      <a:pt x="353" y="70"/>
                      <a:pt x="396" y="85"/>
                      <a:pt x="444" y="104"/>
                    </a:cubicBezTo>
                    <a:cubicBezTo>
                      <a:pt x="413" y="128"/>
                      <a:pt x="385" y="150"/>
                      <a:pt x="356" y="171"/>
                    </a:cubicBezTo>
                    <a:cubicBezTo>
                      <a:pt x="350" y="176"/>
                      <a:pt x="344" y="170"/>
                      <a:pt x="338" y="168"/>
                    </a:cubicBezTo>
                    <a:cubicBezTo>
                      <a:pt x="276" y="142"/>
                      <a:pt x="214" y="116"/>
                      <a:pt x="152" y="90"/>
                    </a:cubicBezTo>
                    <a:cubicBezTo>
                      <a:pt x="102" y="69"/>
                      <a:pt x="52" y="48"/>
                      <a:pt x="0" y="26"/>
                    </a:cubicBezTo>
                    <a:cubicBezTo>
                      <a:pt x="13" y="15"/>
                      <a:pt x="28" y="9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1" name="Freeform 17">
                <a:extLst>
                  <a:ext uri="{FF2B5EF4-FFF2-40B4-BE49-F238E27FC236}">
                    <a16:creationId xmlns:a16="http://schemas.microsoft.com/office/drawing/2014/main" id="{2236A296-33EB-4C71-A9FA-F35932169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541"/>
                <a:ext cx="632" cy="323"/>
              </a:xfrm>
              <a:custGeom>
                <a:avLst/>
                <a:gdLst>
                  <a:gd name="T0" fmla="*/ 0 w 266"/>
                  <a:gd name="T1" fmla="*/ 103 h 136"/>
                  <a:gd name="T2" fmla="*/ 50 w 266"/>
                  <a:gd name="T3" fmla="*/ 76 h 136"/>
                  <a:gd name="T4" fmla="*/ 173 w 266"/>
                  <a:gd name="T5" fmla="*/ 7 h 136"/>
                  <a:gd name="T6" fmla="*/ 204 w 266"/>
                  <a:gd name="T7" fmla="*/ 4 h 136"/>
                  <a:gd name="T8" fmla="*/ 266 w 266"/>
                  <a:gd name="T9" fmla="*/ 25 h 136"/>
                  <a:gd name="T10" fmla="*/ 177 w 266"/>
                  <a:gd name="T11" fmla="*/ 78 h 136"/>
                  <a:gd name="T12" fmla="*/ 93 w 266"/>
                  <a:gd name="T13" fmla="*/ 129 h 136"/>
                  <a:gd name="T14" fmla="*/ 73 w 266"/>
                  <a:gd name="T15" fmla="*/ 132 h 136"/>
                  <a:gd name="T16" fmla="*/ 0 w 266"/>
                  <a:gd name="T17" fmla="*/ 10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36">
                    <a:moveTo>
                      <a:pt x="0" y="103"/>
                    </a:moveTo>
                    <a:cubicBezTo>
                      <a:pt x="19" y="93"/>
                      <a:pt x="34" y="85"/>
                      <a:pt x="50" y="76"/>
                    </a:cubicBezTo>
                    <a:cubicBezTo>
                      <a:pt x="91" y="53"/>
                      <a:pt x="132" y="30"/>
                      <a:pt x="173" y="7"/>
                    </a:cubicBezTo>
                    <a:cubicBezTo>
                      <a:pt x="183" y="1"/>
                      <a:pt x="193" y="0"/>
                      <a:pt x="204" y="4"/>
                    </a:cubicBezTo>
                    <a:cubicBezTo>
                      <a:pt x="224" y="11"/>
                      <a:pt x="243" y="17"/>
                      <a:pt x="266" y="25"/>
                    </a:cubicBezTo>
                    <a:cubicBezTo>
                      <a:pt x="234" y="44"/>
                      <a:pt x="206" y="61"/>
                      <a:pt x="177" y="78"/>
                    </a:cubicBezTo>
                    <a:cubicBezTo>
                      <a:pt x="149" y="95"/>
                      <a:pt x="121" y="112"/>
                      <a:pt x="93" y="129"/>
                    </a:cubicBezTo>
                    <a:cubicBezTo>
                      <a:pt x="87" y="132"/>
                      <a:pt x="81" y="136"/>
                      <a:pt x="73" y="132"/>
                    </a:cubicBezTo>
                    <a:cubicBezTo>
                      <a:pt x="50" y="123"/>
                      <a:pt x="27" y="114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2" name="Freeform 18">
                <a:extLst>
                  <a:ext uri="{FF2B5EF4-FFF2-40B4-BE49-F238E27FC236}">
                    <a16:creationId xmlns:a16="http://schemas.microsoft.com/office/drawing/2014/main" id="{5DFC8FE2-9F11-4F67-9DC6-4340CDC1F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814"/>
                <a:ext cx="333" cy="356"/>
              </a:xfrm>
              <a:custGeom>
                <a:avLst/>
                <a:gdLst>
                  <a:gd name="T0" fmla="*/ 140 w 140"/>
                  <a:gd name="T1" fmla="*/ 150 h 150"/>
                  <a:gd name="T2" fmla="*/ 9 w 140"/>
                  <a:gd name="T3" fmla="*/ 88 h 150"/>
                  <a:gd name="T4" fmla="*/ 2 w 140"/>
                  <a:gd name="T5" fmla="*/ 74 h 150"/>
                  <a:gd name="T6" fmla="*/ 23 w 140"/>
                  <a:gd name="T7" fmla="*/ 10 h 150"/>
                  <a:gd name="T8" fmla="*/ 38 w 140"/>
                  <a:gd name="T9" fmla="*/ 4 h 150"/>
                  <a:gd name="T10" fmla="*/ 104 w 140"/>
                  <a:gd name="T11" fmla="*/ 31 h 150"/>
                  <a:gd name="T12" fmla="*/ 115 w 140"/>
                  <a:gd name="T13" fmla="*/ 40 h 150"/>
                  <a:gd name="T14" fmla="*/ 140 w 140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150">
                    <a:moveTo>
                      <a:pt x="140" y="150"/>
                    </a:moveTo>
                    <a:cubicBezTo>
                      <a:pt x="94" y="128"/>
                      <a:pt x="51" y="108"/>
                      <a:pt x="9" y="88"/>
                    </a:cubicBezTo>
                    <a:cubicBezTo>
                      <a:pt x="2" y="85"/>
                      <a:pt x="0" y="82"/>
                      <a:pt x="2" y="74"/>
                    </a:cubicBezTo>
                    <a:cubicBezTo>
                      <a:pt x="10" y="53"/>
                      <a:pt x="17" y="32"/>
                      <a:pt x="23" y="10"/>
                    </a:cubicBezTo>
                    <a:cubicBezTo>
                      <a:pt x="26" y="2"/>
                      <a:pt x="30" y="0"/>
                      <a:pt x="38" y="4"/>
                    </a:cubicBezTo>
                    <a:cubicBezTo>
                      <a:pt x="60" y="13"/>
                      <a:pt x="82" y="22"/>
                      <a:pt x="104" y="31"/>
                    </a:cubicBezTo>
                    <a:cubicBezTo>
                      <a:pt x="109" y="33"/>
                      <a:pt x="114" y="34"/>
                      <a:pt x="115" y="40"/>
                    </a:cubicBezTo>
                    <a:cubicBezTo>
                      <a:pt x="123" y="76"/>
                      <a:pt x="131" y="111"/>
                      <a:pt x="140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3" name="Freeform 19">
                <a:extLst>
                  <a:ext uri="{FF2B5EF4-FFF2-40B4-BE49-F238E27FC236}">
                    <a16:creationId xmlns:a16="http://schemas.microsoft.com/office/drawing/2014/main" id="{F50FB734-68EC-4225-AC0E-97798C9A3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277"/>
                <a:ext cx="302" cy="425"/>
              </a:xfrm>
              <a:custGeom>
                <a:avLst/>
                <a:gdLst>
                  <a:gd name="T0" fmla="*/ 101 w 127"/>
                  <a:gd name="T1" fmla="*/ 0 h 179"/>
                  <a:gd name="T2" fmla="*/ 125 w 127"/>
                  <a:gd name="T3" fmla="*/ 73 h 179"/>
                  <a:gd name="T4" fmla="*/ 119 w 127"/>
                  <a:gd name="T5" fmla="*/ 86 h 179"/>
                  <a:gd name="T6" fmla="*/ 0 w 127"/>
                  <a:gd name="T7" fmla="*/ 179 h 179"/>
                  <a:gd name="T8" fmla="*/ 7 w 127"/>
                  <a:gd name="T9" fmla="*/ 81 h 179"/>
                  <a:gd name="T10" fmla="*/ 14 w 127"/>
                  <a:gd name="T11" fmla="*/ 67 h 179"/>
                  <a:gd name="T12" fmla="*/ 101 w 127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79">
                    <a:moveTo>
                      <a:pt x="101" y="0"/>
                    </a:moveTo>
                    <a:cubicBezTo>
                      <a:pt x="109" y="25"/>
                      <a:pt x="117" y="49"/>
                      <a:pt x="125" y="73"/>
                    </a:cubicBezTo>
                    <a:cubicBezTo>
                      <a:pt x="127" y="79"/>
                      <a:pt x="124" y="82"/>
                      <a:pt x="119" y="86"/>
                    </a:cubicBezTo>
                    <a:cubicBezTo>
                      <a:pt x="80" y="116"/>
                      <a:pt x="42" y="146"/>
                      <a:pt x="0" y="179"/>
                    </a:cubicBezTo>
                    <a:cubicBezTo>
                      <a:pt x="2" y="144"/>
                      <a:pt x="5" y="112"/>
                      <a:pt x="7" y="81"/>
                    </a:cubicBezTo>
                    <a:cubicBezTo>
                      <a:pt x="7" y="75"/>
                      <a:pt x="10" y="71"/>
                      <a:pt x="14" y="67"/>
                    </a:cubicBezTo>
                    <a:cubicBezTo>
                      <a:pt x="43" y="45"/>
                      <a:pt x="71" y="23"/>
                      <a:pt x="1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4" name="Freeform 20">
                <a:extLst>
                  <a:ext uri="{FF2B5EF4-FFF2-40B4-BE49-F238E27FC236}">
                    <a16:creationId xmlns:a16="http://schemas.microsoft.com/office/drawing/2014/main" id="{4F426FD1-E410-4B2F-9272-C6DAF1EDE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862"/>
                <a:ext cx="302" cy="358"/>
              </a:xfrm>
              <a:custGeom>
                <a:avLst/>
                <a:gdLst>
                  <a:gd name="T0" fmla="*/ 5 w 127"/>
                  <a:gd name="T1" fmla="*/ 114 h 151"/>
                  <a:gd name="T2" fmla="*/ 39 w 127"/>
                  <a:gd name="T3" fmla="*/ 47 h 151"/>
                  <a:gd name="T4" fmla="*/ 89 w 127"/>
                  <a:gd name="T5" fmla="*/ 8 h 151"/>
                  <a:gd name="T6" fmla="*/ 106 w 127"/>
                  <a:gd name="T7" fmla="*/ 14 h 151"/>
                  <a:gd name="T8" fmla="*/ 116 w 127"/>
                  <a:gd name="T9" fmla="*/ 46 h 151"/>
                  <a:gd name="T10" fmla="*/ 100 w 127"/>
                  <a:gd name="T11" fmla="*/ 101 h 151"/>
                  <a:gd name="T12" fmla="*/ 51 w 127"/>
                  <a:gd name="T13" fmla="*/ 139 h 151"/>
                  <a:gd name="T14" fmla="*/ 13 w 127"/>
                  <a:gd name="T15" fmla="*/ 139 h 151"/>
                  <a:gd name="T16" fmla="*/ 5 w 127"/>
                  <a:gd name="T17" fmla="*/ 1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151">
                    <a:moveTo>
                      <a:pt x="5" y="114"/>
                    </a:moveTo>
                    <a:cubicBezTo>
                      <a:pt x="1" y="84"/>
                      <a:pt x="13" y="63"/>
                      <a:pt x="39" y="47"/>
                    </a:cubicBezTo>
                    <a:cubicBezTo>
                      <a:pt x="57" y="36"/>
                      <a:pt x="73" y="22"/>
                      <a:pt x="89" y="8"/>
                    </a:cubicBezTo>
                    <a:cubicBezTo>
                      <a:pt x="99" y="0"/>
                      <a:pt x="103" y="2"/>
                      <a:pt x="106" y="14"/>
                    </a:cubicBezTo>
                    <a:cubicBezTo>
                      <a:pt x="109" y="25"/>
                      <a:pt x="113" y="35"/>
                      <a:pt x="116" y="46"/>
                    </a:cubicBezTo>
                    <a:cubicBezTo>
                      <a:pt x="127" y="80"/>
                      <a:pt x="127" y="80"/>
                      <a:pt x="100" y="101"/>
                    </a:cubicBezTo>
                    <a:cubicBezTo>
                      <a:pt x="83" y="113"/>
                      <a:pt x="66" y="125"/>
                      <a:pt x="51" y="139"/>
                    </a:cubicBezTo>
                    <a:cubicBezTo>
                      <a:pt x="38" y="151"/>
                      <a:pt x="26" y="144"/>
                      <a:pt x="13" y="139"/>
                    </a:cubicBezTo>
                    <a:cubicBezTo>
                      <a:pt x="0" y="134"/>
                      <a:pt x="5" y="123"/>
                      <a:pt x="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5" name="Freeform 21">
                <a:extLst>
                  <a:ext uri="{FF2B5EF4-FFF2-40B4-BE49-F238E27FC236}">
                    <a16:creationId xmlns:a16="http://schemas.microsoft.com/office/drawing/2014/main" id="{3C21E065-93A4-409D-B345-898930D98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513"/>
                <a:ext cx="413" cy="202"/>
              </a:xfrm>
              <a:custGeom>
                <a:avLst/>
                <a:gdLst>
                  <a:gd name="T0" fmla="*/ 174 w 174"/>
                  <a:gd name="T1" fmla="*/ 28 h 85"/>
                  <a:gd name="T2" fmla="*/ 78 w 174"/>
                  <a:gd name="T3" fmla="*/ 81 h 85"/>
                  <a:gd name="T4" fmla="*/ 59 w 174"/>
                  <a:gd name="T5" fmla="*/ 82 h 85"/>
                  <a:gd name="T6" fmla="*/ 0 w 174"/>
                  <a:gd name="T7" fmla="*/ 56 h 85"/>
                  <a:gd name="T8" fmla="*/ 96 w 174"/>
                  <a:gd name="T9" fmla="*/ 2 h 85"/>
                  <a:gd name="T10" fmla="*/ 110 w 174"/>
                  <a:gd name="T11" fmla="*/ 2 h 85"/>
                  <a:gd name="T12" fmla="*/ 174 w 174"/>
                  <a:gd name="T13" fmla="*/ 2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85">
                    <a:moveTo>
                      <a:pt x="174" y="28"/>
                    </a:moveTo>
                    <a:cubicBezTo>
                      <a:pt x="139" y="47"/>
                      <a:pt x="108" y="64"/>
                      <a:pt x="78" y="81"/>
                    </a:cubicBezTo>
                    <a:cubicBezTo>
                      <a:pt x="71" y="85"/>
                      <a:pt x="66" y="84"/>
                      <a:pt x="59" y="82"/>
                    </a:cubicBezTo>
                    <a:cubicBezTo>
                      <a:pt x="41" y="73"/>
                      <a:pt x="22" y="65"/>
                      <a:pt x="0" y="56"/>
                    </a:cubicBezTo>
                    <a:cubicBezTo>
                      <a:pt x="33" y="37"/>
                      <a:pt x="65" y="20"/>
                      <a:pt x="96" y="2"/>
                    </a:cubicBezTo>
                    <a:cubicBezTo>
                      <a:pt x="101" y="0"/>
                      <a:pt x="105" y="0"/>
                      <a:pt x="110" y="2"/>
                    </a:cubicBezTo>
                    <a:cubicBezTo>
                      <a:pt x="130" y="10"/>
                      <a:pt x="150" y="18"/>
                      <a:pt x="17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6" name="Freeform 22">
                <a:extLst>
                  <a:ext uri="{FF2B5EF4-FFF2-40B4-BE49-F238E27FC236}">
                    <a16:creationId xmlns:a16="http://schemas.microsoft.com/office/drawing/2014/main" id="{6B16B49E-EDA2-47A9-BDD9-341D59B96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988"/>
                <a:ext cx="247" cy="178"/>
              </a:xfrm>
              <a:custGeom>
                <a:avLst/>
                <a:gdLst>
                  <a:gd name="T0" fmla="*/ 0 w 104"/>
                  <a:gd name="T1" fmla="*/ 37 h 75"/>
                  <a:gd name="T2" fmla="*/ 39 w 104"/>
                  <a:gd name="T3" fmla="*/ 9 h 75"/>
                  <a:gd name="T4" fmla="*/ 68 w 104"/>
                  <a:gd name="T5" fmla="*/ 5 h 75"/>
                  <a:gd name="T6" fmla="*/ 95 w 104"/>
                  <a:gd name="T7" fmla="*/ 75 h 75"/>
                  <a:gd name="T8" fmla="*/ 0 w 104"/>
                  <a:gd name="T9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5">
                    <a:moveTo>
                      <a:pt x="0" y="37"/>
                    </a:moveTo>
                    <a:cubicBezTo>
                      <a:pt x="15" y="27"/>
                      <a:pt x="27" y="19"/>
                      <a:pt x="39" y="9"/>
                    </a:cubicBezTo>
                    <a:cubicBezTo>
                      <a:pt x="48" y="2"/>
                      <a:pt x="56" y="0"/>
                      <a:pt x="68" y="5"/>
                    </a:cubicBezTo>
                    <a:cubicBezTo>
                      <a:pt x="104" y="21"/>
                      <a:pt x="104" y="20"/>
                      <a:pt x="95" y="75"/>
                    </a:cubicBezTo>
                    <a:cubicBezTo>
                      <a:pt x="64" y="62"/>
                      <a:pt x="34" y="50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7" name="Freeform 23">
                <a:extLst>
                  <a:ext uri="{FF2B5EF4-FFF2-40B4-BE49-F238E27FC236}">
                    <a16:creationId xmlns:a16="http://schemas.microsoft.com/office/drawing/2014/main" id="{804DEBBC-6132-4DC9-941D-827FA22D6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779"/>
                <a:ext cx="309" cy="228"/>
              </a:xfrm>
              <a:custGeom>
                <a:avLst/>
                <a:gdLst>
                  <a:gd name="T0" fmla="*/ 71 w 130"/>
                  <a:gd name="T1" fmla="*/ 0 h 96"/>
                  <a:gd name="T2" fmla="*/ 130 w 130"/>
                  <a:gd name="T3" fmla="*/ 23 h 96"/>
                  <a:gd name="T4" fmla="*/ 46 w 130"/>
                  <a:gd name="T5" fmla="*/ 89 h 96"/>
                  <a:gd name="T6" fmla="*/ 24 w 130"/>
                  <a:gd name="T7" fmla="*/ 87 h 96"/>
                  <a:gd name="T8" fmla="*/ 0 w 130"/>
                  <a:gd name="T9" fmla="*/ 77 h 96"/>
                  <a:gd name="T10" fmla="*/ 66 w 130"/>
                  <a:gd name="T11" fmla="*/ 30 h 96"/>
                  <a:gd name="T12" fmla="*/ 71 w 130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96">
                    <a:moveTo>
                      <a:pt x="71" y="0"/>
                    </a:moveTo>
                    <a:cubicBezTo>
                      <a:pt x="93" y="9"/>
                      <a:pt x="110" y="15"/>
                      <a:pt x="130" y="23"/>
                    </a:cubicBezTo>
                    <a:cubicBezTo>
                      <a:pt x="101" y="46"/>
                      <a:pt x="73" y="67"/>
                      <a:pt x="46" y="89"/>
                    </a:cubicBezTo>
                    <a:cubicBezTo>
                      <a:pt x="38" y="96"/>
                      <a:pt x="31" y="89"/>
                      <a:pt x="24" y="87"/>
                    </a:cubicBezTo>
                    <a:cubicBezTo>
                      <a:pt x="17" y="84"/>
                      <a:pt x="10" y="81"/>
                      <a:pt x="0" y="77"/>
                    </a:cubicBezTo>
                    <a:cubicBezTo>
                      <a:pt x="23" y="61"/>
                      <a:pt x="45" y="45"/>
                      <a:pt x="66" y="30"/>
                    </a:cubicBezTo>
                    <a:cubicBezTo>
                      <a:pt x="77" y="23"/>
                      <a:pt x="84" y="16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58" name="Freeform 24">
                <a:extLst>
                  <a:ext uri="{FF2B5EF4-FFF2-40B4-BE49-F238E27FC236}">
                    <a16:creationId xmlns:a16="http://schemas.microsoft.com/office/drawing/2014/main" id="{67CFD98F-F7D2-466D-AA00-DE4787E8D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1681"/>
                <a:ext cx="174" cy="257"/>
              </a:xfrm>
              <a:custGeom>
                <a:avLst/>
                <a:gdLst>
                  <a:gd name="T0" fmla="*/ 10 w 73"/>
                  <a:gd name="T1" fmla="*/ 0 h 108"/>
                  <a:gd name="T2" fmla="*/ 73 w 73"/>
                  <a:gd name="T3" fmla="*/ 26 h 108"/>
                  <a:gd name="T4" fmla="*/ 30 w 73"/>
                  <a:gd name="T5" fmla="*/ 91 h 108"/>
                  <a:gd name="T6" fmla="*/ 19 w 73"/>
                  <a:gd name="T7" fmla="*/ 105 h 108"/>
                  <a:gd name="T8" fmla="*/ 2 w 73"/>
                  <a:gd name="T9" fmla="*/ 85 h 108"/>
                  <a:gd name="T10" fmla="*/ 10 w 73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08">
                    <a:moveTo>
                      <a:pt x="10" y="0"/>
                    </a:moveTo>
                    <a:cubicBezTo>
                      <a:pt x="32" y="9"/>
                      <a:pt x="50" y="17"/>
                      <a:pt x="73" y="26"/>
                    </a:cubicBezTo>
                    <a:cubicBezTo>
                      <a:pt x="38" y="37"/>
                      <a:pt x="40" y="68"/>
                      <a:pt x="30" y="91"/>
                    </a:cubicBezTo>
                    <a:cubicBezTo>
                      <a:pt x="27" y="96"/>
                      <a:pt x="31" y="108"/>
                      <a:pt x="19" y="105"/>
                    </a:cubicBezTo>
                    <a:cubicBezTo>
                      <a:pt x="10" y="102"/>
                      <a:pt x="0" y="99"/>
                      <a:pt x="2" y="85"/>
                    </a:cubicBezTo>
                    <a:cubicBezTo>
                      <a:pt x="5" y="58"/>
                      <a:pt x="7" y="3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EE91FC8F-561F-4B91-A332-62F600A4C52E}"/>
                </a:ext>
              </a:extLst>
            </p:cNvPr>
            <p:cNvSpPr>
              <a:spLocks/>
            </p:cNvSpPr>
            <p:nvPr/>
          </p:nvSpPr>
          <p:spPr>
            <a:xfrm>
              <a:off x="6566064" y="5048250"/>
              <a:ext cx="1428399" cy="423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A36B0B-DEA7-44B5-A61D-2F75A0A276DF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7284420" y="5081588"/>
              <a:ext cx="648469" cy="3079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dirty="0">
                  <a:ea typeface="Roboto" panose="02000000000000000000" pitchFamily="2" charset="0"/>
                  <a:cs typeface="Roboto" panose="02000000000000000000" pitchFamily="2" charset="0"/>
                </a:rPr>
                <a:t>Timber &amp; steel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D239D2E-E48D-4A23-8898-810E718D2CF4}"/>
                </a:ext>
              </a:extLst>
            </p:cNvPr>
            <p:cNvGrpSpPr/>
            <p:nvPr/>
          </p:nvGrpSpPr>
          <p:grpSpPr>
            <a:xfrm>
              <a:off x="6612057" y="5080000"/>
              <a:ext cx="331742" cy="293688"/>
              <a:chOff x="6559468" y="5756274"/>
              <a:chExt cx="338485" cy="300038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311ECE14-969E-4CA2-B920-767A796C5A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59468" y="5756274"/>
                <a:ext cx="338485" cy="3000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83" name="Freeform 10">
                <a:extLst>
                  <a:ext uri="{FF2B5EF4-FFF2-40B4-BE49-F238E27FC236}">
                    <a16:creationId xmlns:a16="http://schemas.microsoft.com/office/drawing/2014/main" id="{E5F78F4E-D1A3-4BB9-847C-2283383512D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599915" y="5807074"/>
                <a:ext cx="258880" cy="198438"/>
              </a:xfrm>
              <a:custGeom>
                <a:avLst/>
                <a:gdLst>
                  <a:gd name="T0" fmla="*/ 62 w 431"/>
                  <a:gd name="T1" fmla="*/ 6 h 410"/>
                  <a:gd name="T2" fmla="*/ 9 w 431"/>
                  <a:gd name="T3" fmla="*/ 158 h 410"/>
                  <a:gd name="T4" fmla="*/ 233 w 431"/>
                  <a:gd name="T5" fmla="*/ 410 h 410"/>
                  <a:gd name="T6" fmla="*/ 420 w 431"/>
                  <a:gd name="T7" fmla="*/ 384 h 410"/>
                  <a:gd name="T8" fmla="*/ 209 w 431"/>
                  <a:gd name="T9" fmla="*/ 73 h 410"/>
                  <a:gd name="T10" fmla="*/ 402 w 431"/>
                  <a:gd name="T11" fmla="*/ 290 h 410"/>
                  <a:gd name="T12" fmla="*/ 246 w 431"/>
                  <a:gd name="T13" fmla="*/ 119 h 410"/>
                  <a:gd name="T14" fmla="*/ 215 w 431"/>
                  <a:gd name="T15" fmla="*/ 90 h 410"/>
                  <a:gd name="T16" fmla="*/ 343 w 431"/>
                  <a:gd name="T17" fmla="*/ 262 h 410"/>
                  <a:gd name="T18" fmla="*/ 317 w 431"/>
                  <a:gd name="T19" fmla="*/ 259 h 410"/>
                  <a:gd name="T20" fmla="*/ 194 w 431"/>
                  <a:gd name="T21" fmla="*/ 76 h 410"/>
                  <a:gd name="T22" fmla="*/ 206 w 431"/>
                  <a:gd name="T23" fmla="*/ 106 h 410"/>
                  <a:gd name="T24" fmla="*/ 268 w 431"/>
                  <a:gd name="T25" fmla="*/ 198 h 410"/>
                  <a:gd name="T26" fmla="*/ 314 w 431"/>
                  <a:gd name="T27" fmla="*/ 267 h 410"/>
                  <a:gd name="T28" fmla="*/ 206 w 431"/>
                  <a:gd name="T29" fmla="*/ 126 h 410"/>
                  <a:gd name="T30" fmla="*/ 189 w 431"/>
                  <a:gd name="T31" fmla="*/ 77 h 410"/>
                  <a:gd name="T32" fmla="*/ 300 w 431"/>
                  <a:gd name="T33" fmla="*/ 284 h 410"/>
                  <a:gd name="T34" fmla="*/ 173 w 431"/>
                  <a:gd name="T35" fmla="*/ 82 h 410"/>
                  <a:gd name="T36" fmla="*/ 160 w 431"/>
                  <a:gd name="T37" fmla="*/ 89 h 410"/>
                  <a:gd name="T38" fmla="*/ 256 w 431"/>
                  <a:gd name="T39" fmla="*/ 283 h 410"/>
                  <a:gd name="T40" fmla="*/ 231 w 431"/>
                  <a:gd name="T41" fmla="*/ 227 h 410"/>
                  <a:gd name="T42" fmla="*/ 153 w 431"/>
                  <a:gd name="T43" fmla="*/ 88 h 410"/>
                  <a:gd name="T44" fmla="*/ 114 w 431"/>
                  <a:gd name="T45" fmla="*/ 276 h 410"/>
                  <a:gd name="T46" fmla="*/ 178 w 431"/>
                  <a:gd name="T47" fmla="*/ 329 h 410"/>
                  <a:gd name="T48" fmla="*/ 190 w 431"/>
                  <a:gd name="T49" fmla="*/ 267 h 410"/>
                  <a:gd name="T50" fmla="*/ 105 w 431"/>
                  <a:gd name="T51" fmla="*/ 20 h 410"/>
                  <a:gd name="T52" fmla="*/ 84 w 431"/>
                  <a:gd name="T53" fmla="*/ 22 h 410"/>
                  <a:gd name="T54" fmla="*/ 174 w 431"/>
                  <a:gd name="T55" fmla="*/ 219 h 410"/>
                  <a:gd name="T56" fmla="*/ 81 w 431"/>
                  <a:gd name="T57" fmla="*/ 36 h 410"/>
                  <a:gd name="T58" fmla="*/ 31 w 431"/>
                  <a:gd name="T59" fmla="*/ 63 h 410"/>
                  <a:gd name="T60" fmla="*/ 126 w 431"/>
                  <a:gd name="T61" fmla="*/ 267 h 410"/>
                  <a:gd name="T62" fmla="*/ 73 w 431"/>
                  <a:gd name="T63" fmla="*/ 290 h 410"/>
                  <a:gd name="T64" fmla="*/ 47 w 431"/>
                  <a:gd name="T65" fmla="*/ 241 h 410"/>
                  <a:gd name="T66" fmla="*/ 24 w 431"/>
                  <a:gd name="T67" fmla="*/ 166 h 410"/>
                  <a:gd name="T68" fmla="*/ 60 w 431"/>
                  <a:gd name="T69" fmla="*/ 235 h 410"/>
                  <a:gd name="T70" fmla="*/ 20 w 431"/>
                  <a:gd name="T71" fmla="*/ 102 h 410"/>
                  <a:gd name="T72" fmla="*/ 94 w 431"/>
                  <a:gd name="T73" fmla="*/ 239 h 410"/>
                  <a:gd name="T74" fmla="*/ 42 w 431"/>
                  <a:gd name="T75" fmla="*/ 131 h 410"/>
                  <a:gd name="T76" fmla="*/ 25 w 431"/>
                  <a:gd name="T77" fmla="*/ 86 h 410"/>
                  <a:gd name="T78" fmla="*/ 41 w 431"/>
                  <a:gd name="T79" fmla="*/ 111 h 410"/>
                  <a:gd name="T80" fmla="*/ 111 w 431"/>
                  <a:gd name="T81" fmla="*/ 235 h 410"/>
                  <a:gd name="T82" fmla="*/ 113 w 431"/>
                  <a:gd name="T83" fmla="*/ 240 h 410"/>
                  <a:gd name="T84" fmla="*/ 98 w 431"/>
                  <a:gd name="T85" fmla="*/ 243 h 410"/>
                  <a:gd name="T86" fmla="*/ 60 w 431"/>
                  <a:gd name="T87" fmla="*/ 235 h 410"/>
                  <a:gd name="T88" fmla="*/ 87 w 431"/>
                  <a:gd name="T89" fmla="*/ 234 h 410"/>
                  <a:gd name="T90" fmla="*/ 87 w 431"/>
                  <a:gd name="T91" fmla="*/ 227 h 410"/>
                  <a:gd name="T92" fmla="*/ 410 w 431"/>
                  <a:gd name="T93" fmla="*/ 334 h 410"/>
                  <a:gd name="T94" fmla="*/ 240 w 431"/>
                  <a:gd name="T95" fmla="*/ 359 h 410"/>
                  <a:gd name="T96" fmla="*/ 223 w 431"/>
                  <a:gd name="T97" fmla="*/ 375 h 410"/>
                  <a:gd name="T98" fmla="*/ 382 w 431"/>
                  <a:gd name="T99" fmla="*/ 364 h 410"/>
                  <a:gd name="T100" fmla="*/ 246 w 431"/>
                  <a:gd name="T101" fmla="*/ 374 h 410"/>
                  <a:gd name="T102" fmla="*/ 100 w 431"/>
                  <a:gd name="T103" fmla="*/ 396 h 410"/>
                  <a:gd name="T104" fmla="*/ 217 w 431"/>
                  <a:gd name="T105" fmla="*/ 338 h 410"/>
                  <a:gd name="T106" fmla="*/ 403 w 431"/>
                  <a:gd name="T107" fmla="*/ 351 h 410"/>
                  <a:gd name="T108" fmla="*/ 406 w 431"/>
                  <a:gd name="T109" fmla="*/ 329 h 410"/>
                  <a:gd name="T110" fmla="*/ 399 w 431"/>
                  <a:gd name="T111" fmla="*/ 317 h 410"/>
                  <a:gd name="T112" fmla="*/ 237 w 431"/>
                  <a:gd name="T113" fmla="*/ 307 h 410"/>
                  <a:gd name="T114" fmla="*/ 405 w 431"/>
                  <a:gd name="T115" fmla="*/ 295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1" h="410">
                    <a:moveTo>
                      <a:pt x="229" y="68"/>
                    </a:moveTo>
                    <a:cubicBezTo>
                      <a:pt x="202" y="67"/>
                      <a:pt x="176" y="69"/>
                      <a:pt x="150" y="67"/>
                    </a:cubicBezTo>
                    <a:cubicBezTo>
                      <a:pt x="138" y="46"/>
                      <a:pt x="127" y="25"/>
                      <a:pt x="114" y="3"/>
                    </a:cubicBezTo>
                    <a:cubicBezTo>
                      <a:pt x="97" y="4"/>
                      <a:pt x="80" y="0"/>
                      <a:pt x="62" y="6"/>
                    </a:cubicBezTo>
                    <a:cubicBezTo>
                      <a:pt x="62" y="20"/>
                      <a:pt x="62" y="33"/>
                      <a:pt x="62" y="47"/>
                    </a:cubicBezTo>
                    <a:cubicBezTo>
                      <a:pt x="51" y="47"/>
                      <a:pt x="41" y="46"/>
                      <a:pt x="31" y="47"/>
                    </a:cubicBezTo>
                    <a:cubicBezTo>
                      <a:pt x="21" y="48"/>
                      <a:pt x="10" y="43"/>
                      <a:pt x="0" y="53"/>
                    </a:cubicBezTo>
                    <a:cubicBezTo>
                      <a:pt x="3" y="88"/>
                      <a:pt x="7" y="123"/>
                      <a:pt x="9" y="158"/>
                    </a:cubicBezTo>
                    <a:cubicBezTo>
                      <a:pt x="10" y="182"/>
                      <a:pt x="17" y="203"/>
                      <a:pt x="25" y="225"/>
                    </a:cubicBezTo>
                    <a:cubicBezTo>
                      <a:pt x="32" y="246"/>
                      <a:pt x="40" y="268"/>
                      <a:pt x="47" y="289"/>
                    </a:cubicBezTo>
                    <a:cubicBezTo>
                      <a:pt x="61" y="329"/>
                      <a:pt x="75" y="369"/>
                      <a:pt x="90" y="410"/>
                    </a:cubicBezTo>
                    <a:cubicBezTo>
                      <a:pt x="138" y="410"/>
                      <a:pt x="187" y="410"/>
                      <a:pt x="233" y="410"/>
                    </a:cubicBezTo>
                    <a:cubicBezTo>
                      <a:pt x="241" y="404"/>
                      <a:pt x="235" y="396"/>
                      <a:pt x="242" y="390"/>
                    </a:cubicBezTo>
                    <a:cubicBezTo>
                      <a:pt x="248" y="390"/>
                      <a:pt x="254" y="390"/>
                      <a:pt x="261" y="390"/>
                    </a:cubicBezTo>
                    <a:cubicBezTo>
                      <a:pt x="306" y="390"/>
                      <a:pt x="352" y="390"/>
                      <a:pt x="397" y="390"/>
                    </a:cubicBezTo>
                    <a:cubicBezTo>
                      <a:pt x="405" y="390"/>
                      <a:pt x="413" y="392"/>
                      <a:pt x="420" y="384"/>
                    </a:cubicBezTo>
                    <a:cubicBezTo>
                      <a:pt x="424" y="354"/>
                      <a:pt x="427" y="323"/>
                      <a:pt x="431" y="293"/>
                    </a:cubicBezTo>
                    <a:cubicBezTo>
                      <a:pt x="363" y="217"/>
                      <a:pt x="296" y="142"/>
                      <a:pt x="229" y="68"/>
                    </a:cubicBezTo>
                    <a:close/>
                    <a:moveTo>
                      <a:pt x="226" y="94"/>
                    </a:moveTo>
                    <a:cubicBezTo>
                      <a:pt x="209" y="73"/>
                      <a:pt x="209" y="73"/>
                      <a:pt x="209" y="73"/>
                    </a:cubicBezTo>
                    <a:cubicBezTo>
                      <a:pt x="213" y="70"/>
                      <a:pt x="213" y="70"/>
                      <a:pt x="213" y="70"/>
                    </a:cubicBezTo>
                    <a:cubicBezTo>
                      <a:pt x="219" y="74"/>
                      <a:pt x="248" y="110"/>
                      <a:pt x="254" y="119"/>
                    </a:cubicBezTo>
                    <a:cubicBezTo>
                      <a:pt x="305" y="176"/>
                      <a:pt x="355" y="232"/>
                      <a:pt x="406" y="288"/>
                    </a:cubicBezTo>
                    <a:cubicBezTo>
                      <a:pt x="404" y="289"/>
                      <a:pt x="403" y="290"/>
                      <a:pt x="402" y="290"/>
                    </a:cubicBezTo>
                    <a:cubicBezTo>
                      <a:pt x="399" y="290"/>
                      <a:pt x="396" y="289"/>
                      <a:pt x="395" y="287"/>
                    </a:cubicBezTo>
                    <a:cubicBezTo>
                      <a:pt x="375" y="284"/>
                      <a:pt x="362" y="270"/>
                      <a:pt x="347" y="258"/>
                    </a:cubicBezTo>
                    <a:cubicBezTo>
                      <a:pt x="346" y="257"/>
                      <a:pt x="345" y="256"/>
                      <a:pt x="345" y="255"/>
                    </a:cubicBezTo>
                    <a:cubicBezTo>
                      <a:pt x="312" y="210"/>
                      <a:pt x="279" y="164"/>
                      <a:pt x="246" y="119"/>
                    </a:cubicBezTo>
                    <a:cubicBezTo>
                      <a:pt x="246" y="118"/>
                      <a:pt x="245" y="118"/>
                      <a:pt x="244" y="117"/>
                    </a:cubicBezTo>
                    <a:cubicBezTo>
                      <a:pt x="238" y="109"/>
                      <a:pt x="233" y="102"/>
                      <a:pt x="226" y="94"/>
                    </a:cubicBezTo>
                    <a:moveTo>
                      <a:pt x="212" y="87"/>
                    </a:moveTo>
                    <a:cubicBezTo>
                      <a:pt x="213" y="88"/>
                      <a:pt x="214" y="89"/>
                      <a:pt x="215" y="90"/>
                    </a:cubicBezTo>
                    <a:cubicBezTo>
                      <a:pt x="215" y="90"/>
                      <a:pt x="222" y="101"/>
                      <a:pt x="226" y="107"/>
                    </a:cubicBezTo>
                    <a:cubicBezTo>
                      <a:pt x="257" y="146"/>
                      <a:pt x="287" y="187"/>
                      <a:pt x="315" y="228"/>
                    </a:cubicBezTo>
                    <a:cubicBezTo>
                      <a:pt x="323" y="239"/>
                      <a:pt x="330" y="251"/>
                      <a:pt x="340" y="260"/>
                    </a:cubicBezTo>
                    <a:cubicBezTo>
                      <a:pt x="341" y="260"/>
                      <a:pt x="342" y="261"/>
                      <a:pt x="343" y="262"/>
                    </a:cubicBezTo>
                    <a:cubicBezTo>
                      <a:pt x="348" y="272"/>
                      <a:pt x="359" y="275"/>
                      <a:pt x="364" y="285"/>
                    </a:cubicBezTo>
                    <a:cubicBezTo>
                      <a:pt x="354" y="286"/>
                      <a:pt x="345" y="286"/>
                      <a:pt x="335" y="285"/>
                    </a:cubicBezTo>
                    <a:cubicBezTo>
                      <a:pt x="329" y="277"/>
                      <a:pt x="324" y="270"/>
                      <a:pt x="318" y="263"/>
                    </a:cubicBezTo>
                    <a:cubicBezTo>
                      <a:pt x="318" y="261"/>
                      <a:pt x="317" y="260"/>
                      <a:pt x="317" y="259"/>
                    </a:cubicBezTo>
                    <a:cubicBezTo>
                      <a:pt x="316" y="256"/>
                      <a:pt x="314" y="254"/>
                      <a:pt x="313" y="252"/>
                    </a:cubicBezTo>
                    <a:cubicBezTo>
                      <a:pt x="295" y="224"/>
                      <a:pt x="276" y="197"/>
                      <a:pt x="258" y="169"/>
                    </a:cubicBezTo>
                    <a:cubicBezTo>
                      <a:pt x="239" y="142"/>
                      <a:pt x="221" y="115"/>
                      <a:pt x="202" y="88"/>
                    </a:cubicBezTo>
                    <a:cubicBezTo>
                      <a:pt x="194" y="76"/>
                      <a:pt x="194" y="76"/>
                      <a:pt x="194" y="76"/>
                    </a:cubicBezTo>
                    <a:cubicBezTo>
                      <a:pt x="202" y="73"/>
                      <a:pt x="202" y="73"/>
                      <a:pt x="202" y="73"/>
                    </a:cubicBezTo>
                    <a:lnTo>
                      <a:pt x="212" y="87"/>
                    </a:lnTo>
                    <a:close/>
                    <a:moveTo>
                      <a:pt x="196" y="88"/>
                    </a:moveTo>
                    <a:cubicBezTo>
                      <a:pt x="199" y="95"/>
                      <a:pt x="202" y="100"/>
                      <a:pt x="206" y="106"/>
                    </a:cubicBezTo>
                    <a:cubicBezTo>
                      <a:pt x="207" y="106"/>
                      <a:pt x="207" y="106"/>
                      <a:pt x="207" y="107"/>
                    </a:cubicBezTo>
                    <a:cubicBezTo>
                      <a:pt x="210" y="111"/>
                      <a:pt x="213" y="116"/>
                      <a:pt x="216" y="120"/>
                    </a:cubicBezTo>
                    <a:cubicBezTo>
                      <a:pt x="228" y="138"/>
                      <a:pt x="240" y="156"/>
                      <a:pt x="252" y="174"/>
                    </a:cubicBezTo>
                    <a:cubicBezTo>
                      <a:pt x="257" y="182"/>
                      <a:pt x="263" y="190"/>
                      <a:pt x="268" y="198"/>
                    </a:cubicBezTo>
                    <a:cubicBezTo>
                      <a:pt x="271" y="202"/>
                      <a:pt x="274" y="207"/>
                      <a:pt x="277" y="211"/>
                    </a:cubicBezTo>
                    <a:cubicBezTo>
                      <a:pt x="286" y="224"/>
                      <a:pt x="295" y="237"/>
                      <a:pt x="303" y="250"/>
                    </a:cubicBezTo>
                    <a:cubicBezTo>
                      <a:pt x="306" y="254"/>
                      <a:pt x="308" y="257"/>
                      <a:pt x="311" y="261"/>
                    </a:cubicBezTo>
                    <a:cubicBezTo>
                      <a:pt x="312" y="263"/>
                      <a:pt x="313" y="265"/>
                      <a:pt x="314" y="267"/>
                    </a:cubicBezTo>
                    <a:cubicBezTo>
                      <a:pt x="315" y="273"/>
                      <a:pt x="322" y="276"/>
                      <a:pt x="322" y="283"/>
                    </a:cubicBezTo>
                    <a:cubicBezTo>
                      <a:pt x="318" y="288"/>
                      <a:pt x="314" y="284"/>
                      <a:pt x="310" y="283"/>
                    </a:cubicBezTo>
                    <a:cubicBezTo>
                      <a:pt x="298" y="266"/>
                      <a:pt x="287" y="249"/>
                      <a:pt x="274" y="233"/>
                    </a:cubicBezTo>
                    <a:cubicBezTo>
                      <a:pt x="246" y="200"/>
                      <a:pt x="226" y="163"/>
                      <a:pt x="206" y="126"/>
                    </a:cubicBezTo>
                    <a:cubicBezTo>
                      <a:pt x="199" y="114"/>
                      <a:pt x="193" y="101"/>
                      <a:pt x="186" y="89"/>
                    </a:cubicBezTo>
                    <a:cubicBezTo>
                      <a:pt x="184" y="87"/>
                      <a:pt x="183" y="85"/>
                      <a:pt x="183" y="83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9" y="77"/>
                      <a:pt x="189" y="77"/>
                      <a:pt x="189" y="77"/>
                    </a:cubicBezTo>
                    <a:lnTo>
                      <a:pt x="196" y="88"/>
                    </a:lnTo>
                    <a:close/>
                    <a:moveTo>
                      <a:pt x="176" y="86"/>
                    </a:moveTo>
                    <a:cubicBezTo>
                      <a:pt x="206" y="143"/>
                      <a:pt x="236" y="200"/>
                      <a:pt x="277" y="250"/>
                    </a:cubicBezTo>
                    <a:cubicBezTo>
                      <a:pt x="286" y="260"/>
                      <a:pt x="293" y="271"/>
                      <a:pt x="300" y="284"/>
                    </a:cubicBezTo>
                    <a:cubicBezTo>
                      <a:pt x="288" y="288"/>
                      <a:pt x="278" y="284"/>
                      <a:pt x="268" y="286"/>
                    </a:cubicBezTo>
                    <a:cubicBezTo>
                      <a:pt x="242" y="216"/>
                      <a:pt x="200" y="156"/>
                      <a:pt x="167" y="91"/>
                    </a:cubicBezTo>
                    <a:cubicBezTo>
                      <a:pt x="164" y="85"/>
                      <a:pt x="164" y="85"/>
                      <a:pt x="164" y="85"/>
                    </a:cubicBezTo>
                    <a:cubicBezTo>
                      <a:pt x="173" y="82"/>
                      <a:pt x="173" y="82"/>
                      <a:pt x="173" y="82"/>
                    </a:cubicBezTo>
                    <a:cubicBezTo>
                      <a:pt x="174" y="82"/>
                      <a:pt x="174" y="82"/>
                      <a:pt x="174" y="82"/>
                    </a:cubicBezTo>
                    <a:lnTo>
                      <a:pt x="176" y="86"/>
                    </a:lnTo>
                    <a:close/>
                    <a:moveTo>
                      <a:pt x="159" y="86"/>
                    </a:moveTo>
                    <a:cubicBezTo>
                      <a:pt x="159" y="87"/>
                      <a:pt x="160" y="88"/>
                      <a:pt x="160" y="89"/>
                    </a:cubicBezTo>
                    <a:cubicBezTo>
                      <a:pt x="172" y="116"/>
                      <a:pt x="188" y="141"/>
                      <a:pt x="201" y="167"/>
                    </a:cubicBezTo>
                    <a:cubicBezTo>
                      <a:pt x="205" y="175"/>
                      <a:pt x="207" y="178"/>
                      <a:pt x="213" y="190"/>
                    </a:cubicBezTo>
                    <a:cubicBezTo>
                      <a:pt x="222" y="202"/>
                      <a:pt x="226" y="211"/>
                      <a:pt x="231" y="222"/>
                    </a:cubicBezTo>
                    <a:cubicBezTo>
                      <a:pt x="247" y="247"/>
                      <a:pt x="255" y="267"/>
                      <a:pt x="256" y="283"/>
                    </a:cubicBezTo>
                    <a:cubicBezTo>
                      <a:pt x="248" y="288"/>
                      <a:pt x="239" y="284"/>
                      <a:pt x="231" y="285"/>
                    </a:cubicBezTo>
                    <a:cubicBezTo>
                      <a:pt x="228" y="284"/>
                      <a:pt x="227" y="281"/>
                      <a:pt x="227" y="279"/>
                    </a:cubicBezTo>
                    <a:cubicBezTo>
                      <a:pt x="228" y="279"/>
                      <a:pt x="229" y="279"/>
                      <a:pt x="230" y="279"/>
                    </a:cubicBezTo>
                    <a:cubicBezTo>
                      <a:pt x="230" y="262"/>
                      <a:pt x="230" y="244"/>
                      <a:pt x="231" y="227"/>
                    </a:cubicBezTo>
                    <a:cubicBezTo>
                      <a:pt x="224" y="217"/>
                      <a:pt x="221" y="212"/>
                      <a:pt x="213" y="196"/>
                    </a:cubicBezTo>
                    <a:cubicBezTo>
                      <a:pt x="204" y="183"/>
                      <a:pt x="203" y="180"/>
                      <a:pt x="199" y="171"/>
                    </a:cubicBezTo>
                    <a:cubicBezTo>
                      <a:pt x="185" y="147"/>
                      <a:pt x="172" y="123"/>
                      <a:pt x="158" y="98"/>
                    </a:cubicBezTo>
                    <a:cubicBezTo>
                      <a:pt x="153" y="88"/>
                      <a:pt x="153" y="88"/>
                      <a:pt x="153" y="88"/>
                    </a:cubicBezTo>
                    <a:lnTo>
                      <a:pt x="159" y="86"/>
                    </a:lnTo>
                    <a:close/>
                    <a:moveTo>
                      <a:pt x="101" y="330"/>
                    </a:moveTo>
                    <a:cubicBezTo>
                      <a:pt x="97" y="313"/>
                      <a:pt x="101" y="297"/>
                      <a:pt x="99" y="281"/>
                    </a:cubicBezTo>
                    <a:cubicBezTo>
                      <a:pt x="104" y="276"/>
                      <a:pt x="109" y="276"/>
                      <a:pt x="114" y="276"/>
                    </a:cubicBezTo>
                    <a:cubicBezTo>
                      <a:pt x="147" y="279"/>
                      <a:pt x="181" y="277"/>
                      <a:pt x="215" y="277"/>
                    </a:cubicBezTo>
                    <a:cubicBezTo>
                      <a:pt x="216" y="277"/>
                      <a:pt x="217" y="277"/>
                      <a:pt x="218" y="278"/>
                    </a:cubicBezTo>
                    <a:cubicBezTo>
                      <a:pt x="218" y="294"/>
                      <a:pt x="218" y="310"/>
                      <a:pt x="218" y="326"/>
                    </a:cubicBezTo>
                    <a:cubicBezTo>
                      <a:pt x="204" y="332"/>
                      <a:pt x="191" y="329"/>
                      <a:pt x="178" y="329"/>
                    </a:cubicBezTo>
                    <a:cubicBezTo>
                      <a:pt x="165" y="330"/>
                      <a:pt x="152" y="329"/>
                      <a:pt x="138" y="329"/>
                    </a:cubicBezTo>
                    <a:cubicBezTo>
                      <a:pt x="126" y="330"/>
                      <a:pt x="114" y="330"/>
                      <a:pt x="101" y="330"/>
                    </a:cubicBezTo>
                    <a:close/>
                    <a:moveTo>
                      <a:pt x="222" y="266"/>
                    </a:moveTo>
                    <a:cubicBezTo>
                      <a:pt x="211" y="270"/>
                      <a:pt x="200" y="268"/>
                      <a:pt x="190" y="267"/>
                    </a:cubicBezTo>
                    <a:cubicBezTo>
                      <a:pt x="184" y="257"/>
                      <a:pt x="189" y="247"/>
                      <a:pt x="186" y="236"/>
                    </a:cubicBezTo>
                    <a:cubicBezTo>
                      <a:pt x="198" y="233"/>
                      <a:pt x="208" y="235"/>
                      <a:pt x="220" y="233"/>
                    </a:cubicBezTo>
                    <a:cubicBezTo>
                      <a:pt x="224" y="246"/>
                      <a:pt x="222" y="256"/>
                      <a:pt x="222" y="266"/>
                    </a:cubicBezTo>
                    <a:close/>
                    <a:moveTo>
                      <a:pt x="105" y="20"/>
                    </a:moveTo>
                    <a:cubicBezTo>
                      <a:pt x="142" y="87"/>
                      <a:pt x="181" y="152"/>
                      <a:pt x="216" y="220"/>
                    </a:cubicBezTo>
                    <a:cubicBezTo>
                      <a:pt x="211" y="227"/>
                      <a:pt x="205" y="223"/>
                      <a:pt x="200" y="224"/>
                    </a:cubicBezTo>
                    <a:cubicBezTo>
                      <a:pt x="196" y="225"/>
                      <a:pt x="191" y="224"/>
                      <a:pt x="185" y="224"/>
                    </a:cubicBezTo>
                    <a:cubicBezTo>
                      <a:pt x="152" y="157"/>
                      <a:pt x="118" y="90"/>
                      <a:pt x="84" y="22"/>
                    </a:cubicBezTo>
                    <a:cubicBezTo>
                      <a:pt x="93" y="17"/>
                      <a:pt x="99" y="19"/>
                      <a:pt x="105" y="20"/>
                    </a:cubicBezTo>
                    <a:close/>
                    <a:moveTo>
                      <a:pt x="81" y="36"/>
                    </a:moveTo>
                    <a:cubicBezTo>
                      <a:pt x="91" y="56"/>
                      <a:pt x="101" y="74"/>
                      <a:pt x="111" y="93"/>
                    </a:cubicBezTo>
                    <a:cubicBezTo>
                      <a:pt x="132" y="135"/>
                      <a:pt x="153" y="177"/>
                      <a:pt x="174" y="219"/>
                    </a:cubicBezTo>
                    <a:cubicBezTo>
                      <a:pt x="178" y="228"/>
                      <a:pt x="181" y="236"/>
                      <a:pt x="177" y="246"/>
                    </a:cubicBezTo>
                    <a:cubicBezTo>
                      <a:pt x="171" y="244"/>
                      <a:pt x="170" y="239"/>
                      <a:pt x="169" y="235"/>
                    </a:cubicBezTo>
                    <a:cubicBezTo>
                      <a:pt x="140" y="179"/>
                      <a:pt x="112" y="122"/>
                      <a:pt x="84" y="66"/>
                    </a:cubicBezTo>
                    <a:cubicBezTo>
                      <a:pt x="79" y="57"/>
                      <a:pt x="77" y="48"/>
                      <a:pt x="81" y="36"/>
                    </a:cubicBezTo>
                    <a:close/>
                    <a:moveTo>
                      <a:pt x="117" y="231"/>
                    </a:moveTo>
                    <a:cubicBezTo>
                      <a:pt x="109" y="210"/>
                      <a:pt x="103" y="193"/>
                      <a:pt x="90" y="177"/>
                    </a:cubicBezTo>
                    <a:cubicBezTo>
                      <a:pt x="67" y="147"/>
                      <a:pt x="48" y="115"/>
                      <a:pt x="35" y="79"/>
                    </a:cubicBezTo>
                    <a:cubicBezTo>
                      <a:pt x="33" y="74"/>
                      <a:pt x="31" y="69"/>
                      <a:pt x="31" y="63"/>
                    </a:cubicBezTo>
                    <a:cubicBezTo>
                      <a:pt x="32" y="63"/>
                      <a:pt x="33" y="63"/>
                      <a:pt x="35" y="63"/>
                    </a:cubicBezTo>
                    <a:cubicBezTo>
                      <a:pt x="47" y="63"/>
                      <a:pt x="59" y="63"/>
                      <a:pt x="73" y="63"/>
                    </a:cubicBezTo>
                    <a:cubicBezTo>
                      <a:pt x="106" y="130"/>
                      <a:pt x="140" y="198"/>
                      <a:pt x="175" y="267"/>
                    </a:cubicBezTo>
                    <a:cubicBezTo>
                      <a:pt x="157" y="269"/>
                      <a:pt x="142" y="269"/>
                      <a:pt x="126" y="267"/>
                    </a:cubicBezTo>
                    <a:cubicBezTo>
                      <a:pt x="122" y="256"/>
                      <a:pt x="123" y="245"/>
                      <a:pt x="118" y="235"/>
                    </a:cubicBezTo>
                    <a:lnTo>
                      <a:pt x="117" y="231"/>
                    </a:lnTo>
                    <a:close/>
                    <a:moveTo>
                      <a:pt x="52" y="237"/>
                    </a:moveTo>
                    <a:cubicBezTo>
                      <a:pt x="58" y="256"/>
                      <a:pt x="68" y="272"/>
                      <a:pt x="73" y="290"/>
                    </a:cubicBezTo>
                    <a:cubicBezTo>
                      <a:pt x="77" y="304"/>
                      <a:pt x="82" y="318"/>
                      <a:pt x="88" y="331"/>
                    </a:cubicBezTo>
                    <a:cubicBezTo>
                      <a:pt x="92" y="339"/>
                      <a:pt x="92" y="347"/>
                      <a:pt x="89" y="356"/>
                    </a:cubicBezTo>
                    <a:cubicBezTo>
                      <a:pt x="79" y="339"/>
                      <a:pt x="75" y="320"/>
                      <a:pt x="68" y="301"/>
                    </a:cubicBezTo>
                    <a:cubicBezTo>
                      <a:pt x="60" y="282"/>
                      <a:pt x="54" y="261"/>
                      <a:pt x="47" y="241"/>
                    </a:cubicBezTo>
                    <a:cubicBezTo>
                      <a:pt x="40" y="222"/>
                      <a:pt x="33" y="203"/>
                      <a:pt x="26" y="183"/>
                    </a:cubicBezTo>
                    <a:cubicBezTo>
                      <a:pt x="24" y="179"/>
                      <a:pt x="23" y="178"/>
                      <a:pt x="23" y="175"/>
                    </a:cubicBezTo>
                    <a:cubicBezTo>
                      <a:pt x="23" y="173"/>
                      <a:pt x="23" y="170"/>
                      <a:pt x="24" y="166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30" y="182"/>
                      <a:pt x="35" y="195"/>
                      <a:pt x="40" y="208"/>
                    </a:cubicBezTo>
                    <a:cubicBezTo>
                      <a:pt x="43" y="216"/>
                      <a:pt x="46" y="223"/>
                      <a:pt x="50" y="231"/>
                    </a:cubicBezTo>
                    <a:lnTo>
                      <a:pt x="52" y="237"/>
                    </a:lnTo>
                    <a:close/>
                    <a:moveTo>
                      <a:pt x="60" y="235"/>
                    </a:moveTo>
                    <a:cubicBezTo>
                      <a:pt x="56" y="224"/>
                      <a:pt x="53" y="218"/>
                      <a:pt x="50" y="211"/>
                    </a:cubicBezTo>
                    <a:cubicBezTo>
                      <a:pt x="43" y="193"/>
                      <a:pt x="38" y="175"/>
                      <a:pt x="31" y="158"/>
                    </a:cubicBezTo>
                    <a:cubicBezTo>
                      <a:pt x="31" y="157"/>
                      <a:pt x="30" y="156"/>
                      <a:pt x="30" y="155"/>
                    </a:cubicBezTo>
                    <a:cubicBezTo>
                      <a:pt x="25" y="138"/>
                      <a:pt x="20" y="121"/>
                      <a:pt x="20" y="102"/>
                    </a:cubicBezTo>
                    <a:cubicBezTo>
                      <a:pt x="27" y="109"/>
                      <a:pt x="25" y="109"/>
                      <a:pt x="29" y="117"/>
                    </a:cubicBezTo>
                    <a:cubicBezTo>
                      <a:pt x="29" y="117"/>
                      <a:pt x="33" y="126"/>
                      <a:pt x="32" y="126"/>
                    </a:cubicBezTo>
                    <a:cubicBezTo>
                      <a:pt x="48" y="173"/>
                      <a:pt x="66" y="218"/>
                      <a:pt x="86" y="264"/>
                    </a:cubicBezTo>
                    <a:cubicBezTo>
                      <a:pt x="89" y="255"/>
                      <a:pt x="89" y="246"/>
                      <a:pt x="94" y="239"/>
                    </a:cubicBezTo>
                    <a:cubicBezTo>
                      <a:pt x="95" y="235"/>
                      <a:pt x="94" y="232"/>
                      <a:pt x="91" y="229"/>
                    </a:cubicBezTo>
                    <a:cubicBezTo>
                      <a:pt x="91" y="227"/>
                      <a:pt x="91" y="225"/>
                      <a:pt x="90" y="223"/>
                    </a:cubicBezTo>
                    <a:cubicBezTo>
                      <a:pt x="86" y="205"/>
                      <a:pt x="77" y="190"/>
                      <a:pt x="66" y="176"/>
                    </a:cubicBezTo>
                    <a:cubicBezTo>
                      <a:pt x="55" y="162"/>
                      <a:pt x="47" y="148"/>
                      <a:pt x="42" y="131"/>
                    </a:cubicBezTo>
                    <a:cubicBezTo>
                      <a:pt x="40" y="129"/>
                      <a:pt x="40" y="128"/>
                      <a:pt x="40" y="126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0" y="125"/>
                      <a:pt x="39" y="124"/>
                      <a:pt x="39" y="123"/>
                    </a:cubicBezTo>
                    <a:cubicBezTo>
                      <a:pt x="36" y="110"/>
                      <a:pt x="30" y="98"/>
                      <a:pt x="25" y="86"/>
                    </a:cubicBezTo>
                    <a:cubicBezTo>
                      <a:pt x="22" y="79"/>
                      <a:pt x="16" y="71"/>
                      <a:pt x="20" y="62"/>
                    </a:cubicBezTo>
                    <a:cubicBezTo>
                      <a:pt x="20" y="62"/>
                      <a:pt x="21" y="62"/>
                      <a:pt x="21" y="62"/>
                    </a:cubicBezTo>
                    <a:cubicBezTo>
                      <a:pt x="24" y="70"/>
                      <a:pt x="26" y="77"/>
                      <a:pt x="29" y="85"/>
                    </a:cubicBezTo>
                    <a:cubicBezTo>
                      <a:pt x="33" y="94"/>
                      <a:pt x="37" y="102"/>
                      <a:pt x="41" y="111"/>
                    </a:cubicBezTo>
                    <a:cubicBezTo>
                      <a:pt x="42" y="114"/>
                      <a:pt x="43" y="118"/>
                      <a:pt x="45" y="121"/>
                    </a:cubicBezTo>
                    <a:cubicBezTo>
                      <a:pt x="45" y="122"/>
                      <a:pt x="45" y="122"/>
                      <a:pt x="46" y="123"/>
                    </a:cubicBezTo>
                    <a:cubicBezTo>
                      <a:pt x="55" y="139"/>
                      <a:pt x="64" y="155"/>
                      <a:pt x="75" y="170"/>
                    </a:cubicBezTo>
                    <a:cubicBezTo>
                      <a:pt x="90" y="190"/>
                      <a:pt x="104" y="210"/>
                      <a:pt x="111" y="235"/>
                    </a:cubicBezTo>
                    <a:cubicBezTo>
                      <a:pt x="111" y="235"/>
                      <a:pt x="111" y="235"/>
                      <a:pt x="111" y="235"/>
                    </a:cubicBezTo>
                    <a:cubicBezTo>
                      <a:pt x="113" y="240"/>
                      <a:pt x="113" y="240"/>
                      <a:pt x="113" y="240"/>
                    </a:cubicBezTo>
                    <a:cubicBezTo>
                      <a:pt x="113" y="240"/>
                      <a:pt x="113" y="240"/>
                      <a:pt x="113" y="240"/>
                    </a:cubicBezTo>
                    <a:cubicBezTo>
                      <a:pt x="113" y="240"/>
                      <a:pt x="113" y="240"/>
                      <a:pt x="113" y="240"/>
                    </a:cubicBezTo>
                    <a:cubicBezTo>
                      <a:pt x="113" y="240"/>
                      <a:pt x="113" y="240"/>
                      <a:pt x="113" y="240"/>
                    </a:cubicBezTo>
                    <a:cubicBezTo>
                      <a:pt x="114" y="249"/>
                      <a:pt x="116" y="257"/>
                      <a:pt x="118" y="266"/>
                    </a:cubicBezTo>
                    <a:cubicBezTo>
                      <a:pt x="113" y="271"/>
                      <a:pt x="107" y="270"/>
                      <a:pt x="102" y="266"/>
                    </a:cubicBezTo>
                    <a:cubicBezTo>
                      <a:pt x="98" y="259"/>
                      <a:pt x="101" y="251"/>
                      <a:pt x="98" y="243"/>
                    </a:cubicBezTo>
                    <a:cubicBezTo>
                      <a:pt x="93" y="251"/>
                      <a:pt x="94" y="260"/>
                      <a:pt x="90" y="268"/>
                    </a:cubicBezTo>
                    <a:cubicBezTo>
                      <a:pt x="92" y="281"/>
                      <a:pt x="92" y="293"/>
                      <a:pt x="88" y="305"/>
                    </a:cubicBezTo>
                    <a:cubicBezTo>
                      <a:pt x="80" y="283"/>
                      <a:pt x="71" y="261"/>
                      <a:pt x="62" y="239"/>
                    </a:cubicBezTo>
                    <a:lnTo>
                      <a:pt x="60" y="235"/>
                    </a:lnTo>
                    <a:close/>
                    <a:moveTo>
                      <a:pt x="87" y="227"/>
                    </a:moveTo>
                    <a:cubicBezTo>
                      <a:pt x="87" y="228"/>
                      <a:pt x="87" y="229"/>
                      <a:pt x="87" y="229"/>
                    </a:cubicBezTo>
                    <a:cubicBezTo>
                      <a:pt x="87" y="231"/>
                      <a:pt x="87" y="232"/>
                      <a:pt x="87" y="233"/>
                    </a:cubicBezTo>
                    <a:cubicBezTo>
                      <a:pt x="87" y="234"/>
                      <a:pt x="87" y="234"/>
                      <a:pt x="87" y="234"/>
                    </a:cubicBezTo>
                    <a:cubicBezTo>
                      <a:pt x="87" y="236"/>
                      <a:pt x="86" y="238"/>
                      <a:pt x="85" y="242"/>
                    </a:cubicBezTo>
                    <a:cubicBezTo>
                      <a:pt x="79" y="224"/>
                      <a:pt x="70" y="210"/>
                      <a:pt x="66" y="191"/>
                    </a:cubicBezTo>
                    <a:cubicBezTo>
                      <a:pt x="68" y="192"/>
                      <a:pt x="69" y="194"/>
                      <a:pt x="70" y="195"/>
                    </a:cubicBezTo>
                    <a:cubicBezTo>
                      <a:pt x="78" y="205"/>
                      <a:pt x="81" y="217"/>
                      <a:pt x="87" y="227"/>
                    </a:cubicBezTo>
                    <a:cubicBezTo>
                      <a:pt x="87" y="227"/>
                      <a:pt x="87" y="227"/>
                      <a:pt x="87" y="227"/>
                    </a:cubicBezTo>
                    <a:close/>
                    <a:moveTo>
                      <a:pt x="414" y="310"/>
                    </a:moveTo>
                    <a:cubicBezTo>
                      <a:pt x="413" y="314"/>
                      <a:pt x="413" y="319"/>
                      <a:pt x="412" y="323"/>
                    </a:cubicBezTo>
                    <a:cubicBezTo>
                      <a:pt x="412" y="327"/>
                      <a:pt x="410" y="330"/>
                      <a:pt x="410" y="334"/>
                    </a:cubicBezTo>
                    <a:cubicBezTo>
                      <a:pt x="409" y="337"/>
                      <a:pt x="411" y="340"/>
                      <a:pt x="409" y="343"/>
                    </a:cubicBezTo>
                    <a:cubicBezTo>
                      <a:pt x="408" y="349"/>
                      <a:pt x="409" y="351"/>
                      <a:pt x="407" y="355"/>
                    </a:cubicBezTo>
                    <a:cubicBezTo>
                      <a:pt x="405" y="360"/>
                      <a:pt x="400" y="359"/>
                      <a:pt x="396" y="359"/>
                    </a:cubicBezTo>
                    <a:cubicBezTo>
                      <a:pt x="344" y="359"/>
                      <a:pt x="292" y="359"/>
                      <a:pt x="240" y="359"/>
                    </a:cubicBezTo>
                    <a:cubicBezTo>
                      <a:pt x="236" y="359"/>
                      <a:pt x="237" y="359"/>
                      <a:pt x="229" y="359"/>
                    </a:cubicBezTo>
                    <a:cubicBezTo>
                      <a:pt x="226" y="359"/>
                      <a:pt x="227" y="359"/>
                      <a:pt x="224" y="359"/>
                    </a:cubicBezTo>
                    <a:cubicBezTo>
                      <a:pt x="222" y="359"/>
                      <a:pt x="221" y="358"/>
                      <a:pt x="220" y="358"/>
                    </a:cubicBezTo>
                    <a:cubicBezTo>
                      <a:pt x="218" y="362"/>
                      <a:pt x="222" y="371"/>
                      <a:pt x="223" y="375"/>
                    </a:cubicBezTo>
                    <a:cubicBezTo>
                      <a:pt x="226" y="375"/>
                      <a:pt x="229" y="375"/>
                      <a:pt x="232" y="375"/>
                    </a:cubicBezTo>
                    <a:cubicBezTo>
                      <a:pt x="231" y="372"/>
                      <a:pt x="228" y="366"/>
                      <a:pt x="228" y="363"/>
                    </a:cubicBezTo>
                    <a:cubicBezTo>
                      <a:pt x="230" y="364"/>
                      <a:pt x="231" y="364"/>
                      <a:pt x="233" y="364"/>
                    </a:cubicBezTo>
                    <a:cubicBezTo>
                      <a:pt x="283" y="364"/>
                      <a:pt x="332" y="364"/>
                      <a:pt x="382" y="364"/>
                    </a:cubicBezTo>
                    <a:cubicBezTo>
                      <a:pt x="389" y="364"/>
                      <a:pt x="396" y="364"/>
                      <a:pt x="402" y="365"/>
                    </a:cubicBezTo>
                    <a:cubicBezTo>
                      <a:pt x="405" y="365"/>
                      <a:pt x="407" y="367"/>
                      <a:pt x="406" y="372"/>
                    </a:cubicBezTo>
                    <a:cubicBezTo>
                      <a:pt x="401" y="376"/>
                      <a:pt x="394" y="374"/>
                      <a:pt x="388" y="374"/>
                    </a:cubicBezTo>
                    <a:cubicBezTo>
                      <a:pt x="341" y="375"/>
                      <a:pt x="293" y="374"/>
                      <a:pt x="246" y="374"/>
                    </a:cubicBezTo>
                    <a:cubicBezTo>
                      <a:pt x="241" y="374"/>
                      <a:pt x="237" y="375"/>
                      <a:pt x="232" y="375"/>
                    </a:cubicBezTo>
                    <a:cubicBezTo>
                      <a:pt x="229" y="375"/>
                      <a:pt x="226" y="375"/>
                      <a:pt x="223" y="375"/>
                    </a:cubicBezTo>
                    <a:cubicBezTo>
                      <a:pt x="222" y="381"/>
                      <a:pt x="222" y="387"/>
                      <a:pt x="221" y="395"/>
                    </a:cubicBezTo>
                    <a:cubicBezTo>
                      <a:pt x="181" y="397"/>
                      <a:pt x="141" y="396"/>
                      <a:pt x="100" y="396"/>
                    </a:cubicBezTo>
                    <a:cubicBezTo>
                      <a:pt x="100" y="377"/>
                      <a:pt x="100" y="361"/>
                      <a:pt x="100" y="345"/>
                    </a:cubicBezTo>
                    <a:cubicBezTo>
                      <a:pt x="100" y="342"/>
                      <a:pt x="101" y="340"/>
                      <a:pt x="102" y="338"/>
                    </a:cubicBezTo>
                    <a:cubicBezTo>
                      <a:pt x="109" y="337"/>
                      <a:pt x="116" y="338"/>
                      <a:pt x="123" y="338"/>
                    </a:cubicBezTo>
                    <a:cubicBezTo>
                      <a:pt x="154" y="338"/>
                      <a:pt x="188" y="338"/>
                      <a:pt x="217" y="338"/>
                    </a:cubicBezTo>
                    <a:cubicBezTo>
                      <a:pt x="218" y="343"/>
                      <a:pt x="217" y="350"/>
                      <a:pt x="219" y="354"/>
                    </a:cubicBezTo>
                    <a:cubicBezTo>
                      <a:pt x="230" y="355"/>
                      <a:pt x="230" y="355"/>
                      <a:pt x="236" y="355"/>
                    </a:cubicBezTo>
                    <a:cubicBezTo>
                      <a:pt x="288" y="354"/>
                      <a:pt x="340" y="354"/>
                      <a:pt x="392" y="354"/>
                    </a:cubicBezTo>
                    <a:cubicBezTo>
                      <a:pt x="396" y="354"/>
                      <a:pt x="400" y="355"/>
                      <a:pt x="403" y="351"/>
                    </a:cubicBezTo>
                    <a:cubicBezTo>
                      <a:pt x="345" y="351"/>
                      <a:pt x="287" y="351"/>
                      <a:pt x="231" y="351"/>
                    </a:cubicBezTo>
                    <a:cubicBezTo>
                      <a:pt x="230" y="350"/>
                      <a:pt x="227" y="341"/>
                      <a:pt x="228" y="338"/>
                    </a:cubicBezTo>
                    <a:cubicBezTo>
                      <a:pt x="286" y="338"/>
                      <a:pt x="344" y="338"/>
                      <a:pt x="403" y="338"/>
                    </a:cubicBezTo>
                    <a:cubicBezTo>
                      <a:pt x="404" y="335"/>
                      <a:pt x="405" y="332"/>
                      <a:pt x="406" y="329"/>
                    </a:cubicBezTo>
                    <a:cubicBezTo>
                      <a:pt x="347" y="329"/>
                      <a:pt x="288" y="329"/>
                      <a:pt x="230" y="329"/>
                    </a:cubicBezTo>
                    <a:cubicBezTo>
                      <a:pt x="226" y="326"/>
                      <a:pt x="226" y="323"/>
                      <a:pt x="228" y="320"/>
                    </a:cubicBezTo>
                    <a:cubicBezTo>
                      <a:pt x="232" y="316"/>
                      <a:pt x="237" y="317"/>
                      <a:pt x="241" y="317"/>
                    </a:cubicBezTo>
                    <a:cubicBezTo>
                      <a:pt x="294" y="317"/>
                      <a:pt x="346" y="317"/>
                      <a:pt x="399" y="317"/>
                    </a:cubicBezTo>
                    <a:cubicBezTo>
                      <a:pt x="401" y="317"/>
                      <a:pt x="404" y="318"/>
                      <a:pt x="407" y="318"/>
                    </a:cubicBezTo>
                    <a:cubicBezTo>
                      <a:pt x="408" y="314"/>
                      <a:pt x="409" y="309"/>
                      <a:pt x="410" y="305"/>
                    </a:cubicBezTo>
                    <a:cubicBezTo>
                      <a:pt x="406" y="306"/>
                      <a:pt x="402" y="307"/>
                      <a:pt x="398" y="307"/>
                    </a:cubicBezTo>
                    <a:cubicBezTo>
                      <a:pt x="344" y="307"/>
                      <a:pt x="291" y="307"/>
                      <a:pt x="237" y="307"/>
                    </a:cubicBezTo>
                    <a:cubicBezTo>
                      <a:pt x="234" y="307"/>
                      <a:pt x="232" y="306"/>
                      <a:pt x="230" y="306"/>
                    </a:cubicBezTo>
                    <a:cubicBezTo>
                      <a:pt x="226" y="303"/>
                      <a:pt x="227" y="300"/>
                      <a:pt x="227" y="297"/>
                    </a:cubicBezTo>
                    <a:cubicBezTo>
                      <a:pt x="229" y="296"/>
                      <a:pt x="230" y="295"/>
                      <a:pt x="231" y="295"/>
                    </a:cubicBezTo>
                    <a:cubicBezTo>
                      <a:pt x="289" y="295"/>
                      <a:pt x="347" y="295"/>
                      <a:pt x="405" y="295"/>
                    </a:cubicBezTo>
                    <a:cubicBezTo>
                      <a:pt x="406" y="295"/>
                      <a:pt x="406" y="295"/>
                      <a:pt x="407" y="295"/>
                    </a:cubicBezTo>
                    <a:cubicBezTo>
                      <a:pt x="411" y="295"/>
                      <a:pt x="414" y="296"/>
                      <a:pt x="414" y="300"/>
                    </a:cubicBezTo>
                    <a:cubicBezTo>
                      <a:pt x="414" y="303"/>
                      <a:pt x="414" y="307"/>
                      <a:pt x="414" y="3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684BCB-E620-4CD4-9203-943D38247280}"/>
                </a:ext>
              </a:extLst>
            </p:cNvPr>
            <p:cNvGrpSpPr/>
            <p:nvPr/>
          </p:nvGrpSpPr>
          <p:grpSpPr>
            <a:xfrm>
              <a:off x="6902012" y="5149850"/>
              <a:ext cx="331742" cy="293688"/>
              <a:chOff x="6853526" y="5827712"/>
              <a:chExt cx="338485" cy="300038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73FDFCCB-5650-4742-A4D4-8C1628E289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53526" y="5827712"/>
                <a:ext cx="338485" cy="3000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286" name="Group 13">
                <a:extLst>
                  <a:ext uri="{FF2B5EF4-FFF2-40B4-BE49-F238E27FC236}">
                    <a16:creationId xmlns:a16="http://schemas.microsoft.com/office/drawing/2014/main" id="{D7242690-7C89-4B85-A859-108B7E63AED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916830" y="5876924"/>
                <a:ext cx="248897" cy="200025"/>
                <a:chOff x="2162" y="1513"/>
                <a:chExt cx="1328" cy="1204"/>
              </a:xfrm>
              <a:solidFill>
                <a:schemeClr val="bg1"/>
              </a:solidFill>
            </p:grpSpPr>
            <p:sp>
              <p:nvSpPr>
                <p:cNvPr id="287" name="Freeform 14">
                  <a:extLst>
                    <a:ext uri="{FF2B5EF4-FFF2-40B4-BE49-F238E27FC236}">
                      <a16:creationId xmlns:a16="http://schemas.microsoft.com/office/drawing/2014/main" id="{A337456A-105B-49E3-90C9-120363AB7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2099"/>
                  <a:ext cx="877" cy="618"/>
                </a:xfrm>
                <a:custGeom>
                  <a:avLst/>
                  <a:gdLst>
                    <a:gd name="T0" fmla="*/ 361 w 369"/>
                    <a:gd name="T1" fmla="*/ 260 h 260"/>
                    <a:gd name="T2" fmla="*/ 221 w 369"/>
                    <a:gd name="T3" fmla="*/ 196 h 260"/>
                    <a:gd name="T4" fmla="*/ 16 w 369"/>
                    <a:gd name="T5" fmla="*/ 104 h 260"/>
                    <a:gd name="T6" fmla="*/ 2 w 369"/>
                    <a:gd name="T7" fmla="*/ 79 h 260"/>
                    <a:gd name="T8" fmla="*/ 8 w 369"/>
                    <a:gd name="T9" fmla="*/ 13 h 260"/>
                    <a:gd name="T10" fmla="*/ 22 w 369"/>
                    <a:gd name="T11" fmla="*/ 4 h 260"/>
                    <a:gd name="T12" fmla="*/ 359 w 369"/>
                    <a:gd name="T13" fmla="*/ 143 h 260"/>
                    <a:gd name="T14" fmla="*/ 369 w 369"/>
                    <a:gd name="T15" fmla="*/ 158 h 260"/>
                    <a:gd name="T16" fmla="*/ 361 w 369"/>
                    <a:gd name="T17" fmla="*/ 26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9" h="260">
                      <a:moveTo>
                        <a:pt x="361" y="260"/>
                      </a:moveTo>
                      <a:cubicBezTo>
                        <a:pt x="313" y="238"/>
                        <a:pt x="267" y="217"/>
                        <a:pt x="221" y="196"/>
                      </a:cubicBezTo>
                      <a:cubicBezTo>
                        <a:pt x="153" y="165"/>
                        <a:pt x="84" y="134"/>
                        <a:pt x="16" y="104"/>
                      </a:cubicBezTo>
                      <a:cubicBezTo>
                        <a:pt x="3" y="98"/>
                        <a:pt x="0" y="93"/>
                        <a:pt x="2" y="79"/>
                      </a:cubicBezTo>
                      <a:cubicBezTo>
                        <a:pt x="6" y="57"/>
                        <a:pt x="7" y="35"/>
                        <a:pt x="8" y="13"/>
                      </a:cubicBezTo>
                      <a:cubicBezTo>
                        <a:pt x="8" y="1"/>
                        <a:pt x="12" y="0"/>
                        <a:pt x="22" y="4"/>
                      </a:cubicBezTo>
                      <a:cubicBezTo>
                        <a:pt x="134" y="51"/>
                        <a:pt x="246" y="97"/>
                        <a:pt x="359" y="143"/>
                      </a:cubicBezTo>
                      <a:cubicBezTo>
                        <a:pt x="366" y="146"/>
                        <a:pt x="369" y="150"/>
                        <a:pt x="369" y="158"/>
                      </a:cubicBezTo>
                      <a:cubicBezTo>
                        <a:pt x="366" y="191"/>
                        <a:pt x="364" y="224"/>
                        <a:pt x="361" y="2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88" name="Freeform 15">
                  <a:extLst>
                    <a:ext uri="{FF2B5EF4-FFF2-40B4-BE49-F238E27FC236}">
                      <a16:creationId xmlns:a16="http://schemas.microsoft.com/office/drawing/2014/main" id="{33D0907B-C056-4197-B084-34A67664A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622"/>
                  <a:ext cx="565" cy="553"/>
                </a:xfrm>
                <a:custGeom>
                  <a:avLst/>
                  <a:gdLst>
                    <a:gd name="T0" fmla="*/ 1 w 238"/>
                    <a:gd name="T1" fmla="*/ 119 h 233"/>
                    <a:gd name="T2" fmla="*/ 9 w 238"/>
                    <a:gd name="T3" fmla="*/ 109 h 233"/>
                    <a:gd name="T4" fmla="*/ 182 w 238"/>
                    <a:gd name="T5" fmla="*/ 5 h 233"/>
                    <a:gd name="T6" fmla="*/ 198 w 238"/>
                    <a:gd name="T7" fmla="*/ 10 h 233"/>
                    <a:gd name="T8" fmla="*/ 233 w 238"/>
                    <a:gd name="T9" fmla="*/ 70 h 233"/>
                    <a:gd name="T10" fmla="*/ 228 w 238"/>
                    <a:gd name="T11" fmla="*/ 88 h 233"/>
                    <a:gd name="T12" fmla="*/ 36 w 238"/>
                    <a:gd name="T13" fmla="*/ 224 h 233"/>
                    <a:gd name="T14" fmla="*/ 24 w 238"/>
                    <a:gd name="T15" fmla="*/ 222 h 233"/>
                    <a:gd name="T16" fmla="*/ 1 w 238"/>
                    <a:gd name="T17" fmla="*/ 119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233">
                      <a:moveTo>
                        <a:pt x="1" y="119"/>
                      </a:moveTo>
                      <a:cubicBezTo>
                        <a:pt x="0" y="114"/>
                        <a:pt x="5" y="112"/>
                        <a:pt x="9" y="109"/>
                      </a:cubicBezTo>
                      <a:cubicBezTo>
                        <a:pt x="67" y="74"/>
                        <a:pt x="124" y="40"/>
                        <a:pt x="182" y="5"/>
                      </a:cubicBezTo>
                      <a:cubicBezTo>
                        <a:pt x="190" y="0"/>
                        <a:pt x="194" y="1"/>
                        <a:pt x="198" y="10"/>
                      </a:cubicBezTo>
                      <a:cubicBezTo>
                        <a:pt x="209" y="30"/>
                        <a:pt x="221" y="50"/>
                        <a:pt x="233" y="70"/>
                      </a:cubicBezTo>
                      <a:cubicBezTo>
                        <a:pt x="238" y="78"/>
                        <a:pt x="235" y="83"/>
                        <a:pt x="228" y="88"/>
                      </a:cubicBezTo>
                      <a:cubicBezTo>
                        <a:pt x="164" y="133"/>
                        <a:pt x="100" y="178"/>
                        <a:pt x="36" y="224"/>
                      </a:cubicBezTo>
                      <a:cubicBezTo>
                        <a:pt x="32" y="227"/>
                        <a:pt x="26" y="233"/>
                        <a:pt x="24" y="222"/>
                      </a:cubicBezTo>
                      <a:cubicBezTo>
                        <a:pt x="16" y="188"/>
                        <a:pt x="9" y="154"/>
                        <a:pt x="1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89" name="Freeform 16">
                  <a:extLst>
                    <a:ext uri="{FF2B5EF4-FFF2-40B4-BE49-F238E27FC236}">
                      <a16:creationId xmlns:a16="http://schemas.microsoft.com/office/drawing/2014/main" id="{2ABF6C4F-3886-4B7F-AA97-BC32B1272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2004"/>
                  <a:ext cx="1055" cy="418"/>
                </a:xfrm>
                <a:custGeom>
                  <a:avLst/>
                  <a:gdLst>
                    <a:gd name="T0" fmla="*/ 43 w 444"/>
                    <a:gd name="T1" fmla="*/ 0 h 176"/>
                    <a:gd name="T2" fmla="*/ 57 w 444"/>
                    <a:gd name="T3" fmla="*/ 19 h 176"/>
                    <a:gd name="T4" fmla="*/ 197 w 444"/>
                    <a:gd name="T5" fmla="*/ 86 h 176"/>
                    <a:gd name="T6" fmla="*/ 224 w 444"/>
                    <a:gd name="T7" fmla="*/ 83 h 176"/>
                    <a:gd name="T8" fmla="*/ 261 w 444"/>
                    <a:gd name="T9" fmla="*/ 56 h 176"/>
                    <a:gd name="T10" fmla="*/ 311 w 444"/>
                    <a:gd name="T11" fmla="*/ 51 h 176"/>
                    <a:gd name="T12" fmla="*/ 444 w 444"/>
                    <a:gd name="T13" fmla="*/ 104 h 176"/>
                    <a:gd name="T14" fmla="*/ 356 w 444"/>
                    <a:gd name="T15" fmla="*/ 171 h 176"/>
                    <a:gd name="T16" fmla="*/ 338 w 444"/>
                    <a:gd name="T17" fmla="*/ 168 h 176"/>
                    <a:gd name="T18" fmla="*/ 152 w 444"/>
                    <a:gd name="T19" fmla="*/ 90 h 176"/>
                    <a:gd name="T20" fmla="*/ 0 w 444"/>
                    <a:gd name="T21" fmla="*/ 26 h 176"/>
                    <a:gd name="T22" fmla="*/ 43 w 444"/>
                    <a:gd name="T23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4" h="176">
                      <a:moveTo>
                        <a:pt x="43" y="0"/>
                      </a:moveTo>
                      <a:cubicBezTo>
                        <a:pt x="43" y="11"/>
                        <a:pt x="49" y="15"/>
                        <a:pt x="57" y="19"/>
                      </a:cubicBezTo>
                      <a:cubicBezTo>
                        <a:pt x="104" y="41"/>
                        <a:pt x="151" y="63"/>
                        <a:pt x="197" y="86"/>
                      </a:cubicBezTo>
                      <a:cubicBezTo>
                        <a:pt x="208" y="91"/>
                        <a:pt x="215" y="90"/>
                        <a:pt x="224" y="83"/>
                      </a:cubicBezTo>
                      <a:cubicBezTo>
                        <a:pt x="236" y="74"/>
                        <a:pt x="250" y="67"/>
                        <a:pt x="261" y="56"/>
                      </a:cubicBezTo>
                      <a:cubicBezTo>
                        <a:pt x="277" y="41"/>
                        <a:pt x="291" y="42"/>
                        <a:pt x="311" y="51"/>
                      </a:cubicBezTo>
                      <a:cubicBezTo>
                        <a:pt x="353" y="70"/>
                        <a:pt x="396" y="85"/>
                        <a:pt x="444" y="104"/>
                      </a:cubicBezTo>
                      <a:cubicBezTo>
                        <a:pt x="413" y="128"/>
                        <a:pt x="385" y="150"/>
                        <a:pt x="356" y="171"/>
                      </a:cubicBezTo>
                      <a:cubicBezTo>
                        <a:pt x="350" y="176"/>
                        <a:pt x="344" y="170"/>
                        <a:pt x="338" y="168"/>
                      </a:cubicBezTo>
                      <a:cubicBezTo>
                        <a:pt x="276" y="142"/>
                        <a:pt x="214" y="116"/>
                        <a:pt x="152" y="90"/>
                      </a:cubicBezTo>
                      <a:cubicBezTo>
                        <a:pt x="102" y="69"/>
                        <a:pt x="52" y="48"/>
                        <a:pt x="0" y="26"/>
                      </a:cubicBezTo>
                      <a:cubicBezTo>
                        <a:pt x="13" y="15"/>
                        <a:pt x="28" y="9"/>
                        <a:pt x="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0" name="Freeform 17">
                  <a:extLst>
                    <a:ext uri="{FF2B5EF4-FFF2-40B4-BE49-F238E27FC236}">
                      <a16:creationId xmlns:a16="http://schemas.microsoft.com/office/drawing/2014/main" id="{BA027704-2B57-4890-AAB0-321099E00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541"/>
                  <a:ext cx="632" cy="323"/>
                </a:xfrm>
                <a:custGeom>
                  <a:avLst/>
                  <a:gdLst>
                    <a:gd name="T0" fmla="*/ 0 w 266"/>
                    <a:gd name="T1" fmla="*/ 103 h 136"/>
                    <a:gd name="T2" fmla="*/ 50 w 266"/>
                    <a:gd name="T3" fmla="*/ 76 h 136"/>
                    <a:gd name="T4" fmla="*/ 173 w 266"/>
                    <a:gd name="T5" fmla="*/ 7 h 136"/>
                    <a:gd name="T6" fmla="*/ 204 w 266"/>
                    <a:gd name="T7" fmla="*/ 4 h 136"/>
                    <a:gd name="T8" fmla="*/ 266 w 266"/>
                    <a:gd name="T9" fmla="*/ 25 h 136"/>
                    <a:gd name="T10" fmla="*/ 177 w 266"/>
                    <a:gd name="T11" fmla="*/ 78 h 136"/>
                    <a:gd name="T12" fmla="*/ 93 w 266"/>
                    <a:gd name="T13" fmla="*/ 129 h 136"/>
                    <a:gd name="T14" fmla="*/ 73 w 266"/>
                    <a:gd name="T15" fmla="*/ 132 h 136"/>
                    <a:gd name="T16" fmla="*/ 0 w 266"/>
                    <a:gd name="T17" fmla="*/ 10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136">
                      <a:moveTo>
                        <a:pt x="0" y="103"/>
                      </a:moveTo>
                      <a:cubicBezTo>
                        <a:pt x="19" y="93"/>
                        <a:pt x="34" y="85"/>
                        <a:pt x="50" y="76"/>
                      </a:cubicBezTo>
                      <a:cubicBezTo>
                        <a:pt x="91" y="53"/>
                        <a:pt x="132" y="30"/>
                        <a:pt x="173" y="7"/>
                      </a:cubicBezTo>
                      <a:cubicBezTo>
                        <a:pt x="183" y="1"/>
                        <a:pt x="193" y="0"/>
                        <a:pt x="204" y="4"/>
                      </a:cubicBezTo>
                      <a:cubicBezTo>
                        <a:pt x="224" y="11"/>
                        <a:pt x="243" y="17"/>
                        <a:pt x="266" y="25"/>
                      </a:cubicBezTo>
                      <a:cubicBezTo>
                        <a:pt x="234" y="44"/>
                        <a:pt x="206" y="61"/>
                        <a:pt x="177" y="78"/>
                      </a:cubicBezTo>
                      <a:cubicBezTo>
                        <a:pt x="149" y="95"/>
                        <a:pt x="121" y="112"/>
                        <a:pt x="93" y="129"/>
                      </a:cubicBezTo>
                      <a:cubicBezTo>
                        <a:pt x="87" y="132"/>
                        <a:pt x="81" y="136"/>
                        <a:pt x="73" y="132"/>
                      </a:cubicBezTo>
                      <a:cubicBezTo>
                        <a:pt x="50" y="123"/>
                        <a:pt x="27" y="114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1" name="Freeform 18">
                  <a:extLst>
                    <a:ext uri="{FF2B5EF4-FFF2-40B4-BE49-F238E27FC236}">
                      <a16:creationId xmlns:a16="http://schemas.microsoft.com/office/drawing/2014/main" id="{94E0B4DE-1859-4A5A-A4F6-5D57D11B4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4" y="1814"/>
                  <a:ext cx="333" cy="356"/>
                </a:xfrm>
                <a:custGeom>
                  <a:avLst/>
                  <a:gdLst>
                    <a:gd name="T0" fmla="*/ 140 w 140"/>
                    <a:gd name="T1" fmla="*/ 150 h 150"/>
                    <a:gd name="T2" fmla="*/ 9 w 140"/>
                    <a:gd name="T3" fmla="*/ 88 h 150"/>
                    <a:gd name="T4" fmla="*/ 2 w 140"/>
                    <a:gd name="T5" fmla="*/ 74 h 150"/>
                    <a:gd name="T6" fmla="*/ 23 w 140"/>
                    <a:gd name="T7" fmla="*/ 10 h 150"/>
                    <a:gd name="T8" fmla="*/ 38 w 140"/>
                    <a:gd name="T9" fmla="*/ 4 h 150"/>
                    <a:gd name="T10" fmla="*/ 104 w 140"/>
                    <a:gd name="T11" fmla="*/ 31 h 150"/>
                    <a:gd name="T12" fmla="*/ 115 w 140"/>
                    <a:gd name="T13" fmla="*/ 40 h 150"/>
                    <a:gd name="T14" fmla="*/ 140 w 140"/>
                    <a:gd name="T15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150">
                      <a:moveTo>
                        <a:pt x="140" y="150"/>
                      </a:moveTo>
                      <a:cubicBezTo>
                        <a:pt x="94" y="128"/>
                        <a:pt x="51" y="108"/>
                        <a:pt x="9" y="88"/>
                      </a:cubicBezTo>
                      <a:cubicBezTo>
                        <a:pt x="2" y="85"/>
                        <a:pt x="0" y="82"/>
                        <a:pt x="2" y="74"/>
                      </a:cubicBezTo>
                      <a:cubicBezTo>
                        <a:pt x="10" y="53"/>
                        <a:pt x="17" y="32"/>
                        <a:pt x="23" y="10"/>
                      </a:cubicBezTo>
                      <a:cubicBezTo>
                        <a:pt x="26" y="2"/>
                        <a:pt x="30" y="0"/>
                        <a:pt x="38" y="4"/>
                      </a:cubicBezTo>
                      <a:cubicBezTo>
                        <a:pt x="60" y="13"/>
                        <a:pt x="82" y="22"/>
                        <a:pt x="104" y="31"/>
                      </a:cubicBezTo>
                      <a:cubicBezTo>
                        <a:pt x="109" y="33"/>
                        <a:pt x="114" y="34"/>
                        <a:pt x="115" y="40"/>
                      </a:cubicBezTo>
                      <a:cubicBezTo>
                        <a:pt x="123" y="76"/>
                        <a:pt x="131" y="111"/>
                        <a:pt x="140" y="1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2" name="Freeform 19">
                  <a:extLst>
                    <a:ext uri="{FF2B5EF4-FFF2-40B4-BE49-F238E27FC236}">
                      <a16:creationId xmlns:a16="http://schemas.microsoft.com/office/drawing/2014/main" id="{005BCF29-ACF5-471A-BC6B-9B95DED8A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2277"/>
                  <a:ext cx="302" cy="425"/>
                </a:xfrm>
                <a:custGeom>
                  <a:avLst/>
                  <a:gdLst>
                    <a:gd name="T0" fmla="*/ 101 w 127"/>
                    <a:gd name="T1" fmla="*/ 0 h 179"/>
                    <a:gd name="T2" fmla="*/ 125 w 127"/>
                    <a:gd name="T3" fmla="*/ 73 h 179"/>
                    <a:gd name="T4" fmla="*/ 119 w 127"/>
                    <a:gd name="T5" fmla="*/ 86 h 179"/>
                    <a:gd name="T6" fmla="*/ 0 w 127"/>
                    <a:gd name="T7" fmla="*/ 179 h 179"/>
                    <a:gd name="T8" fmla="*/ 7 w 127"/>
                    <a:gd name="T9" fmla="*/ 81 h 179"/>
                    <a:gd name="T10" fmla="*/ 14 w 127"/>
                    <a:gd name="T11" fmla="*/ 67 h 179"/>
                    <a:gd name="T12" fmla="*/ 101 w 127"/>
                    <a:gd name="T13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79">
                      <a:moveTo>
                        <a:pt x="101" y="0"/>
                      </a:moveTo>
                      <a:cubicBezTo>
                        <a:pt x="109" y="25"/>
                        <a:pt x="117" y="49"/>
                        <a:pt x="125" y="73"/>
                      </a:cubicBezTo>
                      <a:cubicBezTo>
                        <a:pt x="127" y="79"/>
                        <a:pt x="124" y="82"/>
                        <a:pt x="119" y="86"/>
                      </a:cubicBezTo>
                      <a:cubicBezTo>
                        <a:pt x="80" y="116"/>
                        <a:pt x="42" y="146"/>
                        <a:pt x="0" y="179"/>
                      </a:cubicBezTo>
                      <a:cubicBezTo>
                        <a:pt x="2" y="144"/>
                        <a:pt x="5" y="112"/>
                        <a:pt x="7" y="81"/>
                      </a:cubicBezTo>
                      <a:cubicBezTo>
                        <a:pt x="7" y="75"/>
                        <a:pt x="10" y="71"/>
                        <a:pt x="14" y="67"/>
                      </a:cubicBezTo>
                      <a:cubicBezTo>
                        <a:pt x="43" y="45"/>
                        <a:pt x="71" y="23"/>
                        <a:pt x="1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3" name="Freeform 20">
                  <a:extLst>
                    <a:ext uri="{FF2B5EF4-FFF2-40B4-BE49-F238E27FC236}">
                      <a16:creationId xmlns:a16="http://schemas.microsoft.com/office/drawing/2014/main" id="{B634FC14-B5B7-4197-AE80-8113B1FA8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8" y="1862"/>
                  <a:ext cx="302" cy="358"/>
                </a:xfrm>
                <a:custGeom>
                  <a:avLst/>
                  <a:gdLst>
                    <a:gd name="T0" fmla="*/ 5 w 127"/>
                    <a:gd name="T1" fmla="*/ 114 h 151"/>
                    <a:gd name="T2" fmla="*/ 39 w 127"/>
                    <a:gd name="T3" fmla="*/ 47 h 151"/>
                    <a:gd name="T4" fmla="*/ 89 w 127"/>
                    <a:gd name="T5" fmla="*/ 8 h 151"/>
                    <a:gd name="T6" fmla="*/ 106 w 127"/>
                    <a:gd name="T7" fmla="*/ 14 h 151"/>
                    <a:gd name="T8" fmla="*/ 116 w 127"/>
                    <a:gd name="T9" fmla="*/ 46 h 151"/>
                    <a:gd name="T10" fmla="*/ 100 w 127"/>
                    <a:gd name="T11" fmla="*/ 101 h 151"/>
                    <a:gd name="T12" fmla="*/ 51 w 127"/>
                    <a:gd name="T13" fmla="*/ 139 h 151"/>
                    <a:gd name="T14" fmla="*/ 13 w 127"/>
                    <a:gd name="T15" fmla="*/ 139 h 151"/>
                    <a:gd name="T16" fmla="*/ 5 w 127"/>
                    <a:gd name="T17" fmla="*/ 1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" h="151">
                      <a:moveTo>
                        <a:pt x="5" y="114"/>
                      </a:moveTo>
                      <a:cubicBezTo>
                        <a:pt x="1" y="84"/>
                        <a:pt x="13" y="63"/>
                        <a:pt x="39" y="47"/>
                      </a:cubicBezTo>
                      <a:cubicBezTo>
                        <a:pt x="57" y="36"/>
                        <a:pt x="73" y="22"/>
                        <a:pt x="89" y="8"/>
                      </a:cubicBezTo>
                      <a:cubicBezTo>
                        <a:pt x="99" y="0"/>
                        <a:pt x="103" y="2"/>
                        <a:pt x="106" y="14"/>
                      </a:cubicBezTo>
                      <a:cubicBezTo>
                        <a:pt x="109" y="25"/>
                        <a:pt x="113" y="35"/>
                        <a:pt x="116" y="46"/>
                      </a:cubicBezTo>
                      <a:cubicBezTo>
                        <a:pt x="127" y="80"/>
                        <a:pt x="127" y="80"/>
                        <a:pt x="100" y="101"/>
                      </a:cubicBezTo>
                      <a:cubicBezTo>
                        <a:pt x="83" y="113"/>
                        <a:pt x="66" y="125"/>
                        <a:pt x="51" y="139"/>
                      </a:cubicBezTo>
                      <a:cubicBezTo>
                        <a:pt x="38" y="151"/>
                        <a:pt x="26" y="144"/>
                        <a:pt x="13" y="139"/>
                      </a:cubicBezTo>
                      <a:cubicBezTo>
                        <a:pt x="0" y="134"/>
                        <a:pt x="5" y="123"/>
                        <a:pt x="5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4" name="Freeform 21">
                  <a:extLst>
                    <a:ext uri="{FF2B5EF4-FFF2-40B4-BE49-F238E27FC236}">
                      <a16:creationId xmlns:a16="http://schemas.microsoft.com/office/drawing/2014/main" id="{CF55D85C-CF9A-45AA-8063-52BB11EBE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1513"/>
                  <a:ext cx="413" cy="202"/>
                </a:xfrm>
                <a:custGeom>
                  <a:avLst/>
                  <a:gdLst>
                    <a:gd name="T0" fmla="*/ 174 w 174"/>
                    <a:gd name="T1" fmla="*/ 28 h 85"/>
                    <a:gd name="T2" fmla="*/ 78 w 174"/>
                    <a:gd name="T3" fmla="*/ 81 h 85"/>
                    <a:gd name="T4" fmla="*/ 59 w 174"/>
                    <a:gd name="T5" fmla="*/ 82 h 85"/>
                    <a:gd name="T6" fmla="*/ 0 w 174"/>
                    <a:gd name="T7" fmla="*/ 56 h 85"/>
                    <a:gd name="T8" fmla="*/ 96 w 174"/>
                    <a:gd name="T9" fmla="*/ 2 h 85"/>
                    <a:gd name="T10" fmla="*/ 110 w 174"/>
                    <a:gd name="T11" fmla="*/ 2 h 85"/>
                    <a:gd name="T12" fmla="*/ 174 w 174"/>
                    <a:gd name="T13" fmla="*/ 2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4" h="85">
                      <a:moveTo>
                        <a:pt x="174" y="28"/>
                      </a:moveTo>
                      <a:cubicBezTo>
                        <a:pt x="139" y="47"/>
                        <a:pt x="108" y="64"/>
                        <a:pt x="78" y="81"/>
                      </a:cubicBezTo>
                      <a:cubicBezTo>
                        <a:pt x="71" y="85"/>
                        <a:pt x="66" y="84"/>
                        <a:pt x="59" y="82"/>
                      </a:cubicBezTo>
                      <a:cubicBezTo>
                        <a:pt x="41" y="73"/>
                        <a:pt x="22" y="65"/>
                        <a:pt x="0" y="56"/>
                      </a:cubicBezTo>
                      <a:cubicBezTo>
                        <a:pt x="33" y="37"/>
                        <a:pt x="65" y="20"/>
                        <a:pt x="96" y="2"/>
                      </a:cubicBezTo>
                      <a:cubicBezTo>
                        <a:pt x="101" y="0"/>
                        <a:pt x="105" y="0"/>
                        <a:pt x="110" y="2"/>
                      </a:cubicBezTo>
                      <a:cubicBezTo>
                        <a:pt x="130" y="10"/>
                        <a:pt x="150" y="18"/>
                        <a:pt x="17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5" name="Freeform 22">
                  <a:extLst>
                    <a:ext uri="{FF2B5EF4-FFF2-40B4-BE49-F238E27FC236}">
                      <a16:creationId xmlns:a16="http://schemas.microsoft.com/office/drawing/2014/main" id="{2D575AC5-43EC-409A-AA6D-A177EABA1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9" y="1988"/>
                  <a:ext cx="247" cy="178"/>
                </a:xfrm>
                <a:custGeom>
                  <a:avLst/>
                  <a:gdLst>
                    <a:gd name="T0" fmla="*/ 0 w 104"/>
                    <a:gd name="T1" fmla="*/ 37 h 75"/>
                    <a:gd name="T2" fmla="*/ 39 w 104"/>
                    <a:gd name="T3" fmla="*/ 9 h 75"/>
                    <a:gd name="T4" fmla="*/ 68 w 104"/>
                    <a:gd name="T5" fmla="*/ 5 h 75"/>
                    <a:gd name="T6" fmla="*/ 95 w 104"/>
                    <a:gd name="T7" fmla="*/ 75 h 75"/>
                    <a:gd name="T8" fmla="*/ 0 w 104"/>
                    <a:gd name="T9" fmla="*/ 37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5">
                      <a:moveTo>
                        <a:pt x="0" y="37"/>
                      </a:moveTo>
                      <a:cubicBezTo>
                        <a:pt x="15" y="27"/>
                        <a:pt x="27" y="19"/>
                        <a:pt x="39" y="9"/>
                      </a:cubicBezTo>
                      <a:cubicBezTo>
                        <a:pt x="48" y="2"/>
                        <a:pt x="56" y="0"/>
                        <a:pt x="68" y="5"/>
                      </a:cubicBezTo>
                      <a:cubicBezTo>
                        <a:pt x="104" y="21"/>
                        <a:pt x="104" y="20"/>
                        <a:pt x="95" y="75"/>
                      </a:cubicBezTo>
                      <a:cubicBezTo>
                        <a:pt x="64" y="62"/>
                        <a:pt x="34" y="50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6" name="Freeform 23">
                  <a:extLst>
                    <a:ext uri="{FF2B5EF4-FFF2-40B4-BE49-F238E27FC236}">
                      <a16:creationId xmlns:a16="http://schemas.microsoft.com/office/drawing/2014/main" id="{7741BBE4-1DB3-479B-90D8-FE4BDD98F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1779"/>
                  <a:ext cx="309" cy="228"/>
                </a:xfrm>
                <a:custGeom>
                  <a:avLst/>
                  <a:gdLst>
                    <a:gd name="T0" fmla="*/ 71 w 130"/>
                    <a:gd name="T1" fmla="*/ 0 h 96"/>
                    <a:gd name="T2" fmla="*/ 130 w 130"/>
                    <a:gd name="T3" fmla="*/ 23 h 96"/>
                    <a:gd name="T4" fmla="*/ 46 w 130"/>
                    <a:gd name="T5" fmla="*/ 89 h 96"/>
                    <a:gd name="T6" fmla="*/ 24 w 130"/>
                    <a:gd name="T7" fmla="*/ 87 h 96"/>
                    <a:gd name="T8" fmla="*/ 0 w 130"/>
                    <a:gd name="T9" fmla="*/ 77 h 96"/>
                    <a:gd name="T10" fmla="*/ 66 w 130"/>
                    <a:gd name="T11" fmla="*/ 30 h 96"/>
                    <a:gd name="T12" fmla="*/ 71 w 130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96">
                      <a:moveTo>
                        <a:pt x="71" y="0"/>
                      </a:moveTo>
                      <a:cubicBezTo>
                        <a:pt x="93" y="9"/>
                        <a:pt x="110" y="15"/>
                        <a:pt x="130" y="23"/>
                      </a:cubicBezTo>
                      <a:cubicBezTo>
                        <a:pt x="101" y="46"/>
                        <a:pt x="73" y="67"/>
                        <a:pt x="46" y="89"/>
                      </a:cubicBezTo>
                      <a:cubicBezTo>
                        <a:pt x="38" y="96"/>
                        <a:pt x="31" y="89"/>
                        <a:pt x="24" y="87"/>
                      </a:cubicBezTo>
                      <a:cubicBezTo>
                        <a:pt x="17" y="84"/>
                        <a:pt x="10" y="81"/>
                        <a:pt x="0" y="77"/>
                      </a:cubicBezTo>
                      <a:cubicBezTo>
                        <a:pt x="23" y="61"/>
                        <a:pt x="45" y="45"/>
                        <a:pt x="66" y="30"/>
                      </a:cubicBezTo>
                      <a:cubicBezTo>
                        <a:pt x="77" y="23"/>
                        <a:pt x="84" y="16"/>
                        <a:pt x="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7" name="Freeform 24">
                  <a:extLst>
                    <a:ext uri="{FF2B5EF4-FFF2-40B4-BE49-F238E27FC236}">
                      <a16:creationId xmlns:a16="http://schemas.microsoft.com/office/drawing/2014/main" id="{268819D7-310D-43BE-AB27-E2D1CD872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0" y="1681"/>
                  <a:ext cx="174" cy="257"/>
                </a:xfrm>
                <a:custGeom>
                  <a:avLst/>
                  <a:gdLst>
                    <a:gd name="T0" fmla="*/ 10 w 73"/>
                    <a:gd name="T1" fmla="*/ 0 h 108"/>
                    <a:gd name="T2" fmla="*/ 73 w 73"/>
                    <a:gd name="T3" fmla="*/ 26 h 108"/>
                    <a:gd name="T4" fmla="*/ 30 w 73"/>
                    <a:gd name="T5" fmla="*/ 91 h 108"/>
                    <a:gd name="T6" fmla="*/ 19 w 73"/>
                    <a:gd name="T7" fmla="*/ 105 h 108"/>
                    <a:gd name="T8" fmla="*/ 2 w 73"/>
                    <a:gd name="T9" fmla="*/ 85 h 108"/>
                    <a:gd name="T10" fmla="*/ 10 w 73"/>
                    <a:gd name="T1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08">
                      <a:moveTo>
                        <a:pt x="10" y="0"/>
                      </a:moveTo>
                      <a:cubicBezTo>
                        <a:pt x="32" y="9"/>
                        <a:pt x="50" y="17"/>
                        <a:pt x="73" y="26"/>
                      </a:cubicBezTo>
                      <a:cubicBezTo>
                        <a:pt x="38" y="37"/>
                        <a:pt x="40" y="68"/>
                        <a:pt x="30" y="91"/>
                      </a:cubicBezTo>
                      <a:cubicBezTo>
                        <a:pt x="27" y="96"/>
                        <a:pt x="31" y="108"/>
                        <a:pt x="19" y="105"/>
                      </a:cubicBezTo>
                      <a:cubicBezTo>
                        <a:pt x="10" y="102"/>
                        <a:pt x="0" y="99"/>
                        <a:pt x="2" y="85"/>
                      </a:cubicBezTo>
                      <a:cubicBezTo>
                        <a:pt x="5" y="58"/>
                        <a:pt x="7" y="31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98AFFCE4-6E49-4E66-9934-2523DBD57A30}"/>
                </a:ext>
              </a:extLst>
            </p:cNvPr>
            <p:cNvSpPr>
              <a:spLocks/>
            </p:cNvSpPr>
            <p:nvPr/>
          </p:nvSpPr>
          <p:spPr>
            <a:xfrm>
              <a:off x="6566064" y="4437063"/>
              <a:ext cx="1428399" cy="422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2D8E2C-655B-454C-9F48-9904D894D69B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284420" y="4470400"/>
              <a:ext cx="648469" cy="3079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dirty="0">
                  <a:ea typeface="Roboto" panose="02000000000000000000" pitchFamily="2" charset="0"/>
                  <a:cs typeface="Roboto" panose="02000000000000000000" pitchFamily="2" charset="0"/>
                </a:rPr>
                <a:t>Concrete &amp; steel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8F53203-A923-4BA0-8920-144CDD926DC7}"/>
                </a:ext>
              </a:extLst>
            </p:cNvPr>
            <p:cNvGrpSpPr/>
            <p:nvPr/>
          </p:nvGrpSpPr>
          <p:grpSpPr>
            <a:xfrm>
              <a:off x="6613812" y="4465638"/>
              <a:ext cx="329986" cy="292100"/>
              <a:chOff x="6729200" y="5130005"/>
              <a:chExt cx="336694" cy="298450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6090184-1C84-41C3-9F3E-4CAA6797CB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9200" y="5130005"/>
                <a:ext cx="336694" cy="298450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177" name="Group 27">
                <a:extLst>
                  <a:ext uri="{FF2B5EF4-FFF2-40B4-BE49-F238E27FC236}">
                    <a16:creationId xmlns:a16="http://schemas.microsoft.com/office/drawing/2014/main" id="{378FE23B-EF11-46AB-B308-881D94D868B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760908" y="5193504"/>
                <a:ext cx="275046" cy="171450"/>
                <a:chOff x="1754" y="1367"/>
                <a:chExt cx="2133" cy="1500"/>
              </a:xfrm>
              <a:solidFill>
                <a:schemeClr val="bg1"/>
              </a:solidFill>
            </p:grpSpPr>
            <p:sp>
              <p:nvSpPr>
                <p:cNvPr id="178" name="Freeform 28">
                  <a:extLst>
                    <a:ext uri="{FF2B5EF4-FFF2-40B4-BE49-F238E27FC236}">
                      <a16:creationId xmlns:a16="http://schemas.microsoft.com/office/drawing/2014/main" id="{64A23B59-FA42-453A-BEF8-3F39519BF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5" y="1367"/>
                  <a:ext cx="1302" cy="900"/>
                </a:xfrm>
                <a:custGeom>
                  <a:avLst/>
                  <a:gdLst>
                    <a:gd name="T0" fmla="*/ 549 w 549"/>
                    <a:gd name="T1" fmla="*/ 213 h 379"/>
                    <a:gd name="T2" fmla="*/ 510 w 549"/>
                    <a:gd name="T3" fmla="*/ 188 h 379"/>
                    <a:gd name="T4" fmla="*/ 412 w 549"/>
                    <a:gd name="T5" fmla="*/ 264 h 379"/>
                    <a:gd name="T6" fmla="*/ 279 w 549"/>
                    <a:gd name="T7" fmla="*/ 369 h 379"/>
                    <a:gd name="T8" fmla="*/ 251 w 549"/>
                    <a:gd name="T9" fmla="*/ 377 h 379"/>
                    <a:gd name="T10" fmla="*/ 177 w 549"/>
                    <a:gd name="T11" fmla="*/ 365 h 379"/>
                    <a:gd name="T12" fmla="*/ 160 w 549"/>
                    <a:gd name="T13" fmla="*/ 346 h 379"/>
                    <a:gd name="T14" fmla="*/ 160 w 549"/>
                    <a:gd name="T15" fmla="*/ 216 h 379"/>
                    <a:gd name="T16" fmla="*/ 91 w 549"/>
                    <a:gd name="T17" fmla="*/ 170 h 379"/>
                    <a:gd name="T18" fmla="*/ 64 w 549"/>
                    <a:gd name="T19" fmla="*/ 213 h 379"/>
                    <a:gd name="T20" fmla="*/ 64 w 549"/>
                    <a:gd name="T21" fmla="*/ 333 h 379"/>
                    <a:gd name="T22" fmla="*/ 52 w 549"/>
                    <a:gd name="T23" fmla="*/ 305 h 379"/>
                    <a:gd name="T24" fmla="*/ 4 w 549"/>
                    <a:gd name="T25" fmla="*/ 147 h 379"/>
                    <a:gd name="T26" fmla="*/ 11 w 549"/>
                    <a:gd name="T27" fmla="*/ 124 h 379"/>
                    <a:gd name="T28" fmla="*/ 161 w 549"/>
                    <a:gd name="T29" fmla="*/ 8 h 379"/>
                    <a:gd name="T30" fmla="*/ 187 w 549"/>
                    <a:gd name="T31" fmla="*/ 1 h 379"/>
                    <a:gd name="T32" fmla="*/ 378 w 549"/>
                    <a:gd name="T33" fmla="*/ 27 h 379"/>
                    <a:gd name="T34" fmla="*/ 465 w 549"/>
                    <a:gd name="T35" fmla="*/ 39 h 379"/>
                    <a:gd name="T36" fmla="*/ 474 w 549"/>
                    <a:gd name="T37" fmla="*/ 30 h 379"/>
                    <a:gd name="T38" fmla="*/ 487 w 549"/>
                    <a:gd name="T39" fmla="*/ 2 h 379"/>
                    <a:gd name="T40" fmla="*/ 508 w 549"/>
                    <a:gd name="T41" fmla="*/ 26 h 379"/>
                    <a:gd name="T42" fmla="*/ 545 w 549"/>
                    <a:gd name="T43" fmla="*/ 187 h 379"/>
                    <a:gd name="T44" fmla="*/ 549 w 549"/>
                    <a:gd name="T45" fmla="*/ 193 h 379"/>
                    <a:gd name="T46" fmla="*/ 549 w 549"/>
                    <a:gd name="T47" fmla="*/ 213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9" h="379">
                      <a:moveTo>
                        <a:pt x="549" y="213"/>
                      </a:moveTo>
                      <a:cubicBezTo>
                        <a:pt x="526" y="227"/>
                        <a:pt x="521" y="224"/>
                        <a:pt x="510" y="188"/>
                      </a:cubicBezTo>
                      <a:cubicBezTo>
                        <a:pt x="477" y="214"/>
                        <a:pt x="445" y="239"/>
                        <a:pt x="412" y="264"/>
                      </a:cubicBezTo>
                      <a:cubicBezTo>
                        <a:pt x="368" y="299"/>
                        <a:pt x="323" y="334"/>
                        <a:pt x="279" y="369"/>
                      </a:cubicBezTo>
                      <a:cubicBezTo>
                        <a:pt x="270" y="376"/>
                        <a:pt x="262" y="379"/>
                        <a:pt x="251" y="377"/>
                      </a:cubicBezTo>
                      <a:cubicBezTo>
                        <a:pt x="226" y="372"/>
                        <a:pt x="202" y="369"/>
                        <a:pt x="177" y="365"/>
                      </a:cubicBezTo>
                      <a:cubicBezTo>
                        <a:pt x="165" y="364"/>
                        <a:pt x="160" y="359"/>
                        <a:pt x="160" y="346"/>
                      </a:cubicBezTo>
                      <a:cubicBezTo>
                        <a:pt x="161" y="303"/>
                        <a:pt x="161" y="260"/>
                        <a:pt x="160" y="216"/>
                      </a:cubicBezTo>
                      <a:cubicBezTo>
                        <a:pt x="160" y="178"/>
                        <a:pt x="126" y="156"/>
                        <a:pt x="91" y="170"/>
                      </a:cubicBezTo>
                      <a:cubicBezTo>
                        <a:pt x="72" y="178"/>
                        <a:pt x="63" y="193"/>
                        <a:pt x="64" y="213"/>
                      </a:cubicBezTo>
                      <a:cubicBezTo>
                        <a:pt x="64" y="252"/>
                        <a:pt x="64" y="291"/>
                        <a:pt x="64" y="333"/>
                      </a:cubicBezTo>
                      <a:cubicBezTo>
                        <a:pt x="55" y="324"/>
                        <a:pt x="55" y="314"/>
                        <a:pt x="52" y="305"/>
                      </a:cubicBezTo>
                      <a:cubicBezTo>
                        <a:pt x="36" y="252"/>
                        <a:pt x="20" y="200"/>
                        <a:pt x="4" y="147"/>
                      </a:cubicBezTo>
                      <a:cubicBezTo>
                        <a:pt x="0" y="137"/>
                        <a:pt x="1" y="131"/>
                        <a:pt x="11" y="124"/>
                      </a:cubicBezTo>
                      <a:cubicBezTo>
                        <a:pt x="61" y="86"/>
                        <a:pt x="111" y="47"/>
                        <a:pt x="161" y="8"/>
                      </a:cubicBezTo>
                      <a:cubicBezTo>
                        <a:pt x="169" y="1"/>
                        <a:pt x="177" y="0"/>
                        <a:pt x="187" y="1"/>
                      </a:cubicBezTo>
                      <a:cubicBezTo>
                        <a:pt x="250" y="10"/>
                        <a:pt x="314" y="19"/>
                        <a:pt x="378" y="27"/>
                      </a:cubicBezTo>
                      <a:cubicBezTo>
                        <a:pt x="407" y="31"/>
                        <a:pt x="436" y="35"/>
                        <a:pt x="465" y="39"/>
                      </a:cubicBezTo>
                      <a:cubicBezTo>
                        <a:pt x="472" y="40"/>
                        <a:pt x="477" y="40"/>
                        <a:pt x="474" y="30"/>
                      </a:cubicBezTo>
                      <a:cubicBezTo>
                        <a:pt x="471" y="18"/>
                        <a:pt x="471" y="5"/>
                        <a:pt x="487" y="2"/>
                      </a:cubicBezTo>
                      <a:cubicBezTo>
                        <a:pt x="504" y="0"/>
                        <a:pt x="506" y="14"/>
                        <a:pt x="508" y="26"/>
                      </a:cubicBezTo>
                      <a:cubicBezTo>
                        <a:pt x="521" y="79"/>
                        <a:pt x="533" y="133"/>
                        <a:pt x="545" y="187"/>
                      </a:cubicBezTo>
                      <a:cubicBezTo>
                        <a:pt x="546" y="189"/>
                        <a:pt x="548" y="191"/>
                        <a:pt x="549" y="193"/>
                      </a:cubicBezTo>
                      <a:cubicBezTo>
                        <a:pt x="549" y="200"/>
                        <a:pt x="549" y="207"/>
                        <a:pt x="549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79" name="Freeform 29">
                  <a:extLst>
                    <a:ext uri="{FF2B5EF4-FFF2-40B4-BE49-F238E27FC236}">
                      <a16:creationId xmlns:a16="http://schemas.microsoft.com/office/drawing/2014/main" id="{98CBFC74-567B-417B-9731-56F9CF0BE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483"/>
                  <a:ext cx="341" cy="190"/>
                </a:xfrm>
                <a:custGeom>
                  <a:avLst/>
                  <a:gdLst>
                    <a:gd name="T0" fmla="*/ 0 w 144"/>
                    <a:gd name="T1" fmla="*/ 15 h 80"/>
                    <a:gd name="T2" fmla="*/ 37 w 144"/>
                    <a:gd name="T3" fmla="*/ 0 h 80"/>
                    <a:gd name="T4" fmla="*/ 113 w 144"/>
                    <a:gd name="T5" fmla="*/ 1 h 80"/>
                    <a:gd name="T6" fmla="*/ 144 w 144"/>
                    <a:gd name="T7" fmla="*/ 32 h 80"/>
                    <a:gd name="T8" fmla="*/ 144 w 144"/>
                    <a:gd name="T9" fmla="*/ 56 h 80"/>
                    <a:gd name="T10" fmla="*/ 119 w 144"/>
                    <a:gd name="T11" fmla="*/ 80 h 80"/>
                    <a:gd name="T12" fmla="*/ 27 w 144"/>
                    <a:gd name="T13" fmla="*/ 80 h 80"/>
                    <a:gd name="T14" fmla="*/ 0 w 144"/>
                    <a:gd name="T15" fmla="*/ 63 h 80"/>
                    <a:gd name="T16" fmla="*/ 0 w 144"/>
                    <a:gd name="T17" fmla="*/ 1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4" h="80">
                      <a:moveTo>
                        <a:pt x="0" y="15"/>
                      </a:moveTo>
                      <a:cubicBezTo>
                        <a:pt x="10" y="4"/>
                        <a:pt x="21" y="0"/>
                        <a:pt x="37" y="0"/>
                      </a:cubicBezTo>
                      <a:cubicBezTo>
                        <a:pt x="62" y="1"/>
                        <a:pt x="87" y="0"/>
                        <a:pt x="113" y="1"/>
                      </a:cubicBezTo>
                      <a:cubicBezTo>
                        <a:pt x="135" y="1"/>
                        <a:pt x="143" y="9"/>
                        <a:pt x="144" y="32"/>
                      </a:cubicBezTo>
                      <a:cubicBezTo>
                        <a:pt x="144" y="40"/>
                        <a:pt x="144" y="48"/>
                        <a:pt x="144" y="56"/>
                      </a:cubicBezTo>
                      <a:cubicBezTo>
                        <a:pt x="142" y="71"/>
                        <a:pt x="135" y="80"/>
                        <a:pt x="119" y="80"/>
                      </a:cubicBezTo>
                      <a:cubicBezTo>
                        <a:pt x="89" y="79"/>
                        <a:pt x="58" y="79"/>
                        <a:pt x="27" y="80"/>
                      </a:cubicBezTo>
                      <a:cubicBezTo>
                        <a:pt x="14" y="80"/>
                        <a:pt x="7" y="73"/>
                        <a:pt x="0" y="63"/>
                      </a:cubicBezTo>
                      <a:cubicBezTo>
                        <a:pt x="0" y="47"/>
                        <a:pt x="0" y="31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0" name="Freeform 30">
                  <a:extLst>
                    <a:ext uri="{FF2B5EF4-FFF2-40B4-BE49-F238E27FC236}">
                      <a16:creationId xmlns:a16="http://schemas.microsoft.com/office/drawing/2014/main" id="{82984BA0-4013-4CF8-B9CC-709640321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89" y="1804"/>
                  <a:ext cx="1856" cy="800"/>
                </a:xfrm>
                <a:custGeom>
                  <a:avLst/>
                  <a:gdLst>
                    <a:gd name="T0" fmla="*/ 146 w 783"/>
                    <a:gd name="T1" fmla="*/ 308 h 337"/>
                    <a:gd name="T2" fmla="*/ 92 w 783"/>
                    <a:gd name="T3" fmla="*/ 270 h 337"/>
                    <a:gd name="T4" fmla="*/ 14 w 783"/>
                    <a:gd name="T5" fmla="*/ 271 h 337"/>
                    <a:gd name="T6" fmla="*/ 1 w 783"/>
                    <a:gd name="T7" fmla="*/ 257 h 337"/>
                    <a:gd name="T8" fmla="*/ 1 w 783"/>
                    <a:gd name="T9" fmla="*/ 205 h 337"/>
                    <a:gd name="T10" fmla="*/ 11 w 783"/>
                    <a:gd name="T11" fmla="*/ 182 h 337"/>
                    <a:gd name="T12" fmla="*/ 144 w 783"/>
                    <a:gd name="T13" fmla="*/ 13 h 337"/>
                    <a:gd name="T14" fmla="*/ 167 w 783"/>
                    <a:gd name="T15" fmla="*/ 1 h 337"/>
                    <a:gd name="T16" fmla="*/ 303 w 783"/>
                    <a:gd name="T17" fmla="*/ 1 h 337"/>
                    <a:gd name="T18" fmla="*/ 320 w 783"/>
                    <a:gd name="T19" fmla="*/ 18 h 337"/>
                    <a:gd name="T20" fmla="*/ 319 w 783"/>
                    <a:gd name="T21" fmla="*/ 204 h 337"/>
                    <a:gd name="T22" fmla="*/ 341 w 783"/>
                    <a:gd name="T23" fmla="*/ 225 h 337"/>
                    <a:gd name="T24" fmla="*/ 385 w 783"/>
                    <a:gd name="T25" fmla="*/ 224 h 337"/>
                    <a:gd name="T26" fmla="*/ 399 w 783"/>
                    <a:gd name="T27" fmla="*/ 238 h 337"/>
                    <a:gd name="T28" fmla="*/ 399 w 783"/>
                    <a:gd name="T29" fmla="*/ 274 h 337"/>
                    <a:gd name="T30" fmla="*/ 448 w 783"/>
                    <a:gd name="T31" fmla="*/ 320 h 337"/>
                    <a:gd name="T32" fmla="*/ 496 w 783"/>
                    <a:gd name="T33" fmla="*/ 273 h 337"/>
                    <a:gd name="T34" fmla="*/ 496 w 783"/>
                    <a:gd name="T35" fmla="*/ 271 h 337"/>
                    <a:gd name="T36" fmla="*/ 545 w 783"/>
                    <a:gd name="T37" fmla="*/ 224 h 337"/>
                    <a:gd name="T38" fmla="*/ 761 w 783"/>
                    <a:gd name="T39" fmla="*/ 224 h 337"/>
                    <a:gd name="T40" fmla="*/ 782 w 783"/>
                    <a:gd name="T41" fmla="*/ 245 h 337"/>
                    <a:gd name="T42" fmla="*/ 781 w 783"/>
                    <a:gd name="T43" fmla="*/ 321 h 337"/>
                    <a:gd name="T44" fmla="*/ 769 w 783"/>
                    <a:gd name="T45" fmla="*/ 334 h 337"/>
                    <a:gd name="T46" fmla="*/ 761 w 783"/>
                    <a:gd name="T47" fmla="*/ 334 h 337"/>
                    <a:gd name="T48" fmla="*/ 714 w 783"/>
                    <a:gd name="T49" fmla="*/ 307 h 337"/>
                    <a:gd name="T50" fmla="*/ 613 w 783"/>
                    <a:gd name="T51" fmla="*/ 246 h 337"/>
                    <a:gd name="T52" fmla="*/ 518 w 783"/>
                    <a:gd name="T53" fmla="*/ 317 h 337"/>
                    <a:gd name="T54" fmla="*/ 491 w 783"/>
                    <a:gd name="T55" fmla="*/ 335 h 337"/>
                    <a:gd name="T56" fmla="*/ 365 w 783"/>
                    <a:gd name="T57" fmla="*/ 334 h 337"/>
                    <a:gd name="T58" fmla="*/ 348 w 783"/>
                    <a:gd name="T59" fmla="*/ 325 h 337"/>
                    <a:gd name="T60" fmla="*/ 253 w 783"/>
                    <a:gd name="T61" fmla="*/ 247 h 337"/>
                    <a:gd name="T62" fmla="*/ 146 w 783"/>
                    <a:gd name="T63" fmla="*/ 308 h 337"/>
                    <a:gd name="T64" fmla="*/ 185 w 783"/>
                    <a:gd name="T65" fmla="*/ 176 h 337"/>
                    <a:gd name="T66" fmla="*/ 259 w 783"/>
                    <a:gd name="T67" fmla="*/ 176 h 337"/>
                    <a:gd name="T68" fmla="*/ 273 w 783"/>
                    <a:gd name="T69" fmla="*/ 163 h 337"/>
                    <a:gd name="T70" fmla="*/ 273 w 783"/>
                    <a:gd name="T71" fmla="*/ 61 h 337"/>
                    <a:gd name="T72" fmla="*/ 261 w 783"/>
                    <a:gd name="T73" fmla="*/ 47 h 337"/>
                    <a:gd name="T74" fmla="*/ 193 w 783"/>
                    <a:gd name="T75" fmla="*/ 48 h 337"/>
                    <a:gd name="T76" fmla="*/ 180 w 783"/>
                    <a:gd name="T77" fmla="*/ 53 h 337"/>
                    <a:gd name="T78" fmla="*/ 100 w 783"/>
                    <a:gd name="T79" fmla="*/ 154 h 337"/>
                    <a:gd name="T80" fmla="*/ 113 w 783"/>
                    <a:gd name="T81" fmla="*/ 176 h 337"/>
                    <a:gd name="T82" fmla="*/ 185 w 783"/>
                    <a:gd name="T83" fmla="*/ 176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83" h="337">
                      <a:moveTo>
                        <a:pt x="146" y="308"/>
                      </a:moveTo>
                      <a:cubicBezTo>
                        <a:pt x="137" y="279"/>
                        <a:pt x="118" y="269"/>
                        <a:pt x="92" y="270"/>
                      </a:cubicBezTo>
                      <a:cubicBezTo>
                        <a:pt x="66" y="271"/>
                        <a:pt x="40" y="270"/>
                        <a:pt x="14" y="271"/>
                      </a:cubicBezTo>
                      <a:cubicBezTo>
                        <a:pt x="3" y="271"/>
                        <a:pt x="0" y="268"/>
                        <a:pt x="1" y="257"/>
                      </a:cubicBezTo>
                      <a:cubicBezTo>
                        <a:pt x="1" y="240"/>
                        <a:pt x="2" y="223"/>
                        <a:pt x="1" y="205"/>
                      </a:cubicBezTo>
                      <a:cubicBezTo>
                        <a:pt x="0" y="196"/>
                        <a:pt x="5" y="189"/>
                        <a:pt x="11" y="182"/>
                      </a:cubicBezTo>
                      <a:cubicBezTo>
                        <a:pt x="55" y="126"/>
                        <a:pt x="100" y="70"/>
                        <a:pt x="144" y="13"/>
                      </a:cubicBezTo>
                      <a:cubicBezTo>
                        <a:pt x="150" y="5"/>
                        <a:pt x="156" y="0"/>
                        <a:pt x="167" y="1"/>
                      </a:cubicBezTo>
                      <a:cubicBezTo>
                        <a:pt x="212" y="1"/>
                        <a:pt x="258" y="1"/>
                        <a:pt x="303" y="1"/>
                      </a:cubicBezTo>
                      <a:cubicBezTo>
                        <a:pt x="317" y="0"/>
                        <a:pt x="320" y="5"/>
                        <a:pt x="320" y="18"/>
                      </a:cubicBezTo>
                      <a:cubicBezTo>
                        <a:pt x="319" y="80"/>
                        <a:pt x="320" y="142"/>
                        <a:pt x="319" y="204"/>
                      </a:cubicBezTo>
                      <a:cubicBezTo>
                        <a:pt x="319" y="221"/>
                        <a:pt x="324" y="226"/>
                        <a:pt x="341" y="225"/>
                      </a:cubicBezTo>
                      <a:cubicBezTo>
                        <a:pt x="355" y="223"/>
                        <a:pt x="370" y="225"/>
                        <a:pt x="385" y="224"/>
                      </a:cubicBezTo>
                      <a:cubicBezTo>
                        <a:pt x="395" y="224"/>
                        <a:pt x="399" y="227"/>
                        <a:pt x="399" y="238"/>
                      </a:cubicBezTo>
                      <a:cubicBezTo>
                        <a:pt x="398" y="250"/>
                        <a:pt x="398" y="262"/>
                        <a:pt x="399" y="274"/>
                      </a:cubicBezTo>
                      <a:cubicBezTo>
                        <a:pt x="400" y="303"/>
                        <a:pt x="419" y="321"/>
                        <a:pt x="448" y="320"/>
                      </a:cubicBezTo>
                      <a:cubicBezTo>
                        <a:pt x="477" y="320"/>
                        <a:pt x="495" y="301"/>
                        <a:pt x="496" y="273"/>
                      </a:cubicBezTo>
                      <a:cubicBezTo>
                        <a:pt x="496" y="272"/>
                        <a:pt x="496" y="272"/>
                        <a:pt x="496" y="271"/>
                      </a:cubicBezTo>
                      <a:cubicBezTo>
                        <a:pt x="498" y="224"/>
                        <a:pt x="498" y="224"/>
                        <a:pt x="545" y="224"/>
                      </a:cubicBezTo>
                      <a:cubicBezTo>
                        <a:pt x="617" y="224"/>
                        <a:pt x="689" y="225"/>
                        <a:pt x="761" y="224"/>
                      </a:cubicBezTo>
                      <a:cubicBezTo>
                        <a:pt x="778" y="224"/>
                        <a:pt x="783" y="229"/>
                        <a:pt x="782" y="245"/>
                      </a:cubicBezTo>
                      <a:cubicBezTo>
                        <a:pt x="780" y="270"/>
                        <a:pt x="781" y="296"/>
                        <a:pt x="781" y="321"/>
                      </a:cubicBezTo>
                      <a:cubicBezTo>
                        <a:pt x="782" y="330"/>
                        <a:pt x="779" y="335"/>
                        <a:pt x="769" y="334"/>
                      </a:cubicBezTo>
                      <a:cubicBezTo>
                        <a:pt x="767" y="334"/>
                        <a:pt x="764" y="334"/>
                        <a:pt x="761" y="334"/>
                      </a:cubicBezTo>
                      <a:cubicBezTo>
                        <a:pt x="739" y="337"/>
                        <a:pt x="724" y="333"/>
                        <a:pt x="714" y="307"/>
                      </a:cubicBezTo>
                      <a:cubicBezTo>
                        <a:pt x="697" y="264"/>
                        <a:pt x="659" y="244"/>
                        <a:pt x="613" y="246"/>
                      </a:cubicBezTo>
                      <a:cubicBezTo>
                        <a:pt x="567" y="249"/>
                        <a:pt x="534" y="273"/>
                        <a:pt x="518" y="317"/>
                      </a:cubicBezTo>
                      <a:cubicBezTo>
                        <a:pt x="512" y="332"/>
                        <a:pt x="505" y="335"/>
                        <a:pt x="491" y="335"/>
                      </a:cubicBezTo>
                      <a:cubicBezTo>
                        <a:pt x="449" y="334"/>
                        <a:pt x="407" y="334"/>
                        <a:pt x="365" y="334"/>
                      </a:cubicBezTo>
                      <a:cubicBezTo>
                        <a:pt x="358" y="334"/>
                        <a:pt x="352" y="335"/>
                        <a:pt x="348" y="325"/>
                      </a:cubicBezTo>
                      <a:cubicBezTo>
                        <a:pt x="334" y="278"/>
                        <a:pt x="301" y="251"/>
                        <a:pt x="253" y="247"/>
                      </a:cubicBezTo>
                      <a:cubicBezTo>
                        <a:pt x="206" y="242"/>
                        <a:pt x="171" y="265"/>
                        <a:pt x="146" y="308"/>
                      </a:cubicBezTo>
                      <a:close/>
                      <a:moveTo>
                        <a:pt x="185" y="176"/>
                      </a:moveTo>
                      <a:cubicBezTo>
                        <a:pt x="210" y="176"/>
                        <a:pt x="234" y="176"/>
                        <a:pt x="259" y="176"/>
                      </a:cubicBezTo>
                      <a:cubicBezTo>
                        <a:pt x="269" y="177"/>
                        <a:pt x="273" y="174"/>
                        <a:pt x="273" y="163"/>
                      </a:cubicBezTo>
                      <a:cubicBezTo>
                        <a:pt x="272" y="129"/>
                        <a:pt x="273" y="95"/>
                        <a:pt x="273" y="61"/>
                      </a:cubicBezTo>
                      <a:cubicBezTo>
                        <a:pt x="273" y="52"/>
                        <a:pt x="270" y="47"/>
                        <a:pt x="261" y="47"/>
                      </a:cubicBezTo>
                      <a:cubicBezTo>
                        <a:pt x="238" y="48"/>
                        <a:pt x="215" y="48"/>
                        <a:pt x="193" y="48"/>
                      </a:cubicBezTo>
                      <a:cubicBezTo>
                        <a:pt x="188" y="47"/>
                        <a:pt x="184" y="49"/>
                        <a:pt x="180" y="53"/>
                      </a:cubicBezTo>
                      <a:cubicBezTo>
                        <a:pt x="153" y="86"/>
                        <a:pt x="126" y="120"/>
                        <a:pt x="100" y="154"/>
                      </a:cubicBezTo>
                      <a:cubicBezTo>
                        <a:pt x="90" y="167"/>
                        <a:pt x="97" y="176"/>
                        <a:pt x="113" y="176"/>
                      </a:cubicBezTo>
                      <a:cubicBezTo>
                        <a:pt x="137" y="176"/>
                        <a:pt x="161" y="176"/>
                        <a:pt x="185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1" name="Freeform 31">
                  <a:extLst>
                    <a:ext uri="{FF2B5EF4-FFF2-40B4-BE49-F238E27FC236}">
                      <a16:creationId xmlns:a16="http://schemas.microsoft.com/office/drawing/2014/main" id="{6366738C-31DE-48A4-A5DD-D743817D6D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52" y="2433"/>
                  <a:ext cx="436" cy="434"/>
                </a:xfrm>
                <a:custGeom>
                  <a:avLst/>
                  <a:gdLst>
                    <a:gd name="T0" fmla="*/ 91 w 184"/>
                    <a:gd name="T1" fmla="*/ 0 h 183"/>
                    <a:gd name="T2" fmla="*/ 184 w 184"/>
                    <a:gd name="T3" fmla="*/ 91 h 183"/>
                    <a:gd name="T4" fmla="*/ 92 w 184"/>
                    <a:gd name="T5" fmla="*/ 182 h 183"/>
                    <a:gd name="T6" fmla="*/ 0 w 184"/>
                    <a:gd name="T7" fmla="*/ 90 h 183"/>
                    <a:gd name="T8" fmla="*/ 91 w 184"/>
                    <a:gd name="T9" fmla="*/ 0 h 183"/>
                    <a:gd name="T10" fmla="*/ 92 w 184"/>
                    <a:gd name="T11" fmla="*/ 56 h 183"/>
                    <a:gd name="T12" fmla="*/ 56 w 184"/>
                    <a:gd name="T13" fmla="*/ 92 h 183"/>
                    <a:gd name="T14" fmla="*/ 91 w 184"/>
                    <a:gd name="T15" fmla="*/ 128 h 183"/>
                    <a:gd name="T16" fmla="*/ 128 w 184"/>
                    <a:gd name="T17" fmla="*/ 90 h 183"/>
                    <a:gd name="T18" fmla="*/ 92 w 184"/>
                    <a:gd name="T19" fmla="*/ 5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183">
                      <a:moveTo>
                        <a:pt x="91" y="0"/>
                      </a:moveTo>
                      <a:cubicBezTo>
                        <a:pt x="141" y="0"/>
                        <a:pt x="183" y="42"/>
                        <a:pt x="184" y="91"/>
                      </a:cubicBezTo>
                      <a:cubicBezTo>
                        <a:pt x="184" y="140"/>
                        <a:pt x="142" y="182"/>
                        <a:pt x="92" y="182"/>
                      </a:cubicBezTo>
                      <a:cubicBezTo>
                        <a:pt x="41" y="183"/>
                        <a:pt x="0" y="142"/>
                        <a:pt x="0" y="90"/>
                      </a:cubicBezTo>
                      <a:cubicBezTo>
                        <a:pt x="0" y="42"/>
                        <a:pt x="42" y="0"/>
                        <a:pt x="91" y="0"/>
                      </a:cubicBezTo>
                      <a:close/>
                      <a:moveTo>
                        <a:pt x="92" y="56"/>
                      </a:moveTo>
                      <a:cubicBezTo>
                        <a:pt x="71" y="56"/>
                        <a:pt x="55" y="71"/>
                        <a:pt x="56" y="92"/>
                      </a:cubicBezTo>
                      <a:cubicBezTo>
                        <a:pt x="56" y="111"/>
                        <a:pt x="73" y="128"/>
                        <a:pt x="91" y="128"/>
                      </a:cubicBezTo>
                      <a:cubicBezTo>
                        <a:pt x="111" y="128"/>
                        <a:pt x="128" y="110"/>
                        <a:pt x="128" y="90"/>
                      </a:cubicBezTo>
                      <a:cubicBezTo>
                        <a:pt x="127" y="71"/>
                        <a:pt x="112" y="56"/>
                        <a:pt x="92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2" name="Freeform 32">
                  <a:extLst>
                    <a:ext uri="{FF2B5EF4-FFF2-40B4-BE49-F238E27FC236}">
                      <a16:creationId xmlns:a16="http://schemas.microsoft.com/office/drawing/2014/main" id="{FC87E947-FB95-4A16-830B-1DD65295CE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38" y="2433"/>
                  <a:ext cx="431" cy="434"/>
                </a:xfrm>
                <a:custGeom>
                  <a:avLst/>
                  <a:gdLst>
                    <a:gd name="T0" fmla="*/ 182 w 182"/>
                    <a:gd name="T1" fmla="*/ 91 h 183"/>
                    <a:gd name="T2" fmla="*/ 92 w 182"/>
                    <a:gd name="T3" fmla="*/ 182 h 183"/>
                    <a:gd name="T4" fmla="*/ 1 w 182"/>
                    <a:gd name="T5" fmla="*/ 90 h 183"/>
                    <a:gd name="T6" fmla="*/ 91 w 182"/>
                    <a:gd name="T7" fmla="*/ 0 h 183"/>
                    <a:gd name="T8" fmla="*/ 182 w 182"/>
                    <a:gd name="T9" fmla="*/ 91 h 183"/>
                    <a:gd name="T10" fmla="*/ 92 w 182"/>
                    <a:gd name="T11" fmla="*/ 56 h 183"/>
                    <a:gd name="T12" fmla="*/ 55 w 182"/>
                    <a:gd name="T13" fmla="*/ 92 h 183"/>
                    <a:gd name="T14" fmla="*/ 91 w 182"/>
                    <a:gd name="T15" fmla="*/ 128 h 183"/>
                    <a:gd name="T16" fmla="*/ 128 w 182"/>
                    <a:gd name="T17" fmla="*/ 91 h 183"/>
                    <a:gd name="T18" fmla="*/ 92 w 182"/>
                    <a:gd name="T19" fmla="*/ 5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2" h="183">
                      <a:moveTo>
                        <a:pt x="182" y="91"/>
                      </a:moveTo>
                      <a:cubicBezTo>
                        <a:pt x="182" y="142"/>
                        <a:pt x="143" y="182"/>
                        <a:pt x="92" y="182"/>
                      </a:cubicBezTo>
                      <a:cubicBezTo>
                        <a:pt x="40" y="183"/>
                        <a:pt x="0" y="143"/>
                        <a:pt x="1" y="90"/>
                      </a:cubicBezTo>
                      <a:cubicBezTo>
                        <a:pt x="1" y="40"/>
                        <a:pt x="41" y="0"/>
                        <a:pt x="91" y="0"/>
                      </a:cubicBezTo>
                      <a:cubicBezTo>
                        <a:pt x="141" y="0"/>
                        <a:pt x="182" y="41"/>
                        <a:pt x="182" y="91"/>
                      </a:cubicBezTo>
                      <a:close/>
                      <a:moveTo>
                        <a:pt x="92" y="56"/>
                      </a:moveTo>
                      <a:cubicBezTo>
                        <a:pt x="71" y="56"/>
                        <a:pt x="54" y="73"/>
                        <a:pt x="55" y="92"/>
                      </a:cubicBezTo>
                      <a:cubicBezTo>
                        <a:pt x="55" y="111"/>
                        <a:pt x="72" y="128"/>
                        <a:pt x="91" y="128"/>
                      </a:cubicBezTo>
                      <a:cubicBezTo>
                        <a:pt x="110" y="128"/>
                        <a:pt x="128" y="111"/>
                        <a:pt x="128" y="91"/>
                      </a:cubicBezTo>
                      <a:cubicBezTo>
                        <a:pt x="127" y="71"/>
                        <a:pt x="112" y="56"/>
                        <a:pt x="92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3" name="Freeform 33">
                  <a:extLst>
                    <a:ext uri="{FF2B5EF4-FFF2-40B4-BE49-F238E27FC236}">
                      <a16:creationId xmlns:a16="http://schemas.microsoft.com/office/drawing/2014/main" id="{C01946EC-1ABE-4966-B0C7-E90402A59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1806"/>
                  <a:ext cx="149" cy="715"/>
                </a:xfrm>
                <a:custGeom>
                  <a:avLst/>
                  <a:gdLst>
                    <a:gd name="T0" fmla="*/ 0 w 63"/>
                    <a:gd name="T1" fmla="*/ 150 h 301"/>
                    <a:gd name="T2" fmla="*/ 0 w 63"/>
                    <a:gd name="T3" fmla="*/ 31 h 301"/>
                    <a:gd name="T4" fmla="*/ 30 w 63"/>
                    <a:gd name="T5" fmla="*/ 0 h 301"/>
                    <a:gd name="T6" fmla="*/ 62 w 63"/>
                    <a:gd name="T7" fmla="*/ 29 h 301"/>
                    <a:gd name="T8" fmla="*/ 62 w 63"/>
                    <a:gd name="T9" fmla="*/ 271 h 301"/>
                    <a:gd name="T10" fmla="*/ 32 w 63"/>
                    <a:gd name="T11" fmla="*/ 301 h 301"/>
                    <a:gd name="T12" fmla="*/ 0 w 63"/>
                    <a:gd name="T13" fmla="*/ 270 h 301"/>
                    <a:gd name="T14" fmla="*/ 0 w 63"/>
                    <a:gd name="T15" fmla="*/ 15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301">
                      <a:moveTo>
                        <a:pt x="0" y="150"/>
                      </a:moveTo>
                      <a:cubicBezTo>
                        <a:pt x="0" y="111"/>
                        <a:pt x="0" y="71"/>
                        <a:pt x="0" y="31"/>
                      </a:cubicBezTo>
                      <a:cubicBezTo>
                        <a:pt x="1" y="8"/>
                        <a:pt x="8" y="0"/>
                        <a:pt x="30" y="0"/>
                      </a:cubicBezTo>
                      <a:cubicBezTo>
                        <a:pt x="53" y="0"/>
                        <a:pt x="62" y="7"/>
                        <a:pt x="62" y="29"/>
                      </a:cubicBezTo>
                      <a:cubicBezTo>
                        <a:pt x="63" y="110"/>
                        <a:pt x="63" y="190"/>
                        <a:pt x="62" y="271"/>
                      </a:cubicBezTo>
                      <a:cubicBezTo>
                        <a:pt x="62" y="293"/>
                        <a:pt x="54" y="301"/>
                        <a:pt x="32" y="301"/>
                      </a:cubicBezTo>
                      <a:cubicBezTo>
                        <a:pt x="9" y="300"/>
                        <a:pt x="1" y="293"/>
                        <a:pt x="0" y="270"/>
                      </a:cubicBezTo>
                      <a:cubicBezTo>
                        <a:pt x="0" y="230"/>
                        <a:pt x="0" y="190"/>
                        <a:pt x="0" y="1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389AEF-1788-4BAF-88A2-F755EA570C16}"/>
                </a:ext>
              </a:extLst>
            </p:cNvPr>
            <p:cNvGrpSpPr/>
            <p:nvPr/>
          </p:nvGrpSpPr>
          <p:grpSpPr>
            <a:xfrm>
              <a:off x="6902012" y="4527550"/>
              <a:ext cx="331742" cy="295275"/>
              <a:chOff x="7023258" y="5193505"/>
              <a:chExt cx="338485" cy="300038"/>
            </a:xfrm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05078EF4-C09D-4832-9306-018C9C5FF9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23258" y="5193505"/>
                <a:ext cx="338485" cy="3000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483" name="Group 13">
                <a:extLst>
                  <a:ext uri="{FF2B5EF4-FFF2-40B4-BE49-F238E27FC236}">
                    <a16:creationId xmlns:a16="http://schemas.microsoft.com/office/drawing/2014/main" id="{037F4EA1-82AA-45DF-A518-A7677C7A5CA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086562" y="5242718"/>
                <a:ext cx="248897" cy="200025"/>
                <a:chOff x="2162" y="1513"/>
                <a:chExt cx="1328" cy="1204"/>
              </a:xfrm>
              <a:solidFill>
                <a:schemeClr val="bg1"/>
              </a:solidFill>
            </p:grpSpPr>
            <p:sp>
              <p:nvSpPr>
                <p:cNvPr id="484" name="Freeform 14">
                  <a:extLst>
                    <a:ext uri="{FF2B5EF4-FFF2-40B4-BE49-F238E27FC236}">
                      <a16:creationId xmlns:a16="http://schemas.microsoft.com/office/drawing/2014/main" id="{3539A29A-3BEA-448B-8027-10DC4B04E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2099"/>
                  <a:ext cx="877" cy="618"/>
                </a:xfrm>
                <a:custGeom>
                  <a:avLst/>
                  <a:gdLst>
                    <a:gd name="T0" fmla="*/ 361 w 369"/>
                    <a:gd name="T1" fmla="*/ 260 h 260"/>
                    <a:gd name="T2" fmla="*/ 221 w 369"/>
                    <a:gd name="T3" fmla="*/ 196 h 260"/>
                    <a:gd name="T4" fmla="*/ 16 w 369"/>
                    <a:gd name="T5" fmla="*/ 104 h 260"/>
                    <a:gd name="T6" fmla="*/ 2 w 369"/>
                    <a:gd name="T7" fmla="*/ 79 h 260"/>
                    <a:gd name="T8" fmla="*/ 8 w 369"/>
                    <a:gd name="T9" fmla="*/ 13 h 260"/>
                    <a:gd name="T10" fmla="*/ 22 w 369"/>
                    <a:gd name="T11" fmla="*/ 4 h 260"/>
                    <a:gd name="T12" fmla="*/ 359 w 369"/>
                    <a:gd name="T13" fmla="*/ 143 h 260"/>
                    <a:gd name="T14" fmla="*/ 369 w 369"/>
                    <a:gd name="T15" fmla="*/ 158 h 260"/>
                    <a:gd name="T16" fmla="*/ 361 w 369"/>
                    <a:gd name="T17" fmla="*/ 26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9" h="260">
                      <a:moveTo>
                        <a:pt x="361" y="260"/>
                      </a:moveTo>
                      <a:cubicBezTo>
                        <a:pt x="313" y="238"/>
                        <a:pt x="267" y="217"/>
                        <a:pt x="221" y="196"/>
                      </a:cubicBezTo>
                      <a:cubicBezTo>
                        <a:pt x="153" y="165"/>
                        <a:pt x="84" y="134"/>
                        <a:pt x="16" y="104"/>
                      </a:cubicBezTo>
                      <a:cubicBezTo>
                        <a:pt x="3" y="98"/>
                        <a:pt x="0" y="93"/>
                        <a:pt x="2" y="79"/>
                      </a:cubicBezTo>
                      <a:cubicBezTo>
                        <a:pt x="6" y="57"/>
                        <a:pt x="7" y="35"/>
                        <a:pt x="8" y="13"/>
                      </a:cubicBezTo>
                      <a:cubicBezTo>
                        <a:pt x="8" y="1"/>
                        <a:pt x="12" y="0"/>
                        <a:pt x="22" y="4"/>
                      </a:cubicBezTo>
                      <a:cubicBezTo>
                        <a:pt x="134" y="51"/>
                        <a:pt x="246" y="97"/>
                        <a:pt x="359" y="143"/>
                      </a:cubicBezTo>
                      <a:cubicBezTo>
                        <a:pt x="366" y="146"/>
                        <a:pt x="369" y="150"/>
                        <a:pt x="369" y="158"/>
                      </a:cubicBezTo>
                      <a:cubicBezTo>
                        <a:pt x="366" y="191"/>
                        <a:pt x="364" y="224"/>
                        <a:pt x="361" y="2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85" name="Freeform 15">
                  <a:extLst>
                    <a:ext uri="{FF2B5EF4-FFF2-40B4-BE49-F238E27FC236}">
                      <a16:creationId xmlns:a16="http://schemas.microsoft.com/office/drawing/2014/main" id="{0721E1AF-6147-4B8F-87E3-14737E529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622"/>
                  <a:ext cx="565" cy="553"/>
                </a:xfrm>
                <a:custGeom>
                  <a:avLst/>
                  <a:gdLst>
                    <a:gd name="T0" fmla="*/ 1 w 238"/>
                    <a:gd name="T1" fmla="*/ 119 h 233"/>
                    <a:gd name="T2" fmla="*/ 9 w 238"/>
                    <a:gd name="T3" fmla="*/ 109 h 233"/>
                    <a:gd name="T4" fmla="*/ 182 w 238"/>
                    <a:gd name="T5" fmla="*/ 5 h 233"/>
                    <a:gd name="T6" fmla="*/ 198 w 238"/>
                    <a:gd name="T7" fmla="*/ 10 h 233"/>
                    <a:gd name="T8" fmla="*/ 233 w 238"/>
                    <a:gd name="T9" fmla="*/ 70 h 233"/>
                    <a:gd name="T10" fmla="*/ 228 w 238"/>
                    <a:gd name="T11" fmla="*/ 88 h 233"/>
                    <a:gd name="T12" fmla="*/ 36 w 238"/>
                    <a:gd name="T13" fmla="*/ 224 h 233"/>
                    <a:gd name="T14" fmla="*/ 24 w 238"/>
                    <a:gd name="T15" fmla="*/ 222 h 233"/>
                    <a:gd name="T16" fmla="*/ 1 w 238"/>
                    <a:gd name="T17" fmla="*/ 119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233">
                      <a:moveTo>
                        <a:pt x="1" y="119"/>
                      </a:moveTo>
                      <a:cubicBezTo>
                        <a:pt x="0" y="114"/>
                        <a:pt x="5" y="112"/>
                        <a:pt x="9" y="109"/>
                      </a:cubicBezTo>
                      <a:cubicBezTo>
                        <a:pt x="67" y="74"/>
                        <a:pt x="124" y="40"/>
                        <a:pt x="182" y="5"/>
                      </a:cubicBezTo>
                      <a:cubicBezTo>
                        <a:pt x="190" y="0"/>
                        <a:pt x="194" y="1"/>
                        <a:pt x="198" y="10"/>
                      </a:cubicBezTo>
                      <a:cubicBezTo>
                        <a:pt x="209" y="30"/>
                        <a:pt x="221" y="50"/>
                        <a:pt x="233" y="70"/>
                      </a:cubicBezTo>
                      <a:cubicBezTo>
                        <a:pt x="238" y="78"/>
                        <a:pt x="235" y="83"/>
                        <a:pt x="228" y="88"/>
                      </a:cubicBezTo>
                      <a:cubicBezTo>
                        <a:pt x="164" y="133"/>
                        <a:pt x="100" y="178"/>
                        <a:pt x="36" y="224"/>
                      </a:cubicBezTo>
                      <a:cubicBezTo>
                        <a:pt x="32" y="227"/>
                        <a:pt x="26" y="233"/>
                        <a:pt x="24" y="222"/>
                      </a:cubicBezTo>
                      <a:cubicBezTo>
                        <a:pt x="16" y="188"/>
                        <a:pt x="9" y="154"/>
                        <a:pt x="1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86" name="Freeform 16">
                  <a:extLst>
                    <a:ext uri="{FF2B5EF4-FFF2-40B4-BE49-F238E27FC236}">
                      <a16:creationId xmlns:a16="http://schemas.microsoft.com/office/drawing/2014/main" id="{156DF3AB-17B6-44DD-8027-01526406F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2004"/>
                  <a:ext cx="1055" cy="418"/>
                </a:xfrm>
                <a:custGeom>
                  <a:avLst/>
                  <a:gdLst>
                    <a:gd name="T0" fmla="*/ 43 w 444"/>
                    <a:gd name="T1" fmla="*/ 0 h 176"/>
                    <a:gd name="T2" fmla="*/ 57 w 444"/>
                    <a:gd name="T3" fmla="*/ 19 h 176"/>
                    <a:gd name="T4" fmla="*/ 197 w 444"/>
                    <a:gd name="T5" fmla="*/ 86 h 176"/>
                    <a:gd name="T6" fmla="*/ 224 w 444"/>
                    <a:gd name="T7" fmla="*/ 83 h 176"/>
                    <a:gd name="T8" fmla="*/ 261 w 444"/>
                    <a:gd name="T9" fmla="*/ 56 h 176"/>
                    <a:gd name="T10" fmla="*/ 311 w 444"/>
                    <a:gd name="T11" fmla="*/ 51 h 176"/>
                    <a:gd name="T12" fmla="*/ 444 w 444"/>
                    <a:gd name="T13" fmla="*/ 104 h 176"/>
                    <a:gd name="T14" fmla="*/ 356 w 444"/>
                    <a:gd name="T15" fmla="*/ 171 h 176"/>
                    <a:gd name="T16" fmla="*/ 338 w 444"/>
                    <a:gd name="T17" fmla="*/ 168 h 176"/>
                    <a:gd name="T18" fmla="*/ 152 w 444"/>
                    <a:gd name="T19" fmla="*/ 90 h 176"/>
                    <a:gd name="T20" fmla="*/ 0 w 444"/>
                    <a:gd name="T21" fmla="*/ 26 h 176"/>
                    <a:gd name="T22" fmla="*/ 43 w 444"/>
                    <a:gd name="T23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4" h="176">
                      <a:moveTo>
                        <a:pt x="43" y="0"/>
                      </a:moveTo>
                      <a:cubicBezTo>
                        <a:pt x="43" y="11"/>
                        <a:pt x="49" y="15"/>
                        <a:pt x="57" y="19"/>
                      </a:cubicBezTo>
                      <a:cubicBezTo>
                        <a:pt x="104" y="41"/>
                        <a:pt x="151" y="63"/>
                        <a:pt x="197" y="86"/>
                      </a:cubicBezTo>
                      <a:cubicBezTo>
                        <a:pt x="208" y="91"/>
                        <a:pt x="215" y="90"/>
                        <a:pt x="224" y="83"/>
                      </a:cubicBezTo>
                      <a:cubicBezTo>
                        <a:pt x="236" y="74"/>
                        <a:pt x="250" y="67"/>
                        <a:pt x="261" y="56"/>
                      </a:cubicBezTo>
                      <a:cubicBezTo>
                        <a:pt x="277" y="41"/>
                        <a:pt x="291" y="42"/>
                        <a:pt x="311" y="51"/>
                      </a:cubicBezTo>
                      <a:cubicBezTo>
                        <a:pt x="353" y="70"/>
                        <a:pt x="396" y="85"/>
                        <a:pt x="444" y="104"/>
                      </a:cubicBezTo>
                      <a:cubicBezTo>
                        <a:pt x="413" y="128"/>
                        <a:pt x="385" y="150"/>
                        <a:pt x="356" y="171"/>
                      </a:cubicBezTo>
                      <a:cubicBezTo>
                        <a:pt x="350" y="176"/>
                        <a:pt x="344" y="170"/>
                        <a:pt x="338" y="168"/>
                      </a:cubicBezTo>
                      <a:cubicBezTo>
                        <a:pt x="276" y="142"/>
                        <a:pt x="214" y="116"/>
                        <a:pt x="152" y="90"/>
                      </a:cubicBezTo>
                      <a:cubicBezTo>
                        <a:pt x="102" y="69"/>
                        <a:pt x="52" y="48"/>
                        <a:pt x="0" y="26"/>
                      </a:cubicBezTo>
                      <a:cubicBezTo>
                        <a:pt x="13" y="15"/>
                        <a:pt x="28" y="9"/>
                        <a:pt x="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87" name="Freeform 17">
                  <a:extLst>
                    <a:ext uri="{FF2B5EF4-FFF2-40B4-BE49-F238E27FC236}">
                      <a16:creationId xmlns:a16="http://schemas.microsoft.com/office/drawing/2014/main" id="{D1926A86-44A9-4539-8118-2AC27E738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" y="1541"/>
                  <a:ext cx="632" cy="323"/>
                </a:xfrm>
                <a:custGeom>
                  <a:avLst/>
                  <a:gdLst>
                    <a:gd name="T0" fmla="*/ 0 w 266"/>
                    <a:gd name="T1" fmla="*/ 103 h 136"/>
                    <a:gd name="T2" fmla="*/ 50 w 266"/>
                    <a:gd name="T3" fmla="*/ 76 h 136"/>
                    <a:gd name="T4" fmla="*/ 173 w 266"/>
                    <a:gd name="T5" fmla="*/ 7 h 136"/>
                    <a:gd name="T6" fmla="*/ 204 w 266"/>
                    <a:gd name="T7" fmla="*/ 4 h 136"/>
                    <a:gd name="T8" fmla="*/ 266 w 266"/>
                    <a:gd name="T9" fmla="*/ 25 h 136"/>
                    <a:gd name="T10" fmla="*/ 177 w 266"/>
                    <a:gd name="T11" fmla="*/ 78 h 136"/>
                    <a:gd name="T12" fmla="*/ 93 w 266"/>
                    <a:gd name="T13" fmla="*/ 129 h 136"/>
                    <a:gd name="T14" fmla="*/ 73 w 266"/>
                    <a:gd name="T15" fmla="*/ 132 h 136"/>
                    <a:gd name="T16" fmla="*/ 0 w 266"/>
                    <a:gd name="T17" fmla="*/ 10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136">
                      <a:moveTo>
                        <a:pt x="0" y="103"/>
                      </a:moveTo>
                      <a:cubicBezTo>
                        <a:pt x="19" y="93"/>
                        <a:pt x="34" y="85"/>
                        <a:pt x="50" y="76"/>
                      </a:cubicBezTo>
                      <a:cubicBezTo>
                        <a:pt x="91" y="53"/>
                        <a:pt x="132" y="30"/>
                        <a:pt x="173" y="7"/>
                      </a:cubicBezTo>
                      <a:cubicBezTo>
                        <a:pt x="183" y="1"/>
                        <a:pt x="193" y="0"/>
                        <a:pt x="204" y="4"/>
                      </a:cubicBezTo>
                      <a:cubicBezTo>
                        <a:pt x="224" y="11"/>
                        <a:pt x="243" y="17"/>
                        <a:pt x="266" y="25"/>
                      </a:cubicBezTo>
                      <a:cubicBezTo>
                        <a:pt x="234" y="44"/>
                        <a:pt x="206" y="61"/>
                        <a:pt x="177" y="78"/>
                      </a:cubicBezTo>
                      <a:cubicBezTo>
                        <a:pt x="149" y="95"/>
                        <a:pt x="121" y="112"/>
                        <a:pt x="93" y="129"/>
                      </a:cubicBezTo>
                      <a:cubicBezTo>
                        <a:pt x="87" y="132"/>
                        <a:pt x="81" y="136"/>
                        <a:pt x="73" y="132"/>
                      </a:cubicBezTo>
                      <a:cubicBezTo>
                        <a:pt x="50" y="123"/>
                        <a:pt x="27" y="114"/>
                        <a:pt x="0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88" name="Freeform 18">
                  <a:extLst>
                    <a:ext uri="{FF2B5EF4-FFF2-40B4-BE49-F238E27FC236}">
                      <a16:creationId xmlns:a16="http://schemas.microsoft.com/office/drawing/2014/main" id="{6378CA63-A5B6-4FF3-B024-889BF5AA0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4" y="1814"/>
                  <a:ext cx="333" cy="356"/>
                </a:xfrm>
                <a:custGeom>
                  <a:avLst/>
                  <a:gdLst>
                    <a:gd name="T0" fmla="*/ 140 w 140"/>
                    <a:gd name="T1" fmla="*/ 150 h 150"/>
                    <a:gd name="T2" fmla="*/ 9 w 140"/>
                    <a:gd name="T3" fmla="*/ 88 h 150"/>
                    <a:gd name="T4" fmla="*/ 2 w 140"/>
                    <a:gd name="T5" fmla="*/ 74 h 150"/>
                    <a:gd name="T6" fmla="*/ 23 w 140"/>
                    <a:gd name="T7" fmla="*/ 10 h 150"/>
                    <a:gd name="T8" fmla="*/ 38 w 140"/>
                    <a:gd name="T9" fmla="*/ 4 h 150"/>
                    <a:gd name="T10" fmla="*/ 104 w 140"/>
                    <a:gd name="T11" fmla="*/ 31 h 150"/>
                    <a:gd name="T12" fmla="*/ 115 w 140"/>
                    <a:gd name="T13" fmla="*/ 40 h 150"/>
                    <a:gd name="T14" fmla="*/ 140 w 140"/>
                    <a:gd name="T15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150">
                      <a:moveTo>
                        <a:pt x="140" y="150"/>
                      </a:moveTo>
                      <a:cubicBezTo>
                        <a:pt x="94" y="128"/>
                        <a:pt x="51" y="108"/>
                        <a:pt x="9" y="88"/>
                      </a:cubicBezTo>
                      <a:cubicBezTo>
                        <a:pt x="2" y="85"/>
                        <a:pt x="0" y="82"/>
                        <a:pt x="2" y="74"/>
                      </a:cubicBezTo>
                      <a:cubicBezTo>
                        <a:pt x="10" y="53"/>
                        <a:pt x="17" y="32"/>
                        <a:pt x="23" y="10"/>
                      </a:cubicBezTo>
                      <a:cubicBezTo>
                        <a:pt x="26" y="2"/>
                        <a:pt x="30" y="0"/>
                        <a:pt x="38" y="4"/>
                      </a:cubicBezTo>
                      <a:cubicBezTo>
                        <a:pt x="60" y="13"/>
                        <a:pt x="82" y="22"/>
                        <a:pt x="104" y="31"/>
                      </a:cubicBezTo>
                      <a:cubicBezTo>
                        <a:pt x="109" y="33"/>
                        <a:pt x="114" y="34"/>
                        <a:pt x="115" y="40"/>
                      </a:cubicBezTo>
                      <a:cubicBezTo>
                        <a:pt x="123" y="76"/>
                        <a:pt x="131" y="111"/>
                        <a:pt x="140" y="1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89" name="Freeform 19">
                  <a:extLst>
                    <a:ext uri="{FF2B5EF4-FFF2-40B4-BE49-F238E27FC236}">
                      <a16:creationId xmlns:a16="http://schemas.microsoft.com/office/drawing/2014/main" id="{E9A3C0C2-725D-4EE4-9D03-65F5A8DB2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2277"/>
                  <a:ext cx="302" cy="425"/>
                </a:xfrm>
                <a:custGeom>
                  <a:avLst/>
                  <a:gdLst>
                    <a:gd name="T0" fmla="*/ 101 w 127"/>
                    <a:gd name="T1" fmla="*/ 0 h 179"/>
                    <a:gd name="T2" fmla="*/ 125 w 127"/>
                    <a:gd name="T3" fmla="*/ 73 h 179"/>
                    <a:gd name="T4" fmla="*/ 119 w 127"/>
                    <a:gd name="T5" fmla="*/ 86 h 179"/>
                    <a:gd name="T6" fmla="*/ 0 w 127"/>
                    <a:gd name="T7" fmla="*/ 179 h 179"/>
                    <a:gd name="T8" fmla="*/ 7 w 127"/>
                    <a:gd name="T9" fmla="*/ 81 h 179"/>
                    <a:gd name="T10" fmla="*/ 14 w 127"/>
                    <a:gd name="T11" fmla="*/ 67 h 179"/>
                    <a:gd name="T12" fmla="*/ 101 w 127"/>
                    <a:gd name="T13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79">
                      <a:moveTo>
                        <a:pt x="101" y="0"/>
                      </a:moveTo>
                      <a:cubicBezTo>
                        <a:pt x="109" y="25"/>
                        <a:pt x="117" y="49"/>
                        <a:pt x="125" y="73"/>
                      </a:cubicBezTo>
                      <a:cubicBezTo>
                        <a:pt x="127" y="79"/>
                        <a:pt x="124" y="82"/>
                        <a:pt x="119" y="86"/>
                      </a:cubicBezTo>
                      <a:cubicBezTo>
                        <a:pt x="80" y="116"/>
                        <a:pt x="42" y="146"/>
                        <a:pt x="0" y="179"/>
                      </a:cubicBezTo>
                      <a:cubicBezTo>
                        <a:pt x="2" y="144"/>
                        <a:pt x="5" y="112"/>
                        <a:pt x="7" y="81"/>
                      </a:cubicBezTo>
                      <a:cubicBezTo>
                        <a:pt x="7" y="75"/>
                        <a:pt x="10" y="71"/>
                        <a:pt x="14" y="67"/>
                      </a:cubicBezTo>
                      <a:cubicBezTo>
                        <a:pt x="43" y="45"/>
                        <a:pt x="71" y="23"/>
                        <a:pt x="1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90" name="Freeform 20">
                  <a:extLst>
                    <a:ext uri="{FF2B5EF4-FFF2-40B4-BE49-F238E27FC236}">
                      <a16:creationId xmlns:a16="http://schemas.microsoft.com/office/drawing/2014/main" id="{02903180-1E34-4ECC-B614-015D8B0D7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8" y="1862"/>
                  <a:ext cx="302" cy="358"/>
                </a:xfrm>
                <a:custGeom>
                  <a:avLst/>
                  <a:gdLst>
                    <a:gd name="T0" fmla="*/ 5 w 127"/>
                    <a:gd name="T1" fmla="*/ 114 h 151"/>
                    <a:gd name="T2" fmla="*/ 39 w 127"/>
                    <a:gd name="T3" fmla="*/ 47 h 151"/>
                    <a:gd name="T4" fmla="*/ 89 w 127"/>
                    <a:gd name="T5" fmla="*/ 8 h 151"/>
                    <a:gd name="T6" fmla="*/ 106 w 127"/>
                    <a:gd name="T7" fmla="*/ 14 h 151"/>
                    <a:gd name="T8" fmla="*/ 116 w 127"/>
                    <a:gd name="T9" fmla="*/ 46 h 151"/>
                    <a:gd name="T10" fmla="*/ 100 w 127"/>
                    <a:gd name="T11" fmla="*/ 101 h 151"/>
                    <a:gd name="T12" fmla="*/ 51 w 127"/>
                    <a:gd name="T13" fmla="*/ 139 h 151"/>
                    <a:gd name="T14" fmla="*/ 13 w 127"/>
                    <a:gd name="T15" fmla="*/ 139 h 151"/>
                    <a:gd name="T16" fmla="*/ 5 w 127"/>
                    <a:gd name="T17" fmla="*/ 1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" h="151">
                      <a:moveTo>
                        <a:pt x="5" y="114"/>
                      </a:moveTo>
                      <a:cubicBezTo>
                        <a:pt x="1" y="84"/>
                        <a:pt x="13" y="63"/>
                        <a:pt x="39" y="47"/>
                      </a:cubicBezTo>
                      <a:cubicBezTo>
                        <a:pt x="57" y="36"/>
                        <a:pt x="73" y="22"/>
                        <a:pt x="89" y="8"/>
                      </a:cubicBezTo>
                      <a:cubicBezTo>
                        <a:pt x="99" y="0"/>
                        <a:pt x="103" y="2"/>
                        <a:pt x="106" y="14"/>
                      </a:cubicBezTo>
                      <a:cubicBezTo>
                        <a:pt x="109" y="25"/>
                        <a:pt x="113" y="35"/>
                        <a:pt x="116" y="46"/>
                      </a:cubicBezTo>
                      <a:cubicBezTo>
                        <a:pt x="127" y="80"/>
                        <a:pt x="127" y="80"/>
                        <a:pt x="100" y="101"/>
                      </a:cubicBezTo>
                      <a:cubicBezTo>
                        <a:pt x="83" y="113"/>
                        <a:pt x="66" y="125"/>
                        <a:pt x="51" y="139"/>
                      </a:cubicBezTo>
                      <a:cubicBezTo>
                        <a:pt x="38" y="151"/>
                        <a:pt x="26" y="144"/>
                        <a:pt x="13" y="139"/>
                      </a:cubicBezTo>
                      <a:cubicBezTo>
                        <a:pt x="0" y="134"/>
                        <a:pt x="5" y="123"/>
                        <a:pt x="5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91" name="Freeform 21">
                  <a:extLst>
                    <a:ext uri="{FF2B5EF4-FFF2-40B4-BE49-F238E27FC236}">
                      <a16:creationId xmlns:a16="http://schemas.microsoft.com/office/drawing/2014/main" id="{A743FD96-E8DF-47D3-83C8-BFE8BF8F9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1513"/>
                  <a:ext cx="413" cy="202"/>
                </a:xfrm>
                <a:custGeom>
                  <a:avLst/>
                  <a:gdLst>
                    <a:gd name="T0" fmla="*/ 174 w 174"/>
                    <a:gd name="T1" fmla="*/ 28 h 85"/>
                    <a:gd name="T2" fmla="*/ 78 w 174"/>
                    <a:gd name="T3" fmla="*/ 81 h 85"/>
                    <a:gd name="T4" fmla="*/ 59 w 174"/>
                    <a:gd name="T5" fmla="*/ 82 h 85"/>
                    <a:gd name="T6" fmla="*/ 0 w 174"/>
                    <a:gd name="T7" fmla="*/ 56 h 85"/>
                    <a:gd name="T8" fmla="*/ 96 w 174"/>
                    <a:gd name="T9" fmla="*/ 2 h 85"/>
                    <a:gd name="T10" fmla="*/ 110 w 174"/>
                    <a:gd name="T11" fmla="*/ 2 h 85"/>
                    <a:gd name="T12" fmla="*/ 174 w 174"/>
                    <a:gd name="T13" fmla="*/ 2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4" h="85">
                      <a:moveTo>
                        <a:pt x="174" y="28"/>
                      </a:moveTo>
                      <a:cubicBezTo>
                        <a:pt x="139" y="47"/>
                        <a:pt x="108" y="64"/>
                        <a:pt x="78" y="81"/>
                      </a:cubicBezTo>
                      <a:cubicBezTo>
                        <a:pt x="71" y="85"/>
                        <a:pt x="66" y="84"/>
                        <a:pt x="59" y="82"/>
                      </a:cubicBezTo>
                      <a:cubicBezTo>
                        <a:pt x="41" y="73"/>
                        <a:pt x="22" y="65"/>
                        <a:pt x="0" y="56"/>
                      </a:cubicBezTo>
                      <a:cubicBezTo>
                        <a:pt x="33" y="37"/>
                        <a:pt x="65" y="20"/>
                        <a:pt x="96" y="2"/>
                      </a:cubicBezTo>
                      <a:cubicBezTo>
                        <a:pt x="101" y="0"/>
                        <a:pt x="105" y="0"/>
                        <a:pt x="110" y="2"/>
                      </a:cubicBezTo>
                      <a:cubicBezTo>
                        <a:pt x="130" y="10"/>
                        <a:pt x="150" y="18"/>
                        <a:pt x="17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92" name="Freeform 22">
                  <a:extLst>
                    <a:ext uri="{FF2B5EF4-FFF2-40B4-BE49-F238E27FC236}">
                      <a16:creationId xmlns:a16="http://schemas.microsoft.com/office/drawing/2014/main" id="{D898C2A8-CDFA-4E11-905A-CD76DF873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9" y="1988"/>
                  <a:ext cx="247" cy="178"/>
                </a:xfrm>
                <a:custGeom>
                  <a:avLst/>
                  <a:gdLst>
                    <a:gd name="T0" fmla="*/ 0 w 104"/>
                    <a:gd name="T1" fmla="*/ 37 h 75"/>
                    <a:gd name="T2" fmla="*/ 39 w 104"/>
                    <a:gd name="T3" fmla="*/ 9 h 75"/>
                    <a:gd name="T4" fmla="*/ 68 w 104"/>
                    <a:gd name="T5" fmla="*/ 5 h 75"/>
                    <a:gd name="T6" fmla="*/ 95 w 104"/>
                    <a:gd name="T7" fmla="*/ 75 h 75"/>
                    <a:gd name="T8" fmla="*/ 0 w 104"/>
                    <a:gd name="T9" fmla="*/ 37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5">
                      <a:moveTo>
                        <a:pt x="0" y="37"/>
                      </a:moveTo>
                      <a:cubicBezTo>
                        <a:pt x="15" y="27"/>
                        <a:pt x="27" y="19"/>
                        <a:pt x="39" y="9"/>
                      </a:cubicBezTo>
                      <a:cubicBezTo>
                        <a:pt x="48" y="2"/>
                        <a:pt x="56" y="0"/>
                        <a:pt x="68" y="5"/>
                      </a:cubicBezTo>
                      <a:cubicBezTo>
                        <a:pt x="104" y="21"/>
                        <a:pt x="104" y="20"/>
                        <a:pt x="95" y="75"/>
                      </a:cubicBezTo>
                      <a:cubicBezTo>
                        <a:pt x="64" y="62"/>
                        <a:pt x="34" y="50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93" name="Freeform 23">
                  <a:extLst>
                    <a:ext uri="{FF2B5EF4-FFF2-40B4-BE49-F238E27FC236}">
                      <a16:creationId xmlns:a16="http://schemas.microsoft.com/office/drawing/2014/main" id="{58D1B793-E37E-4951-ABCF-AA7140977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1779"/>
                  <a:ext cx="309" cy="228"/>
                </a:xfrm>
                <a:custGeom>
                  <a:avLst/>
                  <a:gdLst>
                    <a:gd name="T0" fmla="*/ 71 w 130"/>
                    <a:gd name="T1" fmla="*/ 0 h 96"/>
                    <a:gd name="T2" fmla="*/ 130 w 130"/>
                    <a:gd name="T3" fmla="*/ 23 h 96"/>
                    <a:gd name="T4" fmla="*/ 46 w 130"/>
                    <a:gd name="T5" fmla="*/ 89 h 96"/>
                    <a:gd name="T6" fmla="*/ 24 w 130"/>
                    <a:gd name="T7" fmla="*/ 87 h 96"/>
                    <a:gd name="T8" fmla="*/ 0 w 130"/>
                    <a:gd name="T9" fmla="*/ 77 h 96"/>
                    <a:gd name="T10" fmla="*/ 66 w 130"/>
                    <a:gd name="T11" fmla="*/ 30 h 96"/>
                    <a:gd name="T12" fmla="*/ 71 w 130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96">
                      <a:moveTo>
                        <a:pt x="71" y="0"/>
                      </a:moveTo>
                      <a:cubicBezTo>
                        <a:pt x="93" y="9"/>
                        <a:pt x="110" y="15"/>
                        <a:pt x="130" y="23"/>
                      </a:cubicBezTo>
                      <a:cubicBezTo>
                        <a:pt x="101" y="46"/>
                        <a:pt x="73" y="67"/>
                        <a:pt x="46" y="89"/>
                      </a:cubicBezTo>
                      <a:cubicBezTo>
                        <a:pt x="38" y="96"/>
                        <a:pt x="31" y="89"/>
                        <a:pt x="24" y="87"/>
                      </a:cubicBezTo>
                      <a:cubicBezTo>
                        <a:pt x="17" y="84"/>
                        <a:pt x="10" y="81"/>
                        <a:pt x="0" y="77"/>
                      </a:cubicBezTo>
                      <a:cubicBezTo>
                        <a:pt x="23" y="61"/>
                        <a:pt x="45" y="45"/>
                        <a:pt x="66" y="30"/>
                      </a:cubicBezTo>
                      <a:cubicBezTo>
                        <a:pt x="77" y="23"/>
                        <a:pt x="84" y="16"/>
                        <a:pt x="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94" name="Freeform 24">
                  <a:extLst>
                    <a:ext uri="{FF2B5EF4-FFF2-40B4-BE49-F238E27FC236}">
                      <a16:creationId xmlns:a16="http://schemas.microsoft.com/office/drawing/2014/main" id="{748B04A0-6553-473C-886A-D52D19C66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0" y="1681"/>
                  <a:ext cx="174" cy="257"/>
                </a:xfrm>
                <a:custGeom>
                  <a:avLst/>
                  <a:gdLst>
                    <a:gd name="T0" fmla="*/ 10 w 73"/>
                    <a:gd name="T1" fmla="*/ 0 h 108"/>
                    <a:gd name="T2" fmla="*/ 73 w 73"/>
                    <a:gd name="T3" fmla="*/ 26 h 108"/>
                    <a:gd name="T4" fmla="*/ 30 w 73"/>
                    <a:gd name="T5" fmla="*/ 91 h 108"/>
                    <a:gd name="T6" fmla="*/ 19 w 73"/>
                    <a:gd name="T7" fmla="*/ 105 h 108"/>
                    <a:gd name="T8" fmla="*/ 2 w 73"/>
                    <a:gd name="T9" fmla="*/ 85 h 108"/>
                    <a:gd name="T10" fmla="*/ 10 w 73"/>
                    <a:gd name="T1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108">
                      <a:moveTo>
                        <a:pt x="10" y="0"/>
                      </a:moveTo>
                      <a:cubicBezTo>
                        <a:pt x="32" y="9"/>
                        <a:pt x="50" y="17"/>
                        <a:pt x="73" y="26"/>
                      </a:cubicBezTo>
                      <a:cubicBezTo>
                        <a:pt x="38" y="37"/>
                        <a:pt x="40" y="68"/>
                        <a:pt x="30" y="91"/>
                      </a:cubicBezTo>
                      <a:cubicBezTo>
                        <a:pt x="27" y="96"/>
                        <a:pt x="31" y="108"/>
                        <a:pt x="19" y="105"/>
                      </a:cubicBezTo>
                      <a:cubicBezTo>
                        <a:pt x="10" y="102"/>
                        <a:pt x="0" y="99"/>
                        <a:pt x="2" y="85"/>
                      </a:cubicBezTo>
                      <a:cubicBezTo>
                        <a:pt x="5" y="58"/>
                        <a:pt x="7" y="31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9D276CD-7187-4E66-B226-24CDC176048C}"/>
                </a:ext>
              </a:extLst>
            </p:cNvPr>
            <p:cNvSpPr>
              <a:spLocks/>
            </p:cNvSpPr>
            <p:nvPr/>
          </p:nvSpPr>
          <p:spPr>
            <a:xfrm>
              <a:off x="6566064" y="3267075"/>
              <a:ext cx="1428399" cy="423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2872D5-E0A2-4A20-A49D-4BD55F0B9936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7284420" y="3306763"/>
              <a:ext cx="648469" cy="3079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dirty="0">
                  <a:ea typeface="Roboto" panose="02000000000000000000" pitchFamily="2" charset="0"/>
                  <a:cs typeface="Roboto" panose="02000000000000000000" pitchFamily="2" charset="0"/>
                </a:rPr>
                <a:t>Concrete &amp; steel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D7F87D6-7EEA-43FA-9225-F944AC092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3812" y="3297238"/>
              <a:ext cx="329530" cy="292100"/>
            </a:xfrm>
            <a:prstGeom prst="rect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232" name="Group 27">
              <a:extLst>
                <a:ext uri="{FF2B5EF4-FFF2-40B4-BE49-F238E27FC236}">
                  <a16:creationId xmlns:a16="http://schemas.microsoft.com/office/drawing/2014/main" id="{8BE04FFC-9CC6-4694-ACFE-B00274E203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44887" y="3359150"/>
              <a:ext cx="269954" cy="168275"/>
              <a:chOff x="1754" y="1367"/>
              <a:chExt cx="2133" cy="1500"/>
            </a:xfrm>
            <a:solidFill>
              <a:schemeClr val="bg1"/>
            </a:solidFill>
          </p:grpSpPr>
          <p:sp>
            <p:nvSpPr>
              <p:cNvPr id="233" name="Freeform 28">
                <a:extLst>
                  <a:ext uri="{FF2B5EF4-FFF2-40B4-BE49-F238E27FC236}">
                    <a16:creationId xmlns:a16="http://schemas.microsoft.com/office/drawing/2014/main" id="{9580F9FE-336E-46D5-B026-E34175E30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367"/>
                <a:ext cx="1302" cy="900"/>
              </a:xfrm>
              <a:custGeom>
                <a:avLst/>
                <a:gdLst>
                  <a:gd name="T0" fmla="*/ 549 w 549"/>
                  <a:gd name="T1" fmla="*/ 213 h 379"/>
                  <a:gd name="T2" fmla="*/ 510 w 549"/>
                  <a:gd name="T3" fmla="*/ 188 h 379"/>
                  <a:gd name="T4" fmla="*/ 412 w 549"/>
                  <a:gd name="T5" fmla="*/ 264 h 379"/>
                  <a:gd name="T6" fmla="*/ 279 w 549"/>
                  <a:gd name="T7" fmla="*/ 369 h 379"/>
                  <a:gd name="T8" fmla="*/ 251 w 549"/>
                  <a:gd name="T9" fmla="*/ 377 h 379"/>
                  <a:gd name="T10" fmla="*/ 177 w 549"/>
                  <a:gd name="T11" fmla="*/ 365 h 379"/>
                  <a:gd name="T12" fmla="*/ 160 w 549"/>
                  <a:gd name="T13" fmla="*/ 346 h 379"/>
                  <a:gd name="T14" fmla="*/ 160 w 549"/>
                  <a:gd name="T15" fmla="*/ 216 h 379"/>
                  <a:gd name="T16" fmla="*/ 91 w 549"/>
                  <a:gd name="T17" fmla="*/ 170 h 379"/>
                  <a:gd name="T18" fmla="*/ 64 w 549"/>
                  <a:gd name="T19" fmla="*/ 213 h 379"/>
                  <a:gd name="T20" fmla="*/ 64 w 549"/>
                  <a:gd name="T21" fmla="*/ 333 h 379"/>
                  <a:gd name="T22" fmla="*/ 52 w 549"/>
                  <a:gd name="T23" fmla="*/ 305 h 379"/>
                  <a:gd name="T24" fmla="*/ 4 w 549"/>
                  <a:gd name="T25" fmla="*/ 147 h 379"/>
                  <a:gd name="T26" fmla="*/ 11 w 549"/>
                  <a:gd name="T27" fmla="*/ 124 h 379"/>
                  <a:gd name="T28" fmla="*/ 161 w 549"/>
                  <a:gd name="T29" fmla="*/ 8 h 379"/>
                  <a:gd name="T30" fmla="*/ 187 w 549"/>
                  <a:gd name="T31" fmla="*/ 1 h 379"/>
                  <a:gd name="T32" fmla="*/ 378 w 549"/>
                  <a:gd name="T33" fmla="*/ 27 h 379"/>
                  <a:gd name="T34" fmla="*/ 465 w 549"/>
                  <a:gd name="T35" fmla="*/ 39 h 379"/>
                  <a:gd name="T36" fmla="*/ 474 w 549"/>
                  <a:gd name="T37" fmla="*/ 30 h 379"/>
                  <a:gd name="T38" fmla="*/ 487 w 549"/>
                  <a:gd name="T39" fmla="*/ 2 h 379"/>
                  <a:gd name="T40" fmla="*/ 508 w 549"/>
                  <a:gd name="T41" fmla="*/ 26 h 379"/>
                  <a:gd name="T42" fmla="*/ 545 w 549"/>
                  <a:gd name="T43" fmla="*/ 187 h 379"/>
                  <a:gd name="T44" fmla="*/ 549 w 549"/>
                  <a:gd name="T45" fmla="*/ 193 h 379"/>
                  <a:gd name="T46" fmla="*/ 549 w 549"/>
                  <a:gd name="T47" fmla="*/ 21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9" h="379">
                    <a:moveTo>
                      <a:pt x="549" y="213"/>
                    </a:moveTo>
                    <a:cubicBezTo>
                      <a:pt x="526" y="227"/>
                      <a:pt x="521" y="224"/>
                      <a:pt x="510" y="188"/>
                    </a:cubicBezTo>
                    <a:cubicBezTo>
                      <a:pt x="477" y="214"/>
                      <a:pt x="445" y="239"/>
                      <a:pt x="412" y="264"/>
                    </a:cubicBezTo>
                    <a:cubicBezTo>
                      <a:pt x="368" y="299"/>
                      <a:pt x="323" y="334"/>
                      <a:pt x="279" y="369"/>
                    </a:cubicBezTo>
                    <a:cubicBezTo>
                      <a:pt x="270" y="376"/>
                      <a:pt x="262" y="379"/>
                      <a:pt x="251" y="377"/>
                    </a:cubicBezTo>
                    <a:cubicBezTo>
                      <a:pt x="226" y="372"/>
                      <a:pt x="202" y="369"/>
                      <a:pt x="177" y="365"/>
                    </a:cubicBezTo>
                    <a:cubicBezTo>
                      <a:pt x="165" y="364"/>
                      <a:pt x="160" y="359"/>
                      <a:pt x="160" y="346"/>
                    </a:cubicBezTo>
                    <a:cubicBezTo>
                      <a:pt x="161" y="303"/>
                      <a:pt x="161" y="260"/>
                      <a:pt x="160" y="216"/>
                    </a:cubicBezTo>
                    <a:cubicBezTo>
                      <a:pt x="160" y="178"/>
                      <a:pt x="126" y="156"/>
                      <a:pt x="91" y="170"/>
                    </a:cubicBezTo>
                    <a:cubicBezTo>
                      <a:pt x="72" y="178"/>
                      <a:pt x="63" y="193"/>
                      <a:pt x="64" y="213"/>
                    </a:cubicBezTo>
                    <a:cubicBezTo>
                      <a:pt x="64" y="252"/>
                      <a:pt x="64" y="291"/>
                      <a:pt x="64" y="333"/>
                    </a:cubicBezTo>
                    <a:cubicBezTo>
                      <a:pt x="55" y="324"/>
                      <a:pt x="55" y="314"/>
                      <a:pt x="52" y="305"/>
                    </a:cubicBezTo>
                    <a:cubicBezTo>
                      <a:pt x="36" y="252"/>
                      <a:pt x="20" y="200"/>
                      <a:pt x="4" y="147"/>
                    </a:cubicBezTo>
                    <a:cubicBezTo>
                      <a:pt x="0" y="137"/>
                      <a:pt x="1" y="131"/>
                      <a:pt x="11" y="124"/>
                    </a:cubicBezTo>
                    <a:cubicBezTo>
                      <a:pt x="61" y="86"/>
                      <a:pt x="111" y="47"/>
                      <a:pt x="161" y="8"/>
                    </a:cubicBezTo>
                    <a:cubicBezTo>
                      <a:pt x="169" y="1"/>
                      <a:pt x="177" y="0"/>
                      <a:pt x="187" y="1"/>
                    </a:cubicBezTo>
                    <a:cubicBezTo>
                      <a:pt x="250" y="10"/>
                      <a:pt x="314" y="19"/>
                      <a:pt x="378" y="27"/>
                    </a:cubicBezTo>
                    <a:cubicBezTo>
                      <a:pt x="407" y="31"/>
                      <a:pt x="436" y="35"/>
                      <a:pt x="465" y="39"/>
                    </a:cubicBezTo>
                    <a:cubicBezTo>
                      <a:pt x="472" y="40"/>
                      <a:pt x="477" y="40"/>
                      <a:pt x="474" y="30"/>
                    </a:cubicBezTo>
                    <a:cubicBezTo>
                      <a:pt x="471" y="18"/>
                      <a:pt x="471" y="5"/>
                      <a:pt x="487" y="2"/>
                    </a:cubicBezTo>
                    <a:cubicBezTo>
                      <a:pt x="504" y="0"/>
                      <a:pt x="506" y="14"/>
                      <a:pt x="508" y="26"/>
                    </a:cubicBezTo>
                    <a:cubicBezTo>
                      <a:pt x="521" y="79"/>
                      <a:pt x="533" y="133"/>
                      <a:pt x="545" y="187"/>
                    </a:cubicBezTo>
                    <a:cubicBezTo>
                      <a:pt x="546" y="189"/>
                      <a:pt x="548" y="191"/>
                      <a:pt x="549" y="193"/>
                    </a:cubicBezTo>
                    <a:cubicBezTo>
                      <a:pt x="549" y="200"/>
                      <a:pt x="549" y="207"/>
                      <a:pt x="549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34" name="Freeform 29">
                <a:extLst>
                  <a:ext uri="{FF2B5EF4-FFF2-40B4-BE49-F238E27FC236}">
                    <a16:creationId xmlns:a16="http://schemas.microsoft.com/office/drawing/2014/main" id="{3C9FFF50-CFCB-460E-86D2-F8E65B58D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483"/>
                <a:ext cx="341" cy="190"/>
              </a:xfrm>
              <a:custGeom>
                <a:avLst/>
                <a:gdLst>
                  <a:gd name="T0" fmla="*/ 0 w 144"/>
                  <a:gd name="T1" fmla="*/ 15 h 80"/>
                  <a:gd name="T2" fmla="*/ 37 w 144"/>
                  <a:gd name="T3" fmla="*/ 0 h 80"/>
                  <a:gd name="T4" fmla="*/ 113 w 144"/>
                  <a:gd name="T5" fmla="*/ 1 h 80"/>
                  <a:gd name="T6" fmla="*/ 144 w 144"/>
                  <a:gd name="T7" fmla="*/ 32 h 80"/>
                  <a:gd name="T8" fmla="*/ 144 w 144"/>
                  <a:gd name="T9" fmla="*/ 56 h 80"/>
                  <a:gd name="T10" fmla="*/ 119 w 144"/>
                  <a:gd name="T11" fmla="*/ 80 h 80"/>
                  <a:gd name="T12" fmla="*/ 27 w 144"/>
                  <a:gd name="T13" fmla="*/ 80 h 80"/>
                  <a:gd name="T14" fmla="*/ 0 w 144"/>
                  <a:gd name="T15" fmla="*/ 63 h 80"/>
                  <a:gd name="T16" fmla="*/ 0 w 144"/>
                  <a:gd name="T17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80">
                    <a:moveTo>
                      <a:pt x="0" y="15"/>
                    </a:moveTo>
                    <a:cubicBezTo>
                      <a:pt x="10" y="4"/>
                      <a:pt x="21" y="0"/>
                      <a:pt x="37" y="0"/>
                    </a:cubicBezTo>
                    <a:cubicBezTo>
                      <a:pt x="62" y="1"/>
                      <a:pt x="87" y="0"/>
                      <a:pt x="113" y="1"/>
                    </a:cubicBezTo>
                    <a:cubicBezTo>
                      <a:pt x="135" y="1"/>
                      <a:pt x="143" y="9"/>
                      <a:pt x="144" y="32"/>
                    </a:cubicBezTo>
                    <a:cubicBezTo>
                      <a:pt x="144" y="40"/>
                      <a:pt x="144" y="48"/>
                      <a:pt x="144" y="56"/>
                    </a:cubicBezTo>
                    <a:cubicBezTo>
                      <a:pt x="142" y="71"/>
                      <a:pt x="135" y="80"/>
                      <a:pt x="119" y="80"/>
                    </a:cubicBezTo>
                    <a:cubicBezTo>
                      <a:pt x="89" y="79"/>
                      <a:pt x="58" y="79"/>
                      <a:pt x="27" y="80"/>
                    </a:cubicBezTo>
                    <a:cubicBezTo>
                      <a:pt x="14" y="80"/>
                      <a:pt x="7" y="73"/>
                      <a:pt x="0" y="63"/>
                    </a:cubicBezTo>
                    <a:cubicBezTo>
                      <a:pt x="0" y="47"/>
                      <a:pt x="0" y="31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35" name="Freeform 30">
                <a:extLst>
                  <a:ext uri="{FF2B5EF4-FFF2-40B4-BE49-F238E27FC236}">
                    <a16:creationId xmlns:a16="http://schemas.microsoft.com/office/drawing/2014/main" id="{30C59992-E4B2-4125-9C36-41D166A534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9" y="1804"/>
                <a:ext cx="1856" cy="800"/>
              </a:xfrm>
              <a:custGeom>
                <a:avLst/>
                <a:gdLst>
                  <a:gd name="T0" fmla="*/ 146 w 783"/>
                  <a:gd name="T1" fmla="*/ 308 h 337"/>
                  <a:gd name="T2" fmla="*/ 92 w 783"/>
                  <a:gd name="T3" fmla="*/ 270 h 337"/>
                  <a:gd name="T4" fmla="*/ 14 w 783"/>
                  <a:gd name="T5" fmla="*/ 271 h 337"/>
                  <a:gd name="T6" fmla="*/ 1 w 783"/>
                  <a:gd name="T7" fmla="*/ 257 h 337"/>
                  <a:gd name="T8" fmla="*/ 1 w 783"/>
                  <a:gd name="T9" fmla="*/ 205 h 337"/>
                  <a:gd name="T10" fmla="*/ 11 w 783"/>
                  <a:gd name="T11" fmla="*/ 182 h 337"/>
                  <a:gd name="T12" fmla="*/ 144 w 783"/>
                  <a:gd name="T13" fmla="*/ 13 h 337"/>
                  <a:gd name="T14" fmla="*/ 167 w 783"/>
                  <a:gd name="T15" fmla="*/ 1 h 337"/>
                  <a:gd name="T16" fmla="*/ 303 w 783"/>
                  <a:gd name="T17" fmla="*/ 1 h 337"/>
                  <a:gd name="T18" fmla="*/ 320 w 783"/>
                  <a:gd name="T19" fmla="*/ 18 h 337"/>
                  <a:gd name="T20" fmla="*/ 319 w 783"/>
                  <a:gd name="T21" fmla="*/ 204 h 337"/>
                  <a:gd name="T22" fmla="*/ 341 w 783"/>
                  <a:gd name="T23" fmla="*/ 225 h 337"/>
                  <a:gd name="T24" fmla="*/ 385 w 783"/>
                  <a:gd name="T25" fmla="*/ 224 h 337"/>
                  <a:gd name="T26" fmla="*/ 399 w 783"/>
                  <a:gd name="T27" fmla="*/ 238 h 337"/>
                  <a:gd name="T28" fmla="*/ 399 w 783"/>
                  <a:gd name="T29" fmla="*/ 274 h 337"/>
                  <a:gd name="T30" fmla="*/ 448 w 783"/>
                  <a:gd name="T31" fmla="*/ 320 h 337"/>
                  <a:gd name="T32" fmla="*/ 496 w 783"/>
                  <a:gd name="T33" fmla="*/ 273 h 337"/>
                  <a:gd name="T34" fmla="*/ 496 w 783"/>
                  <a:gd name="T35" fmla="*/ 271 h 337"/>
                  <a:gd name="T36" fmla="*/ 545 w 783"/>
                  <a:gd name="T37" fmla="*/ 224 h 337"/>
                  <a:gd name="T38" fmla="*/ 761 w 783"/>
                  <a:gd name="T39" fmla="*/ 224 h 337"/>
                  <a:gd name="T40" fmla="*/ 782 w 783"/>
                  <a:gd name="T41" fmla="*/ 245 h 337"/>
                  <a:gd name="T42" fmla="*/ 781 w 783"/>
                  <a:gd name="T43" fmla="*/ 321 h 337"/>
                  <a:gd name="T44" fmla="*/ 769 w 783"/>
                  <a:gd name="T45" fmla="*/ 334 h 337"/>
                  <a:gd name="T46" fmla="*/ 761 w 783"/>
                  <a:gd name="T47" fmla="*/ 334 h 337"/>
                  <a:gd name="T48" fmla="*/ 714 w 783"/>
                  <a:gd name="T49" fmla="*/ 307 h 337"/>
                  <a:gd name="T50" fmla="*/ 613 w 783"/>
                  <a:gd name="T51" fmla="*/ 246 h 337"/>
                  <a:gd name="T52" fmla="*/ 518 w 783"/>
                  <a:gd name="T53" fmla="*/ 317 h 337"/>
                  <a:gd name="T54" fmla="*/ 491 w 783"/>
                  <a:gd name="T55" fmla="*/ 335 h 337"/>
                  <a:gd name="T56" fmla="*/ 365 w 783"/>
                  <a:gd name="T57" fmla="*/ 334 h 337"/>
                  <a:gd name="T58" fmla="*/ 348 w 783"/>
                  <a:gd name="T59" fmla="*/ 325 h 337"/>
                  <a:gd name="T60" fmla="*/ 253 w 783"/>
                  <a:gd name="T61" fmla="*/ 247 h 337"/>
                  <a:gd name="T62" fmla="*/ 146 w 783"/>
                  <a:gd name="T63" fmla="*/ 308 h 337"/>
                  <a:gd name="T64" fmla="*/ 185 w 783"/>
                  <a:gd name="T65" fmla="*/ 176 h 337"/>
                  <a:gd name="T66" fmla="*/ 259 w 783"/>
                  <a:gd name="T67" fmla="*/ 176 h 337"/>
                  <a:gd name="T68" fmla="*/ 273 w 783"/>
                  <a:gd name="T69" fmla="*/ 163 h 337"/>
                  <a:gd name="T70" fmla="*/ 273 w 783"/>
                  <a:gd name="T71" fmla="*/ 61 h 337"/>
                  <a:gd name="T72" fmla="*/ 261 w 783"/>
                  <a:gd name="T73" fmla="*/ 47 h 337"/>
                  <a:gd name="T74" fmla="*/ 193 w 783"/>
                  <a:gd name="T75" fmla="*/ 48 h 337"/>
                  <a:gd name="T76" fmla="*/ 180 w 783"/>
                  <a:gd name="T77" fmla="*/ 53 h 337"/>
                  <a:gd name="T78" fmla="*/ 100 w 783"/>
                  <a:gd name="T79" fmla="*/ 154 h 337"/>
                  <a:gd name="T80" fmla="*/ 113 w 783"/>
                  <a:gd name="T81" fmla="*/ 176 h 337"/>
                  <a:gd name="T82" fmla="*/ 185 w 783"/>
                  <a:gd name="T83" fmla="*/ 17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83" h="337">
                    <a:moveTo>
                      <a:pt x="146" y="308"/>
                    </a:moveTo>
                    <a:cubicBezTo>
                      <a:pt x="137" y="279"/>
                      <a:pt x="118" y="269"/>
                      <a:pt x="92" y="270"/>
                    </a:cubicBezTo>
                    <a:cubicBezTo>
                      <a:pt x="66" y="271"/>
                      <a:pt x="40" y="270"/>
                      <a:pt x="14" y="271"/>
                    </a:cubicBezTo>
                    <a:cubicBezTo>
                      <a:pt x="3" y="271"/>
                      <a:pt x="0" y="268"/>
                      <a:pt x="1" y="257"/>
                    </a:cubicBezTo>
                    <a:cubicBezTo>
                      <a:pt x="1" y="240"/>
                      <a:pt x="2" y="223"/>
                      <a:pt x="1" y="205"/>
                    </a:cubicBezTo>
                    <a:cubicBezTo>
                      <a:pt x="0" y="196"/>
                      <a:pt x="5" y="189"/>
                      <a:pt x="11" y="182"/>
                    </a:cubicBezTo>
                    <a:cubicBezTo>
                      <a:pt x="55" y="126"/>
                      <a:pt x="100" y="70"/>
                      <a:pt x="144" y="13"/>
                    </a:cubicBezTo>
                    <a:cubicBezTo>
                      <a:pt x="150" y="5"/>
                      <a:pt x="156" y="0"/>
                      <a:pt x="167" y="1"/>
                    </a:cubicBezTo>
                    <a:cubicBezTo>
                      <a:pt x="212" y="1"/>
                      <a:pt x="258" y="1"/>
                      <a:pt x="303" y="1"/>
                    </a:cubicBezTo>
                    <a:cubicBezTo>
                      <a:pt x="317" y="0"/>
                      <a:pt x="320" y="5"/>
                      <a:pt x="320" y="18"/>
                    </a:cubicBezTo>
                    <a:cubicBezTo>
                      <a:pt x="319" y="80"/>
                      <a:pt x="320" y="142"/>
                      <a:pt x="319" y="204"/>
                    </a:cubicBezTo>
                    <a:cubicBezTo>
                      <a:pt x="319" y="221"/>
                      <a:pt x="324" y="226"/>
                      <a:pt x="341" y="225"/>
                    </a:cubicBezTo>
                    <a:cubicBezTo>
                      <a:pt x="355" y="223"/>
                      <a:pt x="370" y="225"/>
                      <a:pt x="385" y="224"/>
                    </a:cubicBezTo>
                    <a:cubicBezTo>
                      <a:pt x="395" y="224"/>
                      <a:pt x="399" y="227"/>
                      <a:pt x="399" y="238"/>
                    </a:cubicBezTo>
                    <a:cubicBezTo>
                      <a:pt x="398" y="250"/>
                      <a:pt x="398" y="262"/>
                      <a:pt x="399" y="274"/>
                    </a:cubicBezTo>
                    <a:cubicBezTo>
                      <a:pt x="400" y="303"/>
                      <a:pt x="419" y="321"/>
                      <a:pt x="448" y="320"/>
                    </a:cubicBezTo>
                    <a:cubicBezTo>
                      <a:pt x="477" y="320"/>
                      <a:pt x="495" y="301"/>
                      <a:pt x="496" y="273"/>
                    </a:cubicBezTo>
                    <a:cubicBezTo>
                      <a:pt x="496" y="272"/>
                      <a:pt x="496" y="272"/>
                      <a:pt x="496" y="271"/>
                    </a:cubicBezTo>
                    <a:cubicBezTo>
                      <a:pt x="498" y="224"/>
                      <a:pt x="498" y="224"/>
                      <a:pt x="545" y="224"/>
                    </a:cubicBezTo>
                    <a:cubicBezTo>
                      <a:pt x="617" y="224"/>
                      <a:pt x="689" y="225"/>
                      <a:pt x="761" y="224"/>
                    </a:cubicBezTo>
                    <a:cubicBezTo>
                      <a:pt x="778" y="224"/>
                      <a:pt x="783" y="229"/>
                      <a:pt x="782" y="245"/>
                    </a:cubicBezTo>
                    <a:cubicBezTo>
                      <a:pt x="780" y="270"/>
                      <a:pt x="781" y="296"/>
                      <a:pt x="781" y="321"/>
                    </a:cubicBezTo>
                    <a:cubicBezTo>
                      <a:pt x="782" y="330"/>
                      <a:pt x="779" y="335"/>
                      <a:pt x="769" y="334"/>
                    </a:cubicBezTo>
                    <a:cubicBezTo>
                      <a:pt x="767" y="334"/>
                      <a:pt x="764" y="334"/>
                      <a:pt x="761" y="334"/>
                    </a:cubicBezTo>
                    <a:cubicBezTo>
                      <a:pt x="739" y="337"/>
                      <a:pt x="724" y="333"/>
                      <a:pt x="714" y="307"/>
                    </a:cubicBezTo>
                    <a:cubicBezTo>
                      <a:pt x="697" y="264"/>
                      <a:pt x="659" y="244"/>
                      <a:pt x="613" y="246"/>
                    </a:cubicBezTo>
                    <a:cubicBezTo>
                      <a:pt x="567" y="249"/>
                      <a:pt x="534" y="273"/>
                      <a:pt x="518" y="317"/>
                    </a:cubicBezTo>
                    <a:cubicBezTo>
                      <a:pt x="512" y="332"/>
                      <a:pt x="505" y="335"/>
                      <a:pt x="491" y="335"/>
                    </a:cubicBezTo>
                    <a:cubicBezTo>
                      <a:pt x="449" y="334"/>
                      <a:pt x="407" y="334"/>
                      <a:pt x="365" y="334"/>
                    </a:cubicBezTo>
                    <a:cubicBezTo>
                      <a:pt x="358" y="334"/>
                      <a:pt x="352" y="335"/>
                      <a:pt x="348" y="325"/>
                    </a:cubicBezTo>
                    <a:cubicBezTo>
                      <a:pt x="334" y="278"/>
                      <a:pt x="301" y="251"/>
                      <a:pt x="253" y="247"/>
                    </a:cubicBezTo>
                    <a:cubicBezTo>
                      <a:pt x="206" y="242"/>
                      <a:pt x="171" y="265"/>
                      <a:pt x="146" y="308"/>
                    </a:cubicBezTo>
                    <a:close/>
                    <a:moveTo>
                      <a:pt x="185" y="176"/>
                    </a:moveTo>
                    <a:cubicBezTo>
                      <a:pt x="210" y="176"/>
                      <a:pt x="234" y="176"/>
                      <a:pt x="259" y="176"/>
                    </a:cubicBezTo>
                    <a:cubicBezTo>
                      <a:pt x="269" y="177"/>
                      <a:pt x="273" y="174"/>
                      <a:pt x="273" y="163"/>
                    </a:cubicBezTo>
                    <a:cubicBezTo>
                      <a:pt x="272" y="129"/>
                      <a:pt x="273" y="95"/>
                      <a:pt x="273" y="61"/>
                    </a:cubicBezTo>
                    <a:cubicBezTo>
                      <a:pt x="273" y="52"/>
                      <a:pt x="270" y="47"/>
                      <a:pt x="261" y="47"/>
                    </a:cubicBezTo>
                    <a:cubicBezTo>
                      <a:pt x="238" y="48"/>
                      <a:pt x="215" y="48"/>
                      <a:pt x="193" y="48"/>
                    </a:cubicBezTo>
                    <a:cubicBezTo>
                      <a:pt x="188" y="47"/>
                      <a:pt x="184" y="49"/>
                      <a:pt x="180" y="53"/>
                    </a:cubicBezTo>
                    <a:cubicBezTo>
                      <a:pt x="153" y="86"/>
                      <a:pt x="126" y="120"/>
                      <a:pt x="100" y="154"/>
                    </a:cubicBezTo>
                    <a:cubicBezTo>
                      <a:pt x="90" y="167"/>
                      <a:pt x="97" y="176"/>
                      <a:pt x="113" y="176"/>
                    </a:cubicBezTo>
                    <a:cubicBezTo>
                      <a:pt x="137" y="176"/>
                      <a:pt x="161" y="176"/>
                      <a:pt x="185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36" name="Freeform 31">
                <a:extLst>
                  <a:ext uri="{FF2B5EF4-FFF2-40B4-BE49-F238E27FC236}">
                    <a16:creationId xmlns:a16="http://schemas.microsoft.com/office/drawing/2014/main" id="{BCEA0344-770E-4880-B707-874273927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2" y="2433"/>
                <a:ext cx="436" cy="434"/>
              </a:xfrm>
              <a:custGeom>
                <a:avLst/>
                <a:gdLst>
                  <a:gd name="T0" fmla="*/ 91 w 184"/>
                  <a:gd name="T1" fmla="*/ 0 h 183"/>
                  <a:gd name="T2" fmla="*/ 184 w 184"/>
                  <a:gd name="T3" fmla="*/ 91 h 183"/>
                  <a:gd name="T4" fmla="*/ 92 w 184"/>
                  <a:gd name="T5" fmla="*/ 182 h 183"/>
                  <a:gd name="T6" fmla="*/ 0 w 184"/>
                  <a:gd name="T7" fmla="*/ 90 h 183"/>
                  <a:gd name="T8" fmla="*/ 91 w 184"/>
                  <a:gd name="T9" fmla="*/ 0 h 183"/>
                  <a:gd name="T10" fmla="*/ 92 w 184"/>
                  <a:gd name="T11" fmla="*/ 56 h 183"/>
                  <a:gd name="T12" fmla="*/ 56 w 184"/>
                  <a:gd name="T13" fmla="*/ 92 h 183"/>
                  <a:gd name="T14" fmla="*/ 91 w 184"/>
                  <a:gd name="T15" fmla="*/ 128 h 183"/>
                  <a:gd name="T16" fmla="*/ 128 w 184"/>
                  <a:gd name="T17" fmla="*/ 90 h 183"/>
                  <a:gd name="T18" fmla="*/ 92 w 184"/>
                  <a:gd name="T19" fmla="*/ 5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3">
                    <a:moveTo>
                      <a:pt x="91" y="0"/>
                    </a:moveTo>
                    <a:cubicBezTo>
                      <a:pt x="141" y="0"/>
                      <a:pt x="183" y="42"/>
                      <a:pt x="184" y="91"/>
                    </a:cubicBezTo>
                    <a:cubicBezTo>
                      <a:pt x="184" y="140"/>
                      <a:pt x="142" y="182"/>
                      <a:pt x="92" y="182"/>
                    </a:cubicBezTo>
                    <a:cubicBezTo>
                      <a:pt x="41" y="183"/>
                      <a:pt x="0" y="142"/>
                      <a:pt x="0" y="90"/>
                    </a:cubicBezTo>
                    <a:cubicBezTo>
                      <a:pt x="0" y="42"/>
                      <a:pt x="42" y="0"/>
                      <a:pt x="91" y="0"/>
                    </a:cubicBezTo>
                    <a:close/>
                    <a:moveTo>
                      <a:pt x="92" y="56"/>
                    </a:moveTo>
                    <a:cubicBezTo>
                      <a:pt x="71" y="56"/>
                      <a:pt x="55" y="71"/>
                      <a:pt x="56" y="92"/>
                    </a:cubicBezTo>
                    <a:cubicBezTo>
                      <a:pt x="56" y="111"/>
                      <a:pt x="73" y="128"/>
                      <a:pt x="91" y="128"/>
                    </a:cubicBezTo>
                    <a:cubicBezTo>
                      <a:pt x="111" y="128"/>
                      <a:pt x="128" y="110"/>
                      <a:pt x="128" y="90"/>
                    </a:cubicBezTo>
                    <a:cubicBezTo>
                      <a:pt x="127" y="71"/>
                      <a:pt x="112" y="56"/>
                      <a:pt x="9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37" name="Freeform 32">
                <a:extLst>
                  <a:ext uri="{FF2B5EF4-FFF2-40B4-BE49-F238E27FC236}">
                    <a16:creationId xmlns:a16="http://schemas.microsoft.com/office/drawing/2014/main" id="{E587334B-47C7-49C5-8B18-1C80DA6406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8" y="2433"/>
                <a:ext cx="431" cy="434"/>
              </a:xfrm>
              <a:custGeom>
                <a:avLst/>
                <a:gdLst>
                  <a:gd name="T0" fmla="*/ 182 w 182"/>
                  <a:gd name="T1" fmla="*/ 91 h 183"/>
                  <a:gd name="T2" fmla="*/ 92 w 182"/>
                  <a:gd name="T3" fmla="*/ 182 h 183"/>
                  <a:gd name="T4" fmla="*/ 1 w 182"/>
                  <a:gd name="T5" fmla="*/ 90 h 183"/>
                  <a:gd name="T6" fmla="*/ 91 w 182"/>
                  <a:gd name="T7" fmla="*/ 0 h 183"/>
                  <a:gd name="T8" fmla="*/ 182 w 182"/>
                  <a:gd name="T9" fmla="*/ 91 h 183"/>
                  <a:gd name="T10" fmla="*/ 92 w 182"/>
                  <a:gd name="T11" fmla="*/ 56 h 183"/>
                  <a:gd name="T12" fmla="*/ 55 w 182"/>
                  <a:gd name="T13" fmla="*/ 92 h 183"/>
                  <a:gd name="T14" fmla="*/ 91 w 182"/>
                  <a:gd name="T15" fmla="*/ 128 h 183"/>
                  <a:gd name="T16" fmla="*/ 128 w 182"/>
                  <a:gd name="T17" fmla="*/ 91 h 183"/>
                  <a:gd name="T18" fmla="*/ 92 w 182"/>
                  <a:gd name="T19" fmla="*/ 5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3">
                    <a:moveTo>
                      <a:pt x="182" y="91"/>
                    </a:moveTo>
                    <a:cubicBezTo>
                      <a:pt x="182" y="142"/>
                      <a:pt x="143" y="182"/>
                      <a:pt x="92" y="182"/>
                    </a:cubicBezTo>
                    <a:cubicBezTo>
                      <a:pt x="40" y="183"/>
                      <a:pt x="0" y="143"/>
                      <a:pt x="1" y="90"/>
                    </a:cubicBezTo>
                    <a:cubicBezTo>
                      <a:pt x="1" y="40"/>
                      <a:pt x="41" y="0"/>
                      <a:pt x="91" y="0"/>
                    </a:cubicBezTo>
                    <a:cubicBezTo>
                      <a:pt x="141" y="0"/>
                      <a:pt x="182" y="41"/>
                      <a:pt x="182" y="91"/>
                    </a:cubicBezTo>
                    <a:close/>
                    <a:moveTo>
                      <a:pt x="92" y="56"/>
                    </a:moveTo>
                    <a:cubicBezTo>
                      <a:pt x="71" y="56"/>
                      <a:pt x="54" y="73"/>
                      <a:pt x="55" y="92"/>
                    </a:cubicBezTo>
                    <a:cubicBezTo>
                      <a:pt x="55" y="111"/>
                      <a:pt x="72" y="128"/>
                      <a:pt x="91" y="128"/>
                    </a:cubicBezTo>
                    <a:cubicBezTo>
                      <a:pt x="110" y="128"/>
                      <a:pt x="128" y="111"/>
                      <a:pt x="128" y="91"/>
                    </a:cubicBezTo>
                    <a:cubicBezTo>
                      <a:pt x="127" y="71"/>
                      <a:pt x="112" y="56"/>
                      <a:pt x="9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38" name="Freeform 33">
                <a:extLst>
                  <a:ext uri="{FF2B5EF4-FFF2-40B4-BE49-F238E27FC236}">
                    <a16:creationId xmlns:a16="http://schemas.microsoft.com/office/drawing/2014/main" id="{D60A4A17-7EF1-417A-93D4-D7EEF6F93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806"/>
                <a:ext cx="149" cy="715"/>
              </a:xfrm>
              <a:custGeom>
                <a:avLst/>
                <a:gdLst>
                  <a:gd name="T0" fmla="*/ 0 w 63"/>
                  <a:gd name="T1" fmla="*/ 150 h 301"/>
                  <a:gd name="T2" fmla="*/ 0 w 63"/>
                  <a:gd name="T3" fmla="*/ 31 h 301"/>
                  <a:gd name="T4" fmla="*/ 30 w 63"/>
                  <a:gd name="T5" fmla="*/ 0 h 301"/>
                  <a:gd name="T6" fmla="*/ 62 w 63"/>
                  <a:gd name="T7" fmla="*/ 29 h 301"/>
                  <a:gd name="T8" fmla="*/ 62 w 63"/>
                  <a:gd name="T9" fmla="*/ 271 h 301"/>
                  <a:gd name="T10" fmla="*/ 32 w 63"/>
                  <a:gd name="T11" fmla="*/ 301 h 301"/>
                  <a:gd name="T12" fmla="*/ 0 w 63"/>
                  <a:gd name="T13" fmla="*/ 270 h 301"/>
                  <a:gd name="T14" fmla="*/ 0 w 63"/>
                  <a:gd name="T15" fmla="*/ 15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01">
                    <a:moveTo>
                      <a:pt x="0" y="150"/>
                    </a:moveTo>
                    <a:cubicBezTo>
                      <a:pt x="0" y="111"/>
                      <a:pt x="0" y="71"/>
                      <a:pt x="0" y="31"/>
                    </a:cubicBezTo>
                    <a:cubicBezTo>
                      <a:pt x="1" y="8"/>
                      <a:pt x="8" y="0"/>
                      <a:pt x="30" y="0"/>
                    </a:cubicBezTo>
                    <a:cubicBezTo>
                      <a:pt x="53" y="0"/>
                      <a:pt x="62" y="7"/>
                      <a:pt x="62" y="29"/>
                    </a:cubicBezTo>
                    <a:cubicBezTo>
                      <a:pt x="63" y="110"/>
                      <a:pt x="63" y="190"/>
                      <a:pt x="62" y="271"/>
                    </a:cubicBezTo>
                    <a:cubicBezTo>
                      <a:pt x="62" y="293"/>
                      <a:pt x="54" y="301"/>
                      <a:pt x="32" y="301"/>
                    </a:cubicBezTo>
                    <a:cubicBezTo>
                      <a:pt x="9" y="300"/>
                      <a:pt x="1" y="293"/>
                      <a:pt x="0" y="270"/>
                    </a:cubicBezTo>
                    <a:cubicBezTo>
                      <a:pt x="0" y="230"/>
                      <a:pt x="0" y="190"/>
                      <a:pt x="0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91F9639-A037-4FF5-8D4B-55CCCACC14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2012" y="3368675"/>
              <a:ext cx="329530" cy="2921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542" name="Group 13">
              <a:extLst>
                <a:ext uri="{FF2B5EF4-FFF2-40B4-BE49-F238E27FC236}">
                  <a16:creationId xmlns:a16="http://schemas.microsoft.com/office/drawing/2014/main" id="{133FB3C3-9EB6-4C34-867C-D6D2B5B4F2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64055" y="3417888"/>
              <a:ext cx="244947" cy="196850"/>
              <a:chOff x="2162" y="1513"/>
              <a:chExt cx="1328" cy="1204"/>
            </a:xfrm>
            <a:solidFill>
              <a:schemeClr val="bg1"/>
            </a:solidFill>
          </p:grpSpPr>
          <p:sp>
            <p:nvSpPr>
              <p:cNvPr id="543" name="Freeform 14">
                <a:extLst>
                  <a:ext uri="{FF2B5EF4-FFF2-40B4-BE49-F238E27FC236}">
                    <a16:creationId xmlns:a16="http://schemas.microsoft.com/office/drawing/2014/main" id="{AE4E9AC6-E8D0-40BC-BDD0-822CC187B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2099"/>
                <a:ext cx="877" cy="618"/>
              </a:xfrm>
              <a:custGeom>
                <a:avLst/>
                <a:gdLst>
                  <a:gd name="T0" fmla="*/ 361 w 369"/>
                  <a:gd name="T1" fmla="*/ 260 h 260"/>
                  <a:gd name="T2" fmla="*/ 221 w 369"/>
                  <a:gd name="T3" fmla="*/ 196 h 260"/>
                  <a:gd name="T4" fmla="*/ 16 w 369"/>
                  <a:gd name="T5" fmla="*/ 104 h 260"/>
                  <a:gd name="T6" fmla="*/ 2 w 369"/>
                  <a:gd name="T7" fmla="*/ 79 h 260"/>
                  <a:gd name="T8" fmla="*/ 8 w 369"/>
                  <a:gd name="T9" fmla="*/ 13 h 260"/>
                  <a:gd name="T10" fmla="*/ 22 w 369"/>
                  <a:gd name="T11" fmla="*/ 4 h 260"/>
                  <a:gd name="T12" fmla="*/ 359 w 369"/>
                  <a:gd name="T13" fmla="*/ 143 h 260"/>
                  <a:gd name="T14" fmla="*/ 369 w 369"/>
                  <a:gd name="T15" fmla="*/ 158 h 260"/>
                  <a:gd name="T16" fmla="*/ 361 w 369"/>
                  <a:gd name="T17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9" h="260">
                    <a:moveTo>
                      <a:pt x="361" y="260"/>
                    </a:moveTo>
                    <a:cubicBezTo>
                      <a:pt x="313" y="238"/>
                      <a:pt x="267" y="217"/>
                      <a:pt x="221" y="196"/>
                    </a:cubicBezTo>
                    <a:cubicBezTo>
                      <a:pt x="153" y="165"/>
                      <a:pt x="84" y="134"/>
                      <a:pt x="16" y="104"/>
                    </a:cubicBezTo>
                    <a:cubicBezTo>
                      <a:pt x="3" y="98"/>
                      <a:pt x="0" y="93"/>
                      <a:pt x="2" y="79"/>
                    </a:cubicBezTo>
                    <a:cubicBezTo>
                      <a:pt x="6" y="57"/>
                      <a:pt x="7" y="35"/>
                      <a:pt x="8" y="13"/>
                    </a:cubicBezTo>
                    <a:cubicBezTo>
                      <a:pt x="8" y="1"/>
                      <a:pt x="12" y="0"/>
                      <a:pt x="22" y="4"/>
                    </a:cubicBezTo>
                    <a:cubicBezTo>
                      <a:pt x="134" y="51"/>
                      <a:pt x="246" y="97"/>
                      <a:pt x="359" y="143"/>
                    </a:cubicBezTo>
                    <a:cubicBezTo>
                      <a:pt x="366" y="146"/>
                      <a:pt x="369" y="150"/>
                      <a:pt x="369" y="158"/>
                    </a:cubicBezTo>
                    <a:cubicBezTo>
                      <a:pt x="366" y="191"/>
                      <a:pt x="364" y="224"/>
                      <a:pt x="361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4" name="Freeform 15">
                <a:extLst>
                  <a:ext uri="{FF2B5EF4-FFF2-40B4-BE49-F238E27FC236}">
                    <a16:creationId xmlns:a16="http://schemas.microsoft.com/office/drawing/2014/main" id="{A10C3500-A41A-4910-8CE1-F2FEB3CE1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622"/>
                <a:ext cx="565" cy="553"/>
              </a:xfrm>
              <a:custGeom>
                <a:avLst/>
                <a:gdLst>
                  <a:gd name="T0" fmla="*/ 1 w 238"/>
                  <a:gd name="T1" fmla="*/ 119 h 233"/>
                  <a:gd name="T2" fmla="*/ 9 w 238"/>
                  <a:gd name="T3" fmla="*/ 109 h 233"/>
                  <a:gd name="T4" fmla="*/ 182 w 238"/>
                  <a:gd name="T5" fmla="*/ 5 h 233"/>
                  <a:gd name="T6" fmla="*/ 198 w 238"/>
                  <a:gd name="T7" fmla="*/ 10 h 233"/>
                  <a:gd name="T8" fmla="*/ 233 w 238"/>
                  <a:gd name="T9" fmla="*/ 70 h 233"/>
                  <a:gd name="T10" fmla="*/ 228 w 238"/>
                  <a:gd name="T11" fmla="*/ 88 h 233"/>
                  <a:gd name="T12" fmla="*/ 36 w 238"/>
                  <a:gd name="T13" fmla="*/ 224 h 233"/>
                  <a:gd name="T14" fmla="*/ 24 w 238"/>
                  <a:gd name="T15" fmla="*/ 222 h 233"/>
                  <a:gd name="T16" fmla="*/ 1 w 238"/>
                  <a:gd name="T17" fmla="*/ 11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233">
                    <a:moveTo>
                      <a:pt x="1" y="119"/>
                    </a:moveTo>
                    <a:cubicBezTo>
                      <a:pt x="0" y="114"/>
                      <a:pt x="5" y="112"/>
                      <a:pt x="9" y="109"/>
                    </a:cubicBezTo>
                    <a:cubicBezTo>
                      <a:pt x="67" y="74"/>
                      <a:pt x="124" y="40"/>
                      <a:pt x="182" y="5"/>
                    </a:cubicBezTo>
                    <a:cubicBezTo>
                      <a:pt x="190" y="0"/>
                      <a:pt x="194" y="1"/>
                      <a:pt x="198" y="10"/>
                    </a:cubicBezTo>
                    <a:cubicBezTo>
                      <a:pt x="209" y="30"/>
                      <a:pt x="221" y="50"/>
                      <a:pt x="233" y="70"/>
                    </a:cubicBezTo>
                    <a:cubicBezTo>
                      <a:pt x="238" y="78"/>
                      <a:pt x="235" y="83"/>
                      <a:pt x="228" y="88"/>
                    </a:cubicBezTo>
                    <a:cubicBezTo>
                      <a:pt x="164" y="133"/>
                      <a:pt x="100" y="178"/>
                      <a:pt x="36" y="224"/>
                    </a:cubicBezTo>
                    <a:cubicBezTo>
                      <a:pt x="32" y="227"/>
                      <a:pt x="26" y="233"/>
                      <a:pt x="24" y="222"/>
                    </a:cubicBezTo>
                    <a:cubicBezTo>
                      <a:pt x="16" y="188"/>
                      <a:pt x="9" y="154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5" name="Freeform 16">
                <a:extLst>
                  <a:ext uri="{FF2B5EF4-FFF2-40B4-BE49-F238E27FC236}">
                    <a16:creationId xmlns:a16="http://schemas.microsoft.com/office/drawing/2014/main" id="{549AB23F-ACD9-439A-AA7C-DCAC6FAD5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2004"/>
                <a:ext cx="1055" cy="418"/>
              </a:xfrm>
              <a:custGeom>
                <a:avLst/>
                <a:gdLst>
                  <a:gd name="T0" fmla="*/ 43 w 444"/>
                  <a:gd name="T1" fmla="*/ 0 h 176"/>
                  <a:gd name="T2" fmla="*/ 57 w 444"/>
                  <a:gd name="T3" fmla="*/ 19 h 176"/>
                  <a:gd name="T4" fmla="*/ 197 w 444"/>
                  <a:gd name="T5" fmla="*/ 86 h 176"/>
                  <a:gd name="T6" fmla="*/ 224 w 444"/>
                  <a:gd name="T7" fmla="*/ 83 h 176"/>
                  <a:gd name="T8" fmla="*/ 261 w 444"/>
                  <a:gd name="T9" fmla="*/ 56 h 176"/>
                  <a:gd name="T10" fmla="*/ 311 w 444"/>
                  <a:gd name="T11" fmla="*/ 51 h 176"/>
                  <a:gd name="T12" fmla="*/ 444 w 444"/>
                  <a:gd name="T13" fmla="*/ 104 h 176"/>
                  <a:gd name="T14" fmla="*/ 356 w 444"/>
                  <a:gd name="T15" fmla="*/ 171 h 176"/>
                  <a:gd name="T16" fmla="*/ 338 w 444"/>
                  <a:gd name="T17" fmla="*/ 168 h 176"/>
                  <a:gd name="T18" fmla="*/ 152 w 444"/>
                  <a:gd name="T19" fmla="*/ 90 h 176"/>
                  <a:gd name="T20" fmla="*/ 0 w 444"/>
                  <a:gd name="T21" fmla="*/ 26 h 176"/>
                  <a:gd name="T22" fmla="*/ 43 w 444"/>
                  <a:gd name="T2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4" h="176">
                    <a:moveTo>
                      <a:pt x="43" y="0"/>
                    </a:moveTo>
                    <a:cubicBezTo>
                      <a:pt x="43" y="11"/>
                      <a:pt x="49" y="15"/>
                      <a:pt x="57" y="19"/>
                    </a:cubicBezTo>
                    <a:cubicBezTo>
                      <a:pt x="104" y="41"/>
                      <a:pt x="151" y="63"/>
                      <a:pt x="197" y="86"/>
                    </a:cubicBezTo>
                    <a:cubicBezTo>
                      <a:pt x="208" y="91"/>
                      <a:pt x="215" y="90"/>
                      <a:pt x="224" y="83"/>
                    </a:cubicBezTo>
                    <a:cubicBezTo>
                      <a:pt x="236" y="74"/>
                      <a:pt x="250" y="67"/>
                      <a:pt x="261" y="56"/>
                    </a:cubicBezTo>
                    <a:cubicBezTo>
                      <a:pt x="277" y="41"/>
                      <a:pt x="291" y="42"/>
                      <a:pt x="311" y="51"/>
                    </a:cubicBezTo>
                    <a:cubicBezTo>
                      <a:pt x="353" y="70"/>
                      <a:pt x="396" y="85"/>
                      <a:pt x="444" y="104"/>
                    </a:cubicBezTo>
                    <a:cubicBezTo>
                      <a:pt x="413" y="128"/>
                      <a:pt x="385" y="150"/>
                      <a:pt x="356" y="171"/>
                    </a:cubicBezTo>
                    <a:cubicBezTo>
                      <a:pt x="350" y="176"/>
                      <a:pt x="344" y="170"/>
                      <a:pt x="338" y="168"/>
                    </a:cubicBezTo>
                    <a:cubicBezTo>
                      <a:pt x="276" y="142"/>
                      <a:pt x="214" y="116"/>
                      <a:pt x="152" y="90"/>
                    </a:cubicBezTo>
                    <a:cubicBezTo>
                      <a:pt x="102" y="69"/>
                      <a:pt x="52" y="48"/>
                      <a:pt x="0" y="26"/>
                    </a:cubicBezTo>
                    <a:cubicBezTo>
                      <a:pt x="13" y="15"/>
                      <a:pt x="28" y="9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6" name="Freeform 17">
                <a:extLst>
                  <a:ext uri="{FF2B5EF4-FFF2-40B4-BE49-F238E27FC236}">
                    <a16:creationId xmlns:a16="http://schemas.microsoft.com/office/drawing/2014/main" id="{72A3DBE2-2997-472E-B66D-804818A80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541"/>
                <a:ext cx="632" cy="323"/>
              </a:xfrm>
              <a:custGeom>
                <a:avLst/>
                <a:gdLst>
                  <a:gd name="T0" fmla="*/ 0 w 266"/>
                  <a:gd name="T1" fmla="*/ 103 h 136"/>
                  <a:gd name="T2" fmla="*/ 50 w 266"/>
                  <a:gd name="T3" fmla="*/ 76 h 136"/>
                  <a:gd name="T4" fmla="*/ 173 w 266"/>
                  <a:gd name="T5" fmla="*/ 7 h 136"/>
                  <a:gd name="T6" fmla="*/ 204 w 266"/>
                  <a:gd name="T7" fmla="*/ 4 h 136"/>
                  <a:gd name="T8" fmla="*/ 266 w 266"/>
                  <a:gd name="T9" fmla="*/ 25 h 136"/>
                  <a:gd name="T10" fmla="*/ 177 w 266"/>
                  <a:gd name="T11" fmla="*/ 78 h 136"/>
                  <a:gd name="T12" fmla="*/ 93 w 266"/>
                  <a:gd name="T13" fmla="*/ 129 h 136"/>
                  <a:gd name="T14" fmla="*/ 73 w 266"/>
                  <a:gd name="T15" fmla="*/ 132 h 136"/>
                  <a:gd name="T16" fmla="*/ 0 w 266"/>
                  <a:gd name="T17" fmla="*/ 10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36">
                    <a:moveTo>
                      <a:pt x="0" y="103"/>
                    </a:moveTo>
                    <a:cubicBezTo>
                      <a:pt x="19" y="93"/>
                      <a:pt x="34" y="85"/>
                      <a:pt x="50" y="76"/>
                    </a:cubicBezTo>
                    <a:cubicBezTo>
                      <a:pt x="91" y="53"/>
                      <a:pt x="132" y="30"/>
                      <a:pt x="173" y="7"/>
                    </a:cubicBezTo>
                    <a:cubicBezTo>
                      <a:pt x="183" y="1"/>
                      <a:pt x="193" y="0"/>
                      <a:pt x="204" y="4"/>
                    </a:cubicBezTo>
                    <a:cubicBezTo>
                      <a:pt x="224" y="11"/>
                      <a:pt x="243" y="17"/>
                      <a:pt x="266" y="25"/>
                    </a:cubicBezTo>
                    <a:cubicBezTo>
                      <a:pt x="234" y="44"/>
                      <a:pt x="206" y="61"/>
                      <a:pt x="177" y="78"/>
                    </a:cubicBezTo>
                    <a:cubicBezTo>
                      <a:pt x="149" y="95"/>
                      <a:pt x="121" y="112"/>
                      <a:pt x="93" y="129"/>
                    </a:cubicBezTo>
                    <a:cubicBezTo>
                      <a:pt x="87" y="132"/>
                      <a:pt x="81" y="136"/>
                      <a:pt x="73" y="132"/>
                    </a:cubicBezTo>
                    <a:cubicBezTo>
                      <a:pt x="50" y="123"/>
                      <a:pt x="27" y="114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7" name="Freeform 18">
                <a:extLst>
                  <a:ext uri="{FF2B5EF4-FFF2-40B4-BE49-F238E27FC236}">
                    <a16:creationId xmlns:a16="http://schemas.microsoft.com/office/drawing/2014/main" id="{7961AAC2-E564-42B9-816F-3B78E7EAB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814"/>
                <a:ext cx="333" cy="356"/>
              </a:xfrm>
              <a:custGeom>
                <a:avLst/>
                <a:gdLst>
                  <a:gd name="T0" fmla="*/ 140 w 140"/>
                  <a:gd name="T1" fmla="*/ 150 h 150"/>
                  <a:gd name="T2" fmla="*/ 9 w 140"/>
                  <a:gd name="T3" fmla="*/ 88 h 150"/>
                  <a:gd name="T4" fmla="*/ 2 w 140"/>
                  <a:gd name="T5" fmla="*/ 74 h 150"/>
                  <a:gd name="T6" fmla="*/ 23 w 140"/>
                  <a:gd name="T7" fmla="*/ 10 h 150"/>
                  <a:gd name="T8" fmla="*/ 38 w 140"/>
                  <a:gd name="T9" fmla="*/ 4 h 150"/>
                  <a:gd name="T10" fmla="*/ 104 w 140"/>
                  <a:gd name="T11" fmla="*/ 31 h 150"/>
                  <a:gd name="T12" fmla="*/ 115 w 140"/>
                  <a:gd name="T13" fmla="*/ 40 h 150"/>
                  <a:gd name="T14" fmla="*/ 140 w 140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150">
                    <a:moveTo>
                      <a:pt x="140" y="150"/>
                    </a:moveTo>
                    <a:cubicBezTo>
                      <a:pt x="94" y="128"/>
                      <a:pt x="51" y="108"/>
                      <a:pt x="9" y="88"/>
                    </a:cubicBezTo>
                    <a:cubicBezTo>
                      <a:pt x="2" y="85"/>
                      <a:pt x="0" y="82"/>
                      <a:pt x="2" y="74"/>
                    </a:cubicBezTo>
                    <a:cubicBezTo>
                      <a:pt x="10" y="53"/>
                      <a:pt x="17" y="32"/>
                      <a:pt x="23" y="10"/>
                    </a:cubicBezTo>
                    <a:cubicBezTo>
                      <a:pt x="26" y="2"/>
                      <a:pt x="30" y="0"/>
                      <a:pt x="38" y="4"/>
                    </a:cubicBezTo>
                    <a:cubicBezTo>
                      <a:pt x="60" y="13"/>
                      <a:pt x="82" y="22"/>
                      <a:pt x="104" y="31"/>
                    </a:cubicBezTo>
                    <a:cubicBezTo>
                      <a:pt x="109" y="33"/>
                      <a:pt x="114" y="34"/>
                      <a:pt x="115" y="40"/>
                    </a:cubicBezTo>
                    <a:cubicBezTo>
                      <a:pt x="123" y="76"/>
                      <a:pt x="131" y="111"/>
                      <a:pt x="140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8" name="Freeform 19">
                <a:extLst>
                  <a:ext uri="{FF2B5EF4-FFF2-40B4-BE49-F238E27FC236}">
                    <a16:creationId xmlns:a16="http://schemas.microsoft.com/office/drawing/2014/main" id="{B6B86B89-F1DF-4961-AEBC-99E350258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277"/>
                <a:ext cx="302" cy="425"/>
              </a:xfrm>
              <a:custGeom>
                <a:avLst/>
                <a:gdLst>
                  <a:gd name="T0" fmla="*/ 101 w 127"/>
                  <a:gd name="T1" fmla="*/ 0 h 179"/>
                  <a:gd name="T2" fmla="*/ 125 w 127"/>
                  <a:gd name="T3" fmla="*/ 73 h 179"/>
                  <a:gd name="T4" fmla="*/ 119 w 127"/>
                  <a:gd name="T5" fmla="*/ 86 h 179"/>
                  <a:gd name="T6" fmla="*/ 0 w 127"/>
                  <a:gd name="T7" fmla="*/ 179 h 179"/>
                  <a:gd name="T8" fmla="*/ 7 w 127"/>
                  <a:gd name="T9" fmla="*/ 81 h 179"/>
                  <a:gd name="T10" fmla="*/ 14 w 127"/>
                  <a:gd name="T11" fmla="*/ 67 h 179"/>
                  <a:gd name="T12" fmla="*/ 101 w 127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79">
                    <a:moveTo>
                      <a:pt x="101" y="0"/>
                    </a:moveTo>
                    <a:cubicBezTo>
                      <a:pt x="109" y="25"/>
                      <a:pt x="117" y="49"/>
                      <a:pt x="125" y="73"/>
                    </a:cubicBezTo>
                    <a:cubicBezTo>
                      <a:pt x="127" y="79"/>
                      <a:pt x="124" y="82"/>
                      <a:pt x="119" y="86"/>
                    </a:cubicBezTo>
                    <a:cubicBezTo>
                      <a:pt x="80" y="116"/>
                      <a:pt x="42" y="146"/>
                      <a:pt x="0" y="179"/>
                    </a:cubicBezTo>
                    <a:cubicBezTo>
                      <a:pt x="2" y="144"/>
                      <a:pt x="5" y="112"/>
                      <a:pt x="7" y="81"/>
                    </a:cubicBezTo>
                    <a:cubicBezTo>
                      <a:pt x="7" y="75"/>
                      <a:pt x="10" y="71"/>
                      <a:pt x="14" y="67"/>
                    </a:cubicBezTo>
                    <a:cubicBezTo>
                      <a:pt x="43" y="45"/>
                      <a:pt x="71" y="23"/>
                      <a:pt x="1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9" name="Freeform 20">
                <a:extLst>
                  <a:ext uri="{FF2B5EF4-FFF2-40B4-BE49-F238E27FC236}">
                    <a16:creationId xmlns:a16="http://schemas.microsoft.com/office/drawing/2014/main" id="{84EC9989-8EB9-4451-95BD-1A6BA6232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862"/>
                <a:ext cx="302" cy="358"/>
              </a:xfrm>
              <a:custGeom>
                <a:avLst/>
                <a:gdLst>
                  <a:gd name="T0" fmla="*/ 5 w 127"/>
                  <a:gd name="T1" fmla="*/ 114 h 151"/>
                  <a:gd name="T2" fmla="*/ 39 w 127"/>
                  <a:gd name="T3" fmla="*/ 47 h 151"/>
                  <a:gd name="T4" fmla="*/ 89 w 127"/>
                  <a:gd name="T5" fmla="*/ 8 h 151"/>
                  <a:gd name="T6" fmla="*/ 106 w 127"/>
                  <a:gd name="T7" fmla="*/ 14 h 151"/>
                  <a:gd name="T8" fmla="*/ 116 w 127"/>
                  <a:gd name="T9" fmla="*/ 46 h 151"/>
                  <a:gd name="T10" fmla="*/ 100 w 127"/>
                  <a:gd name="T11" fmla="*/ 101 h 151"/>
                  <a:gd name="T12" fmla="*/ 51 w 127"/>
                  <a:gd name="T13" fmla="*/ 139 h 151"/>
                  <a:gd name="T14" fmla="*/ 13 w 127"/>
                  <a:gd name="T15" fmla="*/ 139 h 151"/>
                  <a:gd name="T16" fmla="*/ 5 w 127"/>
                  <a:gd name="T17" fmla="*/ 1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151">
                    <a:moveTo>
                      <a:pt x="5" y="114"/>
                    </a:moveTo>
                    <a:cubicBezTo>
                      <a:pt x="1" y="84"/>
                      <a:pt x="13" y="63"/>
                      <a:pt x="39" y="47"/>
                    </a:cubicBezTo>
                    <a:cubicBezTo>
                      <a:pt x="57" y="36"/>
                      <a:pt x="73" y="22"/>
                      <a:pt x="89" y="8"/>
                    </a:cubicBezTo>
                    <a:cubicBezTo>
                      <a:pt x="99" y="0"/>
                      <a:pt x="103" y="2"/>
                      <a:pt x="106" y="14"/>
                    </a:cubicBezTo>
                    <a:cubicBezTo>
                      <a:pt x="109" y="25"/>
                      <a:pt x="113" y="35"/>
                      <a:pt x="116" y="46"/>
                    </a:cubicBezTo>
                    <a:cubicBezTo>
                      <a:pt x="127" y="80"/>
                      <a:pt x="127" y="80"/>
                      <a:pt x="100" y="101"/>
                    </a:cubicBezTo>
                    <a:cubicBezTo>
                      <a:pt x="83" y="113"/>
                      <a:pt x="66" y="125"/>
                      <a:pt x="51" y="139"/>
                    </a:cubicBezTo>
                    <a:cubicBezTo>
                      <a:pt x="38" y="151"/>
                      <a:pt x="26" y="144"/>
                      <a:pt x="13" y="139"/>
                    </a:cubicBezTo>
                    <a:cubicBezTo>
                      <a:pt x="0" y="134"/>
                      <a:pt x="5" y="123"/>
                      <a:pt x="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50" name="Freeform 21">
                <a:extLst>
                  <a:ext uri="{FF2B5EF4-FFF2-40B4-BE49-F238E27FC236}">
                    <a16:creationId xmlns:a16="http://schemas.microsoft.com/office/drawing/2014/main" id="{516A4471-4AE9-4EF1-80F9-D3D4C3D58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513"/>
                <a:ext cx="413" cy="202"/>
              </a:xfrm>
              <a:custGeom>
                <a:avLst/>
                <a:gdLst>
                  <a:gd name="T0" fmla="*/ 174 w 174"/>
                  <a:gd name="T1" fmla="*/ 28 h 85"/>
                  <a:gd name="T2" fmla="*/ 78 w 174"/>
                  <a:gd name="T3" fmla="*/ 81 h 85"/>
                  <a:gd name="T4" fmla="*/ 59 w 174"/>
                  <a:gd name="T5" fmla="*/ 82 h 85"/>
                  <a:gd name="T6" fmla="*/ 0 w 174"/>
                  <a:gd name="T7" fmla="*/ 56 h 85"/>
                  <a:gd name="T8" fmla="*/ 96 w 174"/>
                  <a:gd name="T9" fmla="*/ 2 h 85"/>
                  <a:gd name="T10" fmla="*/ 110 w 174"/>
                  <a:gd name="T11" fmla="*/ 2 h 85"/>
                  <a:gd name="T12" fmla="*/ 174 w 174"/>
                  <a:gd name="T13" fmla="*/ 2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85">
                    <a:moveTo>
                      <a:pt x="174" y="28"/>
                    </a:moveTo>
                    <a:cubicBezTo>
                      <a:pt x="139" y="47"/>
                      <a:pt x="108" y="64"/>
                      <a:pt x="78" y="81"/>
                    </a:cubicBezTo>
                    <a:cubicBezTo>
                      <a:pt x="71" y="85"/>
                      <a:pt x="66" y="84"/>
                      <a:pt x="59" y="82"/>
                    </a:cubicBezTo>
                    <a:cubicBezTo>
                      <a:pt x="41" y="73"/>
                      <a:pt x="22" y="65"/>
                      <a:pt x="0" y="56"/>
                    </a:cubicBezTo>
                    <a:cubicBezTo>
                      <a:pt x="33" y="37"/>
                      <a:pt x="65" y="20"/>
                      <a:pt x="96" y="2"/>
                    </a:cubicBezTo>
                    <a:cubicBezTo>
                      <a:pt x="101" y="0"/>
                      <a:pt x="105" y="0"/>
                      <a:pt x="110" y="2"/>
                    </a:cubicBezTo>
                    <a:cubicBezTo>
                      <a:pt x="130" y="10"/>
                      <a:pt x="150" y="18"/>
                      <a:pt x="17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51" name="Freeform 22">
                <a:extLst>
                  <a:ext uri="{FF2B5EF4-FFF2-40B4-BE49-F238E27FC236}">
                    <a16:creationId xmlns:a16="http://schemas.microsoft.com/office/drawing/2014/main" id="{D6BB8389-1086-4C49-99B2-A04270629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988"/>
                <a:ext cx="247" cy="178"/>
              </a:xfrm>
              <a:custGeom>
                <a:avLst/>
                <a:gdLst>
                  <a:gd name="T0" fmla="*/ 0 w 104"/>
                  <a:gd name="T1" fmla="*/ 37 h 75"/>
                  <a:gd name="T2" fmla="*/ 39 w 104"/>
                  <a:gd name="T3" fmla="*/ 9 h 75"/>
                  <a:gd name="T4" fmla="*/ 68 w 104"/>
                  <a:gd name="T5" fmla="*/ 5 h 75"/>
                  <a:gd name="T6" fmla="*/ 95 w 104"/>
                  <a:gd name="T7" fmla="*/ 75 h 75"/>
                  <a:gd name="T8" fmla="*/ 0 w 104"/>
                  <a:gd name="T9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5">
                    <a:moveTo>
                      <a:pt x="0" y="37"/>
                    </a:moveTo>
                    <a:cubicBezTo>
                      <a:pt x="15" y="27"/>
                      <a:pt x="27" y="19"/>
                      <a:pt x="39" y="9"/>
                    </a:cubicBezTo>
                    <a:cubicBezTo>
                      <a:pt x="48" y="2"/>
                      <a:pt x="56" y="0"/>
                      <a:pt x="68" y="5"/>
                    </a:cubicBezTo>
                    <a:cubicBezTo>
                      <a:pt x="104" y="21"/>
                      <a:pt x="104" y="20"/>
                      <a:pt x="95" y="75"/>
                    </a:cubicBezTo>
                    <a:cubicBezTo>
                      <a:pt x="64" y="62"/>
                      <a:pt x="34" y="50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52" name="Freeform 23">
                <a:extLst>
                  <a:ext uri="{FF2B5EF4-FFF2-40B4-BE49-F238E27FC236}">
                    <a16:creationId xmlns:a16="http://schemas.microsoft.com/office/drawing/2014/main" id="{F2C3F4E7-9BF1-4559-98E9-EA9D2EF65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779"/>
                <a:ext cx="309" cy="228"/>
              </a:xfrm>
              <a:custGeom>
                <a:avLst/>
                <a:gdLst>
                  <a:gd name="T0" fmla="*/ 71 w 130"/>
                  <a:gd name="T1" fmla="*/ 0 h 96"/>
                  <a:gd name="T2" fmla="*/ 130 w 130"/>
                  <a:gd name="T3" fmla="*/ 23 h 96"/>
                  <a:gd name="T4" fmla="*/ 46 w 130"/>
                  <a:gd name="T5" fmla="*/ 89 h 96"/>
                  <a:gd name="T6" fmla="*/ 24 w 130"/>
                  <a:gd name="T7" fmla="*/ 87 h 96"/>
                  <a:gd name="T8" fmla="*/ 0 w 130"/>
                  <a:gd name="T9" fmla="*/ 77 h 96"/>
                  <a:gd name="T10" fmla="*/ 66 w 130"/>
                  <a:gd name="T11" fmla="*/ 30 h 96"/>
                  <a:gd name="T12" fmla="*/ 71 w 130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96">
                    <a:moveTo>
                      <a:pt x="71" y="0"/>
                    </a:moveTo>
                    <a:cubicBezTo>
                      <a:pt x="93" y="9"/>
                      <a:pt x="110" y="15"/>
                      <a:pt x="130" y="23"/>
                    </a:cubicBezTo>
                    <a:cubicBezTo>
                      <a:pt x="101" y="46"/>
                      <a:pt x="73" y="67"/>
                      <a:pt x="46" y="89"/>
                    </a:cubicBezTo>
                    <a:cubicBezTo>
                      <a:pt x="38" y="96"/>
                      <a:pt x="31" y="89"/>
                      <a:pt x="24" y="87"/>
                    </a:cubicBezTo>
                    <a:cubicBezTo>
                      <a:pt x="17" y="84"/>
                      <a:pt x="10" y="81"/>
                      <a:pt x="0" y="77"/>
                    </a:cubicBezTo>
                    <a:cubicBezTo>
                      <a:pt x="23" y="61"/>
                      <a:pt x="45" y="45"/>
                      <a:pt x="66" y="30"/>
                    </a:cubicBezTo>
                    <a:cubicBezTo>
                      <a:pt x="77" y="23"/>
                      <a:pt x="84" y="16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53" name="Freeform 24">
                <a:extLst>
                  <a:ext uri="{FF2B5EF4-FFF2-40B4-BE49-F238E27FC236}">
                    <a16:creationId xmlns:a16="http://schemas.microsoft.com/office/drawing/2014/main" id="{B6922B06-7F05-4FF8-B9C1-C624948A0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1681"/>
                <a:ext cx="174" cy="257"/>
              </a:xfrm>
              <a:custGeom>
                <a:avLst/>
                <a:gdLst>
                  <a:gd name="T0" fmla="*/ 10 w 73"/>
                  <a:gd name="T1" fmla="*/ 0 h 108"/>
                  <a:gd name="T2" fmla="*/ 73 w 73"/>
                  <a:gd name="T3" fmla="*/ 26 h 108"/>
                  <a:gd name="T4" fmla="*/ 30 w 73"/>
                  <a:gd name="T5" fmla="*/ 91 h 108"/>
                  <a:gd name="T6" fmla="*/ 19 w 73"/>
                  <a:gd name="T7" fmla="*/ 105 h 108"/>
                  <a:gd name="T8" fmla="*/ 2 w 73"/>
                  <a:gd name="T9" fmla="*/ 85 h 108"/>
                  <a:gd name="T10" fmla="*/ 10 w 73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08">
                    <a:moveTo>
                      <a:pt x="10" y="0"/>
                    </a:moveTo>
                    <a:cubicBezTo>
                      <a:pt x="32" y="9"/>
                      <a:pt x="50" y="17"/>
                      <a:pt x="73" y="26"/>
                    </a:cubicBezTo>
                    <a:cubicBezTo>
                      <a:pt x="38" y="37"/>
                      <a:pt x="40" y="68"/>
                      <a:pt x="30" y="91"/>
                    </a:cubicBezTo>
                    <a:cubicBezTo>
                      <a:pt x="27" y="96"/>
                      <a:pt x="31" y="108"/>
                      <a:pt x="19" y="105"/>
                    </a:cubicBezTo>
                    <a:cubicBezTo>
                      <a:pt x="10" y="102"/>
                      <a:pt x="0" y="99"/>
                      <a:pt x="2" y="85"/>
                    </a:cubicBezTo>
                    <a:cubicBezTo>
                      <a:pt x="5" y="58"/>
                      <a:pt x="7" y="3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4" tIns="34287" rIns="68574" bIns="3428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n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F2C169-3806-4D23-86C3-6373ABA91DD7}"/>
                </a:ext>
              </a:extLst>
            </p:cNvPr>
            <p:cNvSpPr txBox="1"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6566064" y="1216025"/>
              <a:ext cx="1428397" cy="171450"/>
            </a:xfrm>
            <a:prstGeom prst="rect">
              <a:avLst/>
            </a:prstGeom>
          </p:spPr>
          <p:txBody>
            <a:bodyPr vert="horz" wrap="square" lIns="0" tIns="0" rIns="0" bIns="17924" rtlCol="0" anchor="b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b="1" dirty="0">
                  <a:solidFill>
                    <a:schemeClr val="accent2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Primary frame material</a:t>
              </a:r>
            </a:p>
          </p:txBody>
        </p:sp>
        <p:cxnSp>
          <p:nvCxnSpPr>
            <p:cNvPr id="373" name="Straight Connector 372"/>
            <p:cNvCxnSpPr>
              <a:cxnSpLocks/>
            </p:cNvCxnSpPr>
            <p:nvPr/>
          </p:nvCxnSpPr>
          <p:spPr>
            <a:xfrm>
              <a:off x="6566066" y="1387475"/>
              <a:ext cx="1428397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8A80C4-172E-4E46-8969-B43F06891900}"/>
              </a:ext>
            </a:extLst>
          </p:cNvPr>
          <p:cNvGrpSpPr/>
          <p:nvPr/>
        </p:nvGrpSpPr>
        <p:grpSpPr>
          <a:xfrm>
            <a:off x="8063761" y="1090613"/>
            <a:ext cx="1311027" cy="4410075"/>
            <a:chOff x="8042402" y="1062038"/>
            <a:chExt cx="1298047" cy="4410075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65FCDEC6-5466-40E3-86FE-F852CCD24FB8}"/>
                </a:ext>
              </a:extLst>
            </p:cNvPr>
            <p:cNvSpPr>
              <a:spLocks/>
            </p:cNvSpPr>
            <p:nvPr/>
          </p:nvSpPr>
          <p:spPr>
            <a:xfrm>
              <a:off x="8042402" y="1516063"/>
              <a:ext cx="1298047" cy="423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7182" name="Group 7181">
              <a:extLst>
                <a:ext uri="{FF2B5EF4-FFF2-40B4-BE49-F238E27FC236}">
                  <a16:creationId xmlns:a16="http://schemas.microsoft.com/office/drawing/2014/main" id="{175C1098-B723-4638-9F29-D912EE704703}"/>
                </a:ext>
              </a:extLst>
            </p:cNvPr>
            <p:cNvGrpSpPr/>
            <p:nvPr/>
          </p:nvGrpSpPr>
          <p:grpSpPr>
            <a:xfrm>
              <a:off x="8107178" y="1595438"/>
              <a:ext cx="331628" cy="295275"/>
              <a:chOff x="5084196" y="8339352"/>
              <a:chExt cx="906904" cy="90690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BB180AB-4DCD-4A08-A433-2CEA4B4D9B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8339352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184" name="Group 37">
                <a:extLst>
                  <a:ext uri="{FF2B5EF4-FFF2-40B4-BE49-F238E27FC236}">
                    <a16:creationId xmlns:a16="http://schemas.microsoft.com/office/drawing/2014/main" id="{825A102A-AEE0-468A-940C-EA467B0DDAD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21009" y="8530234"/>
                <a:ext cx="633278" cy="525140"/>
                <a:chOff x="1907" y="1352"/>
                <a:chExt cx="1833" cy="1520"/>
              </a:xfrm>
              <a:solidFill>
                <a:schemeClr val="bg1"/>
              </a:solidFill>
            </p:grpSpPr>
            <p:sp>
              <p:nvSpPr>
                <p:cNvPr id="185" name="Freeform 38">
                  <a:extLst>
                    <a:ext uri="{FF2B5EF4-FFF2-40B4-BE49-F238E27FC236}">
                      <a16:creationId xmlns:a16="http://schemas.microsoft.com/office/drawing/2014/main" id="{BF72106B-2704-442B-942C-15E200284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1352"/>
                  <a:ext cx="1833" cy="872"/>
                </a:xfrm>
                <a:custGeom>
                  <a:avLst/>
                  <a:gdLst>
                    <a:gd name="T0" fmla="*/ 1 w 773"/>
                    <a:gd name="T1" fmla="*/ 336 h 367"/>
                    <a:gd name="T2" fmla="*/ 17 w 773"/>
                    <a:gd name="T3" fmla="*/ 303 h 367"/>
                    <a:gd name="T4" fmla="*/ 127 w 773"/>
                    <a:gd name="T5" fmla="*/ 211 h 367"/>
                    <a:gd name="T6" fmla="*/ 357 w 773"/>
                    <a:gd name="T7" fmla="*/ 19 h 367"/>
                    <a:gd name="T8" fmla="*/ 413 w 773"/>
                    <a:gd name="T9" fmla="*/ 18 h 367"/>
                    <a:gd name="T10" fmla="*/ 745 w 773"/>
                    <a:gd name="T11" fmla="*/ 297 h 367"/>
                    <a:gd name="T12" fmla="*/ 759 w 773"/>
                    <a:gd name="T13" fmla="*/ 308 h 367"/>
                    <a:gd name="T14" fmla="*/ 763 w 773"/>
                    <a:gd name="T15" fmla="*/ 349 h 367"/>
                    <a:gd name="T16" fmla="*/ 722 w 773"/>
                    <a:gd name="T17" fmla="*/ 353 h 367"/>
                    <a:gd name="T18" fmla="*/ 655 w 773"/>
                    <a:gd name="T19" fmla="*/ 298 h 367"/>
                    <a:gd name="T20" fmla="*/ 398 w 773"/>
                    <a:gd name="T21" fmla="*/ 82 h 367"/>
                    <a:gd name="T22" fmla="*/ 371 w 773"/>
                    <a:gd name="T23" fmla="*/ 83 h 367"/>
                    <a:gd name="T24" fmla="*/ 68 w 773"/>
                    <a:gd name="T25" fmla="*/ 337 h 367"/>
                    <a:gd name="T26" fmla="*/ 44 w 773"/>
                    <a:gd name="T27" fmla="*/ 356 h 367"/>
                    <a:gd name="T28" fmla="*/ 1 w 773"/>
                    <a:gd name="T29" fmla="*/ 336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3" h="367">
                      <a:moveTo>
                        <a:pt x="1" y="336"/>
                      </a:moveTo>
                      <a:cubicBezTo>
                        <a:pt x="0" y="319"/>
                        <a:pt x="8" y="311"/>
                        <a:pt x="17" y="303"/>
                      </a:cubicBezTo>
                      <a:cubicBezTo>
                        <a:pt x="54" y="273"/>
                        <a:pt x="90" y="242"/>
                        <a:pt x="127" y="211"/>
                      </a:cubicBezTo>
                      <a:cubicBezTo>
                        <a:pt x="204" y="147"/>
                        <a:pt x="280" y="83"/>
                        <a:pt x="357" y="19"/>
                      </a:cubicBezTo>
                      <a:cubicBezTo>
                        <a:pt x="380" y="0"/>
                        <a:pt x="390" y="0"/>
                        <a:pt x="413" y="18"/>
                      </a:cubicBezTo>
                      <a:cubicBezTo>
                        <a:pt x="523" y="111"/>
                        <a:pt x="634" y="204"/>
                        <a:pt x="745" y="297"/>
                      </a:cubicBezTo>
                      <a:cubicBezTo>
                        <a:pt x="750" y="300"/>
                        <a:pt x="754" y="304"/>
                        <a:pt x="759" y="308"/>
                      </a:cubicBezTo>
                      <a:cubicBezTo>
                        <a:pt x="771" y="321"/>
                        <a:pt x="773" y="337"/>
                        <a:pt x="763" y="349"/>
                      </a:cubicBezTo>
                      <a:cubicBezTo>
                        <a:pt x="753" y="362"/>
                        <a:pt x="735" y="363"/>
                        <a:pt x="722" y="353"/>
                      </a:cubicBezTo>
                      <a:cubicBezTo>
                        <a:pt x="699" y="335"/>
                        <a:pt x="677" y="316"/>
                        <a:pt x="655" y="298"/>
                      </a:cubicBezTo>
                      <a:cubicBezTo>
                        <a:pt x="570" y="226"/>
                        <a:pt x="484" y="155"/>
                        <a:pt x="398" y="82"/>
                      </a:cubicBezTo>
                      <a:cubicBezTo>
                        <a:pt x="387" y="72"/>
                        <a:pt x="381" y="75"/>
                        <a:pt x="371" y="83"/>
                      </a:cubicBezTo>
                      <a:cubicBezTo>
                        <a:pt x="270" y="168"/>
                        <a:pt x="169" y="252"/>
                        <a:pt x="68" y="337"/>
                      </a:cubicBezTo>
                      <a:cubicBezTo>
                        <a:pt x="60" y="343"/>
                        <a:pt x="53" y="350"/>
                        <a:pt x="44" y="356"/>
                      </a:cubicBezTo>
                      <a:cubicBezTo>
                        <a:pt x="25" y="367"/>
                        <a:pt x="1" y="353"/>
                        <a:pt x="1" y="3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6" name="Freeform 39">
                  <a:extLst>
                    <a:ext uri="{FF2B5EF4-FFF2-40B4-BE49-F238E27FC236}">
                      <a16:creationId xmlns:a16="http://schemas.microsoft.com/office/drawing/2014/main" id="{B9F2A39C-49E3-4147-B833-419DEC260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" y="1628"/>
                  <a:ext cx="1304" cy="1244"/>
                </a:xfrm>
                <a:custGeom>
                  <a:avLst/>
                  <a:gdLst>
                    <a:gd name="T0" fmla="*/ 2 w 550"/>
                    <a:gd name="T1" fmla="*/ 373 h 524"/>
                    <a:gd name="T2" fmla="*/ 2 w 550"/>
                    <a:gd name="T3" fmla="*/ 243 h 524"/>
                    <a:gd name="T4" fmla="*/ 16 w 550"/>
                    <a:gd name="T5" fmla="*/ 213 h 524"/>
                    <a:gd name="T6" fmla="*/ 252 w 550"/>
                    <a:gd name="T7" fmla="*/ 15 h 524"/>
                    <a:gd name="T8" fmla="*/ 292 w 550"/>
                    <a:gd name="T9" fmla="*/ 14 h 524"/>
                    <a:gd name="T10" fmla="*/ 531 w 550"/>
                    <a:gd name="T11" fmla="*/ 214 h 524"/>
                    <a:gd name="T12" fmla="*/ 547 w 550"/>
                    <a:gd name="T13" fmla="*/ 248 h 524"/>
                    <a:gd name="T14" fmla="*/ 547 w 550"/>
                    <a:gd name="T15" fmla="*/ 503 h 524"/>
                    <a:gd name="T16" fmla="*/ 543 w 550"/>
                    <a:gd name="T17" fmla="*/ 521 h 524"/>
                    <a:gd name="T18" fmla="*/ 514 w 550"/>
                    <a:gd name="T19" fmla="*/ 521 h 524"/>
                    <a:gd name="T20" fmla="*/ 510 w 550"/>
                    <a:gd name="T21" fmla="*/ 505 h 524"/>
                    <a:gd name="T22" fmla="*/ 510 w 550"/>
                    <a:gd name="T23" fmla="*/ 387 h 524"/>
                    <a:gd name="T24" fmla="*/ 510 w 550"/>
                    <a:gd name="T25" fmla="*/ 259 h 524"/>
                    <a:gd name="T26" fmla="*/ 499 w 550"/>
                    <a:gd name="T27" fmla="*/ 235 h 524"/>
                    <a:gd name="T28" fmla="*/ 287 w 550"/>
                    <a:gd name="T29" fmla="*/ 58 h 524"/>
                    <a:gd name="T30" fmla="*/ 258 w 550"/>
                    <a:gd name="T31" fmla="*/ 59 h 524"/>
                    <a:gd name="T32" fmla="*/ 51 w 550"/>
                    <a:gd name="T33" fmla="*/ 232 h 524"/>
                    <a:gd name="T34" fmla="*/ 39 w 550"/>
                    <a:gd name="T35" fmla="*/ 259 h 524"/>
                    <a:gd name="T36" fmla="*/ 39 w 550"/>
                    <a:gd name="T37" fmla="*/ 503 h 524"/>
                    <a:gd name="T38" fmla="*/ 35 w 550"/>
                    <a:gd name="T39" fmla="*/ 521 h 524"/>
                    <a:gd name="T40" fmla="*/ 6 w 550"/>
                    <a:gd name="T41" fmla="*/ 521 h 524"/>
                    <a:gd name="T42" fmla="*/ 2 w 550"/>
                    <a:gd name="T43" fmla="*/ 505 h 524"/>
                    <a:gd name="T44" fmla="*/ 2 w 550"/>
                    <a:gd name="T45" fmla="*/ 373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0" h="524">
                      <a:moveTo>
                        <a:pt x="2" y="373"/>
                      </a:moveTo>
                      <a:cubicBezTo>
                        <a:pt x="2" y="330"/>
                        <a:pt x="3" y="286"/>
                        <a:pt x="2" y="243"/>
                      </a:cubicBezTo>
                      <a:cubicBezTo>
                        <a:pt x="2" y="230"/>
                        <a:pt x="6" y="221"/>
                        <a:pt x="16" y="213"/>
                      </a:cubicBezTo>
                      <a:cubicBezTo>
                        <a:pt x="95" y="147"/>
                        <a:pt x="174" y="81"/>
                        <a:pt x="252" y="15"/>
                      </a:cubicBezTo>
                      <a:cubicBezTo>
                        <a:pt x="271" y="0"/>
                        <a:pt x="275" y="0"/>
                        <a:pt x="292" y="14"/>
                      </a:cubicBezTo>
                      <a:cubicBezTo>
                        <a:pt x="372" y="80"/>
                        <a:pt x="451" y="147"/>
                        <a:pt x="531" y="214"/>
                      </a:cubicBezTo>
                      <a:cubicBezTo>
                        <a:pt x="542" y="223"/>
                        <a:pt x="547" y="233"/>
                        <a:pt x="547" y="248"/>
                      </a:cubicBezTo>
                      <a:cubicBezTo>
                        <a:pt x="547" y="333"/>
                        <a:pt x="547" y="418"/>
                        <a:pt x="547" y="503"/>
                      </a:cubicBezTo>
                      <a:cubicBezTo>
                        <a:pt x="547" y="510"/>
                        <a:pt x="550" y="519"/>
                        <a:pt x="543" y="521"/>
                      </a:cubicBezTo>
                      <a:cubicBezTo>
                        <a:pt x="534" y="524"/>
                        <a:pt x="523" y="523"/>
                        <a:pt x="514" y="521"/>
                      </a:cubicBezTo>
                      <a:cubicBezTo>
                        <a:pt x="507" y="519"/>
                        <a:pt x="510" y="511"/>
                        <a:pt x="510" y="505"/>
                      </a:cubicBezTo>
                      <a:cubicBezTo>
                        <a:pt x="510" y="466"/>
                        <a:pt x="510" y="426"/>
                        <a:pt x="510" y="387"/>
                      </a:cubicBezTo>
                      <a:cubicBezTo>
                        <a:pt x="510" y="344"/>
                        <a:pt x="510" y="302"/>
                        <a:pt x="510" y="259"/>
                      </a:cubicBezTo>
                      <a:cubicBezTo>
                        <a:pt x="510" y="249"/>
                        <a:pt x="507" y="242"/>
                        <a:pt x="499" y="235"/>
                      </a:cubicBezTo>
                      <a:cubicBezTo>
                        <a:pt x="428" y="177"/>
                        <a:pt x="357" y="118"/>
                        <a:pt x="287" y="58"/>
                      </a:cubicBezTo>
                      <a:cubicBezTo>
                        <a:pt x="275" y="48"/>
                        <a:pt x="269" y="50"/>
                        <a:pt x="258" y="59"/>
                      </a:cubicBezTo>
                      <a:cubicBezTo>
                        <a:pt x="190" y="117"/>
                        <a:pt x="121" y="175"/>
                        <a:pt x="51" y="232"/>
                      </a:cubicBezTo>
                      <a:cubicBezTo>
                        <a:pt x="42" y="240"/>
                        <a:pt x="39" y="248"/>
                        <a:pt x="39" y="259"/>
                      </a:cubicBezTo>
                      <a:cubicBezTo>
                        <a:pt x="39" y="341"/>
                        <a:pt x="39" y="422"/>
                        <a:pt x="39" y="503"/>
                      </a:cubicBezTo>
                      <a:cubicBezTo>
                        <a:pt x="39" y="509"/>
                        <a:pt x="42" y="519"/>
                        <a:pt x="35" y="521"/>
                      </a:cubicBezTo>
                      <a:cubicBezTo>
                        <a:pt x="26" y="524"/>
                        <a:pt x="15" y="524"/>
                        <a:pt x="6" y="521"/>
                      </a:cubicBezTo>
                      <a:cubicBezTo>
                        <a:pt x="0" y="520"/>
                        <a:pt x="2" y="511"/>
                        <a:pt x="2" y="505"/>
                      </a:cubicBezTo>
                      <a:cubicBezTo>
                        <a:pt x="2" y="461"/>
                        <a:pt x="2" y="417"/>
                        <a:pt x="2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7" name="Freeform 40">
                  <a:extLst>
                    <a:ext uri="{FF2B5EF4-FFF2-40B4-BE49-F238E27FC236}">
                      <a16:creationId xmlns:a16="http://schemas.microsoft.com/office/drawing/2014/main" id="{916A2B6E-5734-4378-ABF8-48DCDCB19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2392"/>
                  <a:ext cx="311" cy="477"/>
                </a:xfrm>
                <a:custGeom>
                  <a:avLst/>
                  <a:gdLst>
                    <a:gd name="T0" fmla="*/ 118 w 131"/>
                    <a:gd name="T1" fmla="*/ 7 h 201"/>
                    <a:gd name="T2" fmla="*/ 128 w 131"/>
                    <a:gd name="T3" fmla="*/ 78 h 201"/>
                    <a:gd name="T4" fmla="*/ 121 w 131"/>
                    <a:gd name="T5" fmla="*/ 95 h 201"/>
                    <a:gd name="T6" fmla="*/ 106 w 131"/>
                    <a:gd name="T7" fmla="*/ 81 h 201"/>
                    <a:gd name="T8" fmla="*/ 100 w 131"/>
                    <a:gd name="T9" fmla="*/ 40 h 201"/>
                    <a:gd name="T10" fmla="*/ 95 w 131"/>
                    <a:gd name="T11" fmla="*/ 30 h 201"/>
                    <a:gd name="T12" fmla="*/ 92 w 131"/>
                    <a:gd name="T13" fmla="*/ 39 h 201"/>
                    <a:gd name="T14" fmla="*/ 92 w 131"/>
                    <a:gd name="T15" fmla="*/ 167 h 201"/>
                    <a:gd name="T16" fmla="*/ 92 w 131"/>
                    <a:gd name="T17" fmla="*/ 185 h 201"/>
                    <a:gd name="T18" fmla="*/ 78 w 131"/>
                    <a:gd name="T19" fmla="*/ 200 h 201"/>
                    <a:gd name="T20" fmla="*/ 64 w 131"/>
                    <a:gd name="T21" fmla="*/ 184 h 201"/>
                    <a:gd name="T22" fmla="*/ 64 w 131"/>
                    <a:gd name="T23" fmla="*/ 116 h 201"/>
                    <a:gd name="T24" fmla="*/ 61 w 131"/>
                    <a:gd name="T25" fmla="*/ 109 h 201"/>
                    <a:gd name="T26" fmla="*/ 57 w 131"/>
                    <a:gd name="T27" fmla="*/ 117 h 201"/>
                    <a:gd name="T28" fmla="*/ 57 w 131"/>
                    <a:gd name="T29" fmla="*/ 179 h 201"/>
                    <a:gd name="T30" fmla="*/ 44 w 131"/>
                    <a:gd name="T31" fmla="*/ 200 h 201"/>
                    <a:gd name="T32" fmla="*/ 28 w 131"/>
                    <a:gd name="T33" fmla="*/ 179 h 201"/>
                    <a:gd name="T34" fmla="*/ 28 w 131"/>
                    <a:gd name="T35" fmla="*/ 43 h 201"/>
                    <a:gd name="T36" fmla="*/ 26 w 131"/>
                    <a:gd name="T37" fmla="*/ 30 h 201"/>
                    <a:gd name="T38" fmla="*/ 24 w 131"/>
                    <a:gd name="T39" fmla="*/ 44 h 201"/>
                    <a:gd name="T40" fmla="*/ 24 w 131"/>
                    <a:gd name="T41" fmla="*/ 80 h 201"/>
                    <a:gd name="T42" fmla="*/ 12 w 131"/>
                    <a:gd name="T43" fmla="*/ 96 h 201"/>
                    <a:gd name="T44" fmla="*/ 0 w 131"/>
                    <a:gd name="T45" fmla="*/ 79 h 201"/>
                    <a:gd name="T46" fmla="*/ 0 w 131"/>
                    <a:gd name="T47" fmla="*/ 19 h 201"/>
                    <a:gd name="T48" fmla="*/ 20 w 131"/>
                    <a:gd name="T49" fmla="*/ 1 h 201"/>
                    <a:gd name="T50" fmla="*/ 98 w 131"/>
                    <a:gd name="T51" fmla="*/ 1 h 201"/>
                    <a:gd name="T52" fmla="*/ 118 w 131"/>
                    <a:gd name="T53" fmla="*/ 7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1" h="201">
                      <a:moveTo>
                        <a:pt x="118" y="7"/>
                      </a:moveTo>
                      <a:cubicBezTo>
                        <a:pt x="121" y="30"/>
                        <a:pt x="125" y="54"/>
                        <a:pt x="128" y="78"/>
                      </a:cubicBezTo>
                      <a:cubicBezTo>
                        <a:pt x="129" y="85"/>
                        <a:pt x="131" y="93"/>
                        <a:pt x="121" y="95"/>
                      </a:cubicBezTo>
                      <a:cubicBezTo>
                        <a:pt x="109" y="98"/>
                        <a:pt x="108" y="89"/>
                        <a:pt x="106" y="81"/>
                      </a:cubicBezTo>
                      <a:cubicBezTo>
                        <a:pt x="104" y="67"/>
                        <a:pt x="102" y="53"/>
                        <a:pt x="100" y="40"/>
                      </a:cubicBezTo>
                      <a:cubicBezTo>
                        <a:pt x="99" y="36"/>
                        <a:pt x="100" y="30"/>
                        <a:pt x="95" y="30"/>
                      </a:cubicBezTo>
                      <a:cubicBezTo>
                        <a:pt x="90" y="30"/>
                        <a:pt x="92" y="36"/>
                        <a:pt x="92" y="39"/>
                      </a:cubicBezTo>
                      <a:cubicBezTo>
                        <a:pt x="92" y="82"/>
                        <a:pt x="92" y="125"/>
                        <a:pt x="92" y="167"/>
                      </a:cubicBezTo>
                      <a:cubicBezTo>
                        <a:pt x="92" y="173"/>
                        <a:pt x="92" y="179"/>
                        <a:pt x="92" y="185"/>
                      </a:cubicBezTo>
                      <a:cubicBezTo>
                        <a:pt x="92" y="194"/>
                        <a:pt x="86" y="199"/>
                        <a:pt x="78" y="200"/>
                      </a:cubicBezTo>
                      <a:cubicBezTo>
                        <a:pt x="69" y="200"/>
                        <a:pt x="64" y="194"/>
                        <a:pt x="64" y="184"/>
                      </a:cubicBezTo>
                      <a:cubicBezTo>
                        <a:pt x="64" y="162"/>
                        <a:pt x="64" y="139"/>
                        <a:pt x="64" y="116"/>
                      </a:cubicBezTo>
                      <a:cubicBezTo>
                        <a:pt x="64" y="114"/>
                        <a:pt x="65" y="109"/>
                        <a:pt x="61" y="109"/>
                      </a:cubicBezTo>
                      <a:cubicBezTo>
                        <a:pt x="56" y="109"/>
                        <a:pt x="57" y="114"/>
                        <a:pt x="57" y="117"/>
                      </a:cubicBezTo>
                      <a:cubicBezTo>
                        <a:pt x="57" y="137"/>
                        <a:pt x="57" y="158"/>
                        <a:pt x="57" y="179"/>
                      </a:cubicBezTo>
                      <a:cubicBezTo>
                        <a:pt x="57" y="189"/>
                        <a:pt x="56" y="198"/>
                        <a:pt x="44" y="200"/>
                      </a:cubicBezTo>
                      <a:cubicBezTo>
                        <a:pt x="35" y="201"/>
                        <a:pt x="28" y="193"/>
                        <a:pt x="28" y="179"/>
                      </a:cubicBezTo>
                      <a:cubicBezTo>
                        <a:pt x="28" y="134"/>
                        <a:pt x="28" y="88"/>
                        <a:pt x="28" y="43"/>
                      </a:cubicBezTo>
                      <a:cubicBezTo>
                        <a:pt x="28" y="39"/>
                        <a:pt x="30" y="34"/>
                        <a:pt x="26" y="30"/>
                      </a:cubicBezTo>
                      <a:cubicBezTo>
                        <a:pt x="22" y="34"/>
                        <a:pt x="24" y="39"/>
                        <a:pt x="24" y="44"/>
                      </a:cubicBezTo>
                      <a:cubicBezTo>
                        <a:pt x="23" y="56"/>
                        <a:pt x="24" y="68"/>
                        <a:pt x="24" y="80"/>
                      </a:cubicBezTo>
                      <a:cubicBezTo>
                        <a:pt x="23" y="88"/>
                        <a:pt x="21" y="96"/>
                        <a:pt x="12" y="96"/>
                      </a:cubicBezTo>
                      <a:cubicBezTo>
                        <a:pt x="1" y="96"/>
                        <a:pt x="0" y="88"/>
                        <a:pt x="0" y="79"/>
                      </a:cubicBezTo>
                      <a:cubicBezTo>
                        <a:pt x="0" y="59"/>
                        <a:pt x="0" y="39"/>
                        <a:pt x="0" y="19"/>
                      </a:cubicBezTo>
                      <a:cubicBezTo>
                        <a:pt x="1" y="6"/>
                        <a:pt x="6" y="0"/>
                        <a:pt x="20" y="1"/>
                      </a:cubicBezTo>
                      <a:cubicBezTo>
                        <a:pt x="46" y="2"/>
                        <a:pt x="72" y="1"/>
                        <a:pt x="98" y="1"/>
                      </a:cubicBezTo>
                      <a:cubicBezTo>
                        <a:pt x="105" y="1"/>
                        <a:pt x="112" y="1"/>
                        <a:pt x="11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8" name="Freeform 41">
                  <a:extLst>
                    <a:ext uri="{FF2B5EF4-FFF2-40B4-BE49-F238E27FC236}">
                      <a16:creationId xmlns:a16="http://schemas.microsoft.com/office/drawing/2014/main" id="{EFDE2044-0FE1-4445-B0D4-435D3162B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2395"/>
                  <a:ext cx="282" cy="474"/>
                </a:xfrm>
                <a:custGeom>
                  <a:avLst/>
                  <a:gdLst>
                    <a:gd name="T0" fmla="*/ 0 w 119"/>
                    <a:gd name="T1" fmla="*/ 6 h 200"/>
                    <a:gd name="T2" fmla="*/ 16 w 119"/>
                    <a:gd name="T3" fmla="*/ 0 h 200"/>
                    <a:gd name="T4" fmla="*/ 90 w 119"/>
                    <a:gd name="T5" fmla="*/ 0 h 200"/>
                    <a:gd name="T6" fmla="*/ 107 w 119"/>
                    <a:gd name="T7" fmla="*/ 15 h 200"/>
                    <a:gd name="T8" fmla="*/ 118 w 119"/>
                    <a:gd name="T9" fmla="*/ 78 h 200"/>
                    <a:gd name="T10" fmla="*/ 109 w 119"/>
                    <a:gd name="T11" fmla="*/ 95 h 200"/>
                    <a:gd name="T12" fmla="*/ 94 w 119"/>
                    <a:gd name="T13" fmla="*/ 80 h 200"/>
                    <a:gd name="T14" fmla="*/ 87 w 119"/>
                    <a:gd name="T15" fmla="*/ 35 h 200"/>
                    <a:gd name="T16" fmla="*/ 84 w 119"/>
                    <a:gd name="T17" fmla="*/ 29 h 200"/>
                    <a:gd name="T18" fmla="*/ 82 w 119"/>
                    <a:gd name="T19" fmla="*/ 36 h 200"/>
                    <a:gd name="T20" fmla="*/ 92 w 119"/>
                    <a:gd name="T21" fmla="*/ 101 h 200"/>
                    <a:gd name="T22" fmla="*/ 88 w 119"/>
                    <a:gd name="T23" fmla="*/ 118 h 200"/>
                    <a:gd name="T24" fmla="*/ 86 w 119"/>
                    <a:gd name="T25" fmla="*/ 137 h 200"/>
                    <a:gd name="T26" fmla="*/ 86 w 119"/>
                    <a:gd name="T27" fmla="*/ 181 h 200"/>
                    <a:gd name="T28" fmla="*/ 71 w 119"/>
                    <a:gd name="T29" fmla="*/ 199 h 200"/>
                    <a:gd name="T30" fmla="*/ 57 w 119"/>
                    <a:gd name="T31" fmla="*/ 181 h 200"/>
                    <a:gd name="T32" fmla="*/ 57 w 119"/>
                    <a:gd name="T33" fmla="*/ 125 h 200"/>
                    <a:gd name="T34" fmla="*/ 54 w 119"/>
                    <a:gd name="T35" fmla="*/ 119 h 200"/>
                    <a:gd name="T36" fmla="*/ 50 w 119"/>
                    <a:gd name="T37" fmla="*/ 125 h 200"/>
                    <a:gd name="T38" fmla="*/ 50 w 119"/>
                    <a:gd name="T39" fmla="*/ 173 h 200"/>
                    <a:gd name="T40" fmla="*/ 35 w 119"/>
                    <a:gd name="T41" fmla="*/ 199 h 200"/>
                    <a:gd name="T42" fmla="*/ 22 w 119"/>
                    <a:gd name="T43" fmla="*/ 172 h 200"/>
                    <a:gd name="T44" fmla="*/ 22 w 119"/>
                    <a:gd name="T45" fmla="*/ 137 h 200"/>
                    <a:gd name="T46" fmla="*/ 16 w 119"/>
                    <a:gd name="T47" fmla="*/ 115 h 200"/>
                    <a:gd name="T48" fmla="*/ 15 w 119"/>
                    <a:gd name="T49" fmla="*/ 96 h 200"/>
                    <a:gd name="T50" fmla="*/ 26 w 119"/>
                    <a:gd name="T51" fmla="*/ 37 h 200"/>
                    <a:gd name="T52" fmla="*/ 24 w 119"/>
                    <a:gd name="T53" fmla="*/ 28 h 200"/>
                    <a:gd name="T54" fmla="*/ 19 w 119"/>
                    <a:gd name="T55" fmla="*/ 36 h 200"/>
                    <a:gd name="T56" fmla="*/ 15 w 119"/>
                    <a:gd name="T57" fmla="*/ 53 h 200"/>
                    <a:gd name="T58" fmla="*/ 9 w 119"/>
                    <a:gd name="T59" fmla="*/ 35 h 200"/>
                    <a:gd name="T60" fmla="*/ 0 w 119"/>
                    <a:gd name="T61" fmla="*/ 6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9" h="200">
                      <a:moveTo>
                        <a:pt x="0" y="6"/>
                      </a:moveTo>
                      <a:cubicBezTo>
                        <a:pt x="5" y="4"/>
                        <a:pt x="10" y="0"/>
                        <a:pt x="16" y="0"/>
                      </a:cubicBezTo>
                      <a:cubicBezTo>
                        <a:pt x="41" y="1"/>
                        <a:pt x="66" y="1"/>
                        <a:pt x="90" y="0"/>
                      </a:cubicBezTo>
                      <a:cubicBezTo>
                        <a:pt x="101" y="0"/>
                        <a:pt x="106" y="5"/>
                        <a:pt x="107" y="15"/>
                      </a:cubicBezTo>
                      <a:cubicBezTo>
                        <a:pt x="110" y="36"/>
                        <a:pt x="114" y="57"/>
                        <a:pt x="118" y="78"/>
                      </a:cubicBezTo>
                      <a:cubicBezTo>
                        <a:pt x="119" y="86"/>
                        <a:pt x="118" y="94"/>
                        <a:pt x="109" y="95"/>
                      </a:cubicBezTo>
                      <a:cubicBezTo>
                        <a:pt x="99" y="97"/>
                        <a:pt x="95" y="89"/>
                        <a:pt x="94" y="80"/>
                      </a:cubicBezTo>
                      <a:cubicBezTo>
                        <a:pt x="92" y="65"/>
                        <a:pt x="89" y="50"/>
                        <a:pt x="87" y="35"/>
                      </a:cubicBezTo>
                      <a:cubicBezTo>
                        <a:pt x="87" y="33"/>
                        <a:pt x="86" y="29"/>
                        <a:pt x="84" y="29"/>
                      </a:cubicBezTo>
                      <a:cubicBezTo>
                        <a:pt x="81" y="29"/>
                        <a:pt x="82" y="33"/>
                        <a:pt x="82" y="36"/>
                      </a:cubicBezTo>
                      <a:cubicBezTo>
                        <a:pt x="85" y="57"/>
                        <a:pt x="89" y="79"/>
                        <a:pt x="92" y="101"/>
                      </a:cubicBezTo>
                      <a:cubicBezTo>
                        <a:pt x="93" y="107"/>
                        <a:pt x="96" y="112"/>
                        <a:pt x="88" y="118"/>
                      </a:cubicBezTo>
                      <a:cubicBezTo>
                        <a:pt x="83" y="121"/>
                        <a:pt x="86" y="130"/>
                        <a:pt x="86" y="137"/>
                      </a:cubicBezTo>
                      <a:cubicBezTo>
                        <a:pt x="86" y="152"/>
                        <a:pt x="86" y="166"/>
                        <a:pt x="86" y="181"/>
                      </a:cubicBezTo>
                      <a:cubicBezTo>
                        <a:pt x="86" y="191"/>
                        <a:pt x="81" y="198"/>
                        <a:pt x="71" y="199"/>
                      </a:cubicBezTo>
                      <a:cubicBezTo>
                        <a:pt x="61" y="199"/>
                        <a:pt x="57" y="191"/>
                        <a:pt x="57" y="181"/>
                      </a:cubicBezTo>
                      <a:cubicBezTo>
                        <a:pt x="58" y="162"/>
                        <a:pt x="57" y="144"/>
                        <a:pt x="57" y="125"/>
                      </a:cubicBezTo>
                      <a:cubicBezTo>
                        <a:pt x="57" y="123"/>
                        <a:pt x="57" y="119"/>
                        <a:pt x="54" y="119"/>
                      </a:cubicBezTo>
                      <a:cubicBezTo>
                        <a:pt x="49" y="118"/>
                        <a:pt x="50" y="123"/>
                        <a:pt x="50" y="125"/>
                      </a:cubicBezTo>
                      <a:cubicBezTo>
                        <a:pt x="50" y="141"/>
                        <a:pt x="50" y="157"/>
                        <a:pt x="50" y="173"/>
                      </a:cubicBezTo>
                      <a:cubicBezTo>
                        <a:pt x="50" y="192"/>
                        <a:pt x="46" y="200"/>
                        <a:pt x="35" y="199"/>
                      </a:cubicBezTo>
                      <a:cubicBezTo>
                        <a:pt x="19" y="197"/>
                        <a:pt x="22" y="183"/>
                        <a:pt x="22" y="172"/>
                      </a:cubicBezTo>
                      <a:cubicBezTo>
                        <a:pt x="22" y="160"/>
                        <a:pt x="22" y="149"/>
                        <a:pt x="22" y="137"/>
                      </a:cubicBezTo>
                      <a:cubicBezTo>
                        <a:pt x="21" y="129"/>
                        <a:pt x="23" y="121"/>
                        <a:pt x="16" y="115"/>
                      </a:cubicBezTo>
                      <a:cubicBezTo>
                        <a:pt x="11" y="110"/>
                        <a:pt x="14" y="102"/>
                        <a:pt x="15" y="96"/>
                      </a:cubicBezTo>
                      <a:cubicBezTo>
                        <a:pt x="19" y="76"/>
                        <a:pt x="22" y="56"/>
                        <a:pt x="26" y="37"/>
                      </a:cubicBezTo>
                      <a:cubicBezTo>
                        <a:pt x="26" y="34"/>
                        <a:pt x="27" y="29"/>
                        <a:pt x="24" y="28"/>
                      </a:cubicBezTo>
                      <a:cubicBezTo>
                        <a:pt x="20" y="28"/>
                        <a:pt x="20" y="32"/>
                        <a:pt x="19" y="36"/>
                      </a:cubicBezTo>
                      <a:cubicBezTo>
                        <a:pt x="17" y="42"/>
                        <a:pt x="20" y="54"/>
                        <a:pt x="15" y="53"/>
                      </a:cubicBezTo>
                      <a:cubicBezTo>
                        <a:pt x="6" y="52"/>
                        <a:pt x="12" y="41"/>
                        <a:pt x="9" y="35"/>
                      </a:cubicBezTo>
                      <a:cubicBezTo>
                        <a:pt x="4" y="26"/>
                        <a:pt x="10" y="1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9" name="Freeform 42">
                  <a:extLst>
                    <a:ext uri="{FF2B5EF4-FFF2-40B4-BE49-F238E27FC236}">
                      <a16:creationId xmlns:a16="http://schemas.microsoft.com/office/drawing/2014/main" id="{64DDE72D-BCF3-4E82-8163-207085DE9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23"/>
                  <a:ext cx="225" cy="344"/>
                </a:xfrm>
                <a:custGeom>
                  <a:avLst/>
                  <a:gdLst>
                    <a:gd name="T0" fmla="*/ 49 w 95"/>
                    <a:gd name="T1" fmla="*/ 0 h 145"/>
                    <a:gd name="T2" fmla="*/ 91 w 95"/>
                    <a:gd name="T3" fmla="*/ 37 h 145"/>
                    <a:gd name="T4" fmla="*/ 93 w 95"/>
                    <a:gd name="T5" fmla="*/ 54 h 145"/>
                    <a:gd name="T6" fmla="*/ 87 w 95"/>
                    <a:gd name="T7" fmla="*/ 69 h 145"/>
                    <a:gd name="T8" fmla="*/ 77 w 95"/>
                    <a:gd name="T9" fmla="*/ 57 h 145"/>
                    <a:gd name="T10" fmla="*/ 73 w 95"/>
                    <a:gd name="T11" fmla="*/ 29 h 145"/>
                    <a:gd name="T12" fmla="*/ 71 w 95"/>
                    <a:gd name="T13" fmla="*/ 23 h 145"/>
                    <a:gd name="T14" fmla="*/ 69 w 95"/>
                    <a:gd name="T15" fmla="*/ 29 h 145"/>
                    <a:gd name="T16" fmla="*/ 74 w 95"/>
                    <a:gd name="T17" fmla="*/ 63 h 145"/>
                    <a:gd name="T18" fmla="*/ 72 w 95"/>
                    <a:gd name="T19" fmla="*/ 91 h 145"/>
                    <a:gd name="T20" fmla="*/ 70 w 95"/>
                    <a:gd name="T21" fmla="*/ 128 h 145"/>
                    <a:gd name="T22" fmla="*/ 60 w 95"/>
                    <a:gd name="T23" fmla="*/ 144 h 145"/>
                    <a:gd name="T24" fmla="*/ 50 w 95"/>
                    <a:gd name="T25" fmla="*/ 128 h 145"/>
                    <a:gd name="T26" fmla="*/ 49 w 95"/>
                    <a:gd name="T27" fmla="*/ 96 h 145"/>
                    <a:gd name="T28" fmla="*/ 47 w 95"/>
                    <a:gd name="T29" fmla="*/ 90 h 145"/>
                    <a:gd name="T30" fmla="*/ 45 w 95"/>
                    <a:gd name="T31" fmla="*/ 95 h 145"/>
                    <a:gd name="T32" fmla="*/ 45 w 95"/>
                    <a:gd name="T33" fmla="*/ 131 h 145"/>
                    <a:gd name="T34" fmla="*/ 34 w 95"/>
                    <a:gd name="T35" fmla="*/ 144 h 145"/>
                    <a:gd name="T36" fmla="*/ 25 w 95"/>
                    <a:gd name="T37" fmla="*/ 131 h 145"/>
                    <a:gd name="T38" fmla="*/ 27 w 95"/>
                    <a:gd name="T39" fmla="*/ 28 h 145"/>
                    <a:gd name="T40" fmla="*/ 25 w 95"/>
                    <a:gd name="T41" fmla="*/ 22 h 145"/>
                    <a:gd name="T42" fmla="*/ 22 w 95"/>
                    <a:gd name="T43" fmla="*/ 27 h 145"/>
                    <a:gd name="T44" fmla="*/ 17 w 95"/>
                    <a:gd name="T45" fmla="*/ 60 h 145"/>
                    <a:gd name="T46" fmla="*/ 9 w 95"/>
                    <a:gd name="T47" fmla="*/ 69 h 145"/>
                    <a:gd name="T48" fmla="*/ 1 w 95"/>
                    <a:gd name="T49" fmla="*/ 58 h 145"/>
                    <a:gd name="T50" fmla="*/ 9 w 95"/>
                    <a:gd name="T51" fmla="*/ 9 h 145"/>
                    <a:gd name="T52" fmla="*/ 21 w 95"/>
                    <a:gd name="T53" fmla="*/ 0 h 145"/>
                    <a:gd name="T54" fmla="*/ 49 w 95"/>
                    <a:gd name="T5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145">
                      <a:moveTo>
                        <a:pt x="49" y="0"/>
                      </a:moveTo>
                      <a:cubicBezTo>
                        <a:pt x="84" y="1"/>
                        <a:pt x="84" y="1"/>
                        <a:pt x="91" y="37"/>
                      </a:cubicBezTo>
                      <a:cubicBezTo>
                        <a:pt x="92" y="42"/>
                        <a:pt x="93" y="48"/>
                        <a:pt x="93" y="54"/>
                      </a:cubicBezTo>
                      <a:cubicBezTo>
                        <a:pt x="94" y="60"/>
                        <a:pt x="95" y="68"/>
                        <a:pt x="87" y="69"/>
                      </a:cubicBezTo>
                      <a:cubicBezTo>
                        <a:pt x="80" y="70"/>
                        <a:pt x="77" y="63"/>
                        <a:pt x="77" y="57"/>
                      </a:cubicBezTo>
                      <a:cubicBezTo>
                        <a:pt x="78" y="47"/>
                        <a:pt x="73" y="39"/>
                        <a:pt x="73" y="29"/>
                      </a:cubicBezTo>
                      <a:cubicBezTo>
                        <a:pt x="73" y="27"/>
                        <a:pt x="73" y="23"/>
                        <a:pt x="71" y="23"/>
                      </a:cubicBezTo>
                      <a:cubicBezTo>
                        <a:pt x="69" y="23"/>
                        <a:pt x="69" y="27"/>
                        <a:pt x="69" y="29"/>
                      </a:cubicBezTo>
                      <a:cubicBezTo>
                        <a:pt x="70" y="41"/>
                        <a:pt x="72" y="52"/>
                        <a:pt x="74" y="63"/>
                      </a:cubicBezTo>
                      <a:cubicBezTo>
                        <a:pt x="75" y="72"/>
                        <a:pt x="77" y="80"/>
                        <a:pt x="72" y="91"/>
                      </a:cubicBezTo>
                      <a:cubicBezTo>
                        <a:pt x="67" y="101"/>
                        <a:pt x="71" y="116"/>
                        <a:pt x="70" y="128"/>
                      </a:cubicBezTo>
                      <a:cubicBezTo>
                        <a:pt x="70" y="136"/>
                        <a:pt x="71" y="145"/>
                        <a:pt x="60" y="144"/>
                      </a:cubicBezTo>
                      <a:cubicBezTo>
                        <a:pt x="51" y="144"/>
                        <a:pt x="50" y="136"/>
                        <a:pt x="50" y="128"/>
                      </a:cubicBezTo>
                      <a:cubicBezTo>
                        <a:pt x="50" y="117"/>
                        <a:pt x="50" y="106"/>
                        <a:pt x="49" y="96"/>
                      </a:cubicBezTo>
                      <a:cubicBezTo>
                        <a:pt x="49" y="94"/>
                        <a:pt x="50" y="90"/>
                        <a:pt x="47" y="90"/>
                      </a:cubicBezTo>
                      <a:cubicBezTo>
                        <a:pt x="46" y="90"/>
                        <a:pt x="45" y="94"/>
                        <a:pt x="45" y="95"/>
                      </a:cubicBezTo>
                      <a:cubicBezTo>
                        <a:pt x="45" y="107"/>
                        <a:pt x="45" y="119"/>
                        <a:pt x="45" y="131"/>
                      </a:cubicBezTo>
                      <a:cubicBezTo>
                        <a:pt x="45" y="139"/>
                        <a:pt x="42" y="145"/>
                        <a:pt x="34" y="144"/>
                      </a:cubicBezTo>
                      <a:cubicBezTo>
                        <a:pt x="26" y="144"/>
                        <a:pt x="24" y="138"/>
                        <a:pt x="25" y="131"/>
                      </a:cubicBezTo>
                      <a:cubicBezTo>
                        <a:pt x="26" y="97"/>
                        <a:pt x="15" y="62"/>
                        <a:pt x="27" y="28"/>
                      </a:cubicBezTo>
                      <a:cubicBezTo>
                        <a:pt x="28" y="26"/>
                        <a:pt x="29" y="22"/>
                        <a:pt x="25" y="22"/>
                      </a:cubicBezTo>
                      <a:cubicBezTo>
                        <a:pt x="24" y="22"/>
                        <a:pt x="22" y="25"/>
                        <a:pt x="22" y="27"/>
                      </a:cubicBezTo>
                      <a:cubicBezTo>
                        <a:pt x="20" y="38"/>
                        <a:pt x="19" y="49"/>
                        <a:pt x="17" y="60"/>
                      </a:cubicBezTo>
                      <a:cubicBezTo>
                        <a:pt x="16" y="65"/>
                        <a:pt x="14" y="69"/>
                        <a:pt x="9" y="69"/>
                      </a:cubicBezTo>
                      <a:cubicBezTo>
                        <a:pt x="2" y="69"/>
                        <a:pt x="0" y="64"/>
                        <a:pt x="1" y="58"/>
                      </a:cubicBezTo>
                      <a:cubicBezTo>
                        <a:pt x="4" y="41"/>
                        <a:pt x="6" y="25"/>
                        <a:pt x="9" y="9"/>
                      </a:cubicBezTo>
                      <a:cubicBezTo>
                        <a:pt x="10" y="2"/>
                        <a:pt x="16" y="1"/>
                        <a:pt x="21" y="0"/>
                      </a:cubicBezTo>
                      <a:cubicBezTo>
                        <a:pt x="30" y="0"/>
                        <a:pt x="39" y="0"/>
                        <a:pt x="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90" name="Freeform 43">
                  <a:extLst>
                    <a:ext uri="{FF2B5EF4-FFF2-40B4-BE49-F238E27FC236}">
                      <a16:creationId xmlns:a16="http://schemas.microsoft.com/office/drawing/2014/main" id="{1C9663FB-94BE-477C-AEF7-7E1E33AD1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2523"/>
                  <a:ext cx="207" cy="344"/>
                </a:xfrm>
                <a:custGeom>
                  <a:avLst/>
                  <a:gdLst>
                    <a:gd name="T0" fmla="*/ 66 w 87"/>
                    <a:gd name="T1" fmla="*/ 79 h 145"/>
                    <a:gd name="T2" fmla="*/ 66 w 87"/>
                    <a:gd name="T3" fmla="*/ 129 h 145"/>
                    <a:gd name="T4" fmla="*/ 57 w 87"/>
                    <a:gd name="T5" fmla="*/ 144 h 145"/>
                    <a:gd name="T6" fmla="*/ 45 w 87"/>
                    <a:gd name="T7" fmla="*/ 129 h 145"/>
                    <a:gd name="T8" fmla="*/ 45 w 87"/>
                    <a:gd name="T9" fmla="*/ 89 h 145"/>
                    <a:gd name="T10" fmla="*/ 43 w 87"/>
                    <a:gd name="T11" fmla="*/ 82 h 145"/>
                    <a:gd name="T12" fmla="*/ 41 w 87"/>
                    <a:gd name="T13" fmla="*/ 89 h 145"/>
                    <a:gd name="T14" fmla="*/ 41 w 87"/>
                    <a:gd name="T15" fmla="*/ 131 h 145"/>
                    <a:gd name="T16" fmla="*/ 30 w 87"/>
                    <a:gd name="T17" fmla="*/ 145 h 145"/>
                    <a:gd name="T18" fmla="*/ 21 w 87"/>
                    <a:gd name="T19" fmla="*/ 130 h 145"/>
                    <a:gd name="T20" fmla="*/ 21 w 87"/>
                    <a:gd name="T21" fmla="*/ 30 h 145"/>
                    <a:gd name="T22" fmla="*/ 19 w 87"/>
                    <a:gd name="T23" fmla="*/ 23 h 145"/>
                    <a:gd name="T24" fmla="*/ 16 w 87"/>
                    <a:gd name="T25" fmla="*/ 31 h 145"/>
                    <a:gd name="T26" fmla="*/ 15 w 87"/>
                    <a:gd name="T27" fmla="*/ 61 h 145"/>
                    <a:gd name="T28" fmla="*/ 8 w 87"/>
                    <a:gd name="T29" fmla="*/ 69 h 145"/>
                    <a:gd name="T30" fmla="*/ 0 w 87"/>
                    <a:gd name="T31" fmla="*/ 60 h 145"/>
                    <a:gd name="T32" fmla="*/ 0 w 87"/>
                    <a:gd name="T33" fmla="*/ 12 h 145"/>
                    <a:gd name="T34" fmla="*/ 13 w 87"/>
                    <a:gd name="T35" fmla="*/ 0 h 145"/>
                    <a:gd name="T36" fmla="*/ 74 w 87"/>
                    <a:gd name="T37" fmla="*/ 0 h 145"/>
                    <a:gd name="T38" fmla="*/ 87 w 87"/>
                    <a:gd name="T39" fmla="*/ 12 h 145"/>
                    <a:gd name="T40" fmla="*/ 86 w 87"/>
                    <a:gd name="T41" fmla="*/ 60 h 145"/>
                    <a:gd name="T42" fmla="*/ 78 w 87"/>
                    <a:gd name="T43" fmla="*/ 69 h 145"/>
                    <a:gd name="T44" fmla="*/ 72 w 87"/>
                    <a:gd name="T45" fmla="*/ 60 h 145"/>
                    <a:gd name="T46" fmla="*/ 71 w 87"/>
                    <a:gd name="T47" fmla="*/ 30 h 145"/>
                    <a:gd name="T48" fmla="*/ 68 w 87"/>
                    <a:gd name="T49" fmla="*/ 24 h 145"/>
                    <a:gd name="T50" fmla="*/ 66 w 87"/>
                    <a:gd name="T51" fmla="*/ 30 h 145"/>
                    <a:gd name="T52" fmla="*/ 66 w 87"/>
                    <a:gd name="T53" fmla="*/ 79 h 145"/>
                    <a:gd name="T54" fmla="*/ 66 w 87"/>
                    <a:gd name="T55" fmla="*/ 7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7" h="145">
                      <a:moveTo>
                        <a:pt x="66" y="79"/>
                      </a:moveTo>
                      <a:cubicBezTo>
                        <a:pt x="66" y="96"/>
                        <a:pt x="66" y="113"/>
                        <a:pt x="66" y="129"/>
                      </a:cubicBezTo>
                      <a:cubicBezTo>
                        <a:pt x="66" y="136"/>
                        <a:pt x="66" y="144"/>
                        <a:pt x="57" y="144"/>
                      </a:cubicBezTo>
                      <a:cubicBezTo>
                        <a:pt x="48" y="145"/>
                        <a:pt x="45" y="137"/>
                        <a:pt x="45" y="129"/>
                      </a:cubicBezTo>
                      <a:cubicBezTo>
                        <a:pt x="45" y="116"/>
                        <a:pt x="45" y="102"/>
                        <a:pt x="45" y="89"/>
                      </a:cubicBezTo>
                      <a:cubicBezTo>
                        <a:pt x="45" y="87"/>
                        <a:pt x="44" y="84"/>
                        <a:pt x="43" y="82"/>
                      </a:cubicBezTo>
                      <a:cubicBezTo>
                        <a:pt x="41" y="84"/>
                        <a:pt x="41" y="86"/>
                        <a:pt x="41" y="89"/>
                      </a:cubicBezTo>
                      <a:cubicBezTo>
                        <a:pt x="41" y="103"/>
                        <a:pt x="41" y="117"/>
                        <a:pt x="41" y="131"/>
                      </a:cubicBezTo>
                      <a:cubicBezTo>
                        <a:pt x="41" y="139"/>
                        <a:pt x="38" y="144"/>
                        <a:pt x="30" y="145"/>
                      </a:cubicBezTo>
                      <a:cubicBezTo>
                        <a:pt x="22" y="145"/>
                        <a:pt x="21" y="137"/>
                        <a:pt x="21" y="130"/>
                      </a:cubicBezTo>
                      <a:cubicBezTo>
                        <a:pt x="21" y="97"/>
                        <a:pt x="21" y="64"/>
                        <a:pt x="21" y="30"/>
                      </a:cubicBezTo>
                      <a:cubicBezTo>
                        <a:pt x="21" y="28"/>
                        <a:pt x="20" y="25"/>
                        <a:pt x="19" y="23"/>
                      </a:cubicBezTo>
                      <a:cubicBezTo>
                        <a:pt x="15" y="24"/>
                        <a:pt x="16" y="28"/>
                        <a:pt x="16" y="31"/>
                      </a:cubicBezTo>
                      <a:cubicBezTo>
                        <a:pt x="16" y="41"/>
                        <a:pt x="16" y="51"/>
                        <a:pt x="15" y="61"/>
                      </a:cubicBezTo>
                      <a:cubicBezTo>
                        <a:pt x="15" y="65"/>
                        <a:pt x="13" y="69"/>
                        <a:pt x="8" y="69"/>
                      </a:cubicBezTo>
                      <a:cubicBezTo>
                        <a:pt x="3" y="69"/>
                        <a:pt x="0" y="65"/>
                        <a:pt x="0" y="60"/>
                      </a:cubicBezTo>
                      <a:cubicBezTo>
                        <a:pt x="0" y="44"/>
                        <a:pt x="0" y="28"/>
                        <a:pt x="0" y="12"/>
                      </a:cubicBezTo>
                      <a:cubicBezTo>
                        <a:pt x="0" y="3"/>
                        <a:pt x="5" y="0"/>
                        <a:pt x="13" y="0"/>
                      </a:cubicBezTo>
                      <a:cubicBezTo>
                        <a:pt x="33" y="0"/>
                        <a:pt x="54" y="1"/>
                        <a:pt x="74" y="0"/>
                      </a:cubicBezTo>
                      <a:cubicBezTo>
                        <a:pt x="83" y="0"/>
                        <a:pt x="87" y="4"/>
                        <a:pt x="87" y="12"/>
                      </a:cubicBezTo>
                      <a:cubicBezTo>
                        <a:pt x="87" y="28"/>
                        <a:pt x="87" y="44"/>
                        <a:pt x="86" y="60"/>
                      </a:cubicBezTo>
                      <a:cubicBezTo>
                        <a:pt x="86" y="64"/>
                        <a:pt x="84" y="69"/>
                        <a:pt x="78" y="69"/>
                      </a:cubicBezTo>
                      <a:cubicBezTo>
                        <a:pt x="74" y="68"/>
                        <a:pt x="72" y="64"/>
                        <a:pt x="72" y="60"/>
                      </a:cubicBezTo>
                      <a:cubicBezTo>
                        <a:pt x="71" y="50"/>
                        <a:pt x="71" y="40"/>
                        <a:pt x="71" y="30"/>
                      </a:cubicBezTo>
                      <a:cubicBezTo>
                        <a:pt x="71" y="28"/>
                        <a:pt x="71" y="24"/>
                        <a:pt x="68" y="24"/>
                      </a:cubicBezTo>
                      <a:cubicBezTo>
                        <a:pt x="64" y="23"/>
                        <a:pt x="66" y="27"/>
                        <a:pt x="66" y="30"/>
                      </a:cubicBezTo>
                      <a:cubicBezTo>
                        <a:pt x="66" y="46"/>
                        <a:pt x="66" y="63"/>
                        <a:pt x="66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91" name="Freeform 44">
                  <a:extLst>
                    <a:ext uri="{FF2B5EF4-FFF2-40B4-BE49-F238E27FC236}">
                      <a16:creationId xmlns:a16="http://schemas.microsoft.com/office/drawing/2014/main" id="{EA1F11E9-1AE2-4772-8516-364AFB299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2233"/>
                  <a:ext cx="150" cy="150"/>
                </a:xfrm>
                <a:custGeom>
                  <a:avLst/>
                  <a:gdLst>
                    <a:gd name="T0" fmla="*/ 31 w 63"/>
                    <a:gd name="T1" fmla="*/ 63 h 63"/>
                    <a:gd name="T2" fmla="*/ 0 w 63"/>
                    <a:gd name="T3" fmla="*/ 33 h 63"/>
                    <a:gd name="T4" fmla="*/ 31 w 63"/>
                    <a:gd name="T5" fmla="*/ 1 h 63"/>
                    <a:gd name="T6" fmla="*/ 63 w 63"/>
                    <a:gd name="T7" fmla="*/ 31 h 63"/>
                    <a:gd name="T8" fmla="*/ 31 w 63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31" y="63"/>
                      </a:moveTo>
                      <a:cubicBezTo>
                        <a:pt x="15" y="63"/>
                        <a:pt x="1" y="49"/>
                        <a:pt x="0" y="33"/>
                      </a:cubicBezTo>
                      <a:cubicBezTo>
                        <a:pt x="0" y="16"/>
                        <a:pt x="14" y="1"/>
                        <a:pt x="31" y="1"/>
                      </a:cubicBezTo>
                      <a:cubicBezTo>
                        <a:pt x="47" y="0"/>
                        <a:pt x="62" y="15"/>
                        <a:pt x="63" y="31"/>
                      </a:cubicBezTo>
                      <a:cubicBezTo>
                        <a:pt x="63" y="48"/>
                        <a:pt x="48" y="63"/>
                        <a:pt x="3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92" name="Freeform 45">
                  <a:extLst>
                    <a:ext uri="{FF2B5EF4-FFF2-40B4-BE49-F238E27FC236}">
                      <a16:creationId xmlns:a16="http://schemas.microsoft.com/office/drawing/2014/main" id="{DC195F55-C126-4AF0-9A99-B3E54F6D8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9" y="2233"/>
                  <a:ext cx="150" cy="150"/>
                </a:xfrm>
                <a:custGeom>
                  <a:avLst/>
                  <a:gdLst>
                    <a:gd name="T0" fmla="*/ 63 w 63"/>
                    <a:gd name="T1" fmla="*/ 31 h 63"/>
                    <a:gd name="T2" fmla="*/ 33 w 63"/>
                    <a:gd name="T3" fmla="*/ 62 h 63"/>
                    <a:gd name="T4" fmla="*/ 0 w 63"/>
                    <a:gd name="T5" fmla="*/ 32 h 63"/>
                    <a:gd name="T6" fmla="*/ 30 w 63"/>
                    <a:gd name="T7" fmla="*/ 1 h 63"/>
                    <a:gd name="T8" fmla="*/ 63 w 6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63" y="31"/>
                      </a:moveTo>
                      <a:cubicBezTo>
                        <a:pt x="63" y="47"/>
                        <a:pt x="49" y="62"/>
                        <a:pt x="33" y="62"/>
                      </a:cubicBezTo>
                      <a:cubicBezTo>
                        <a:pt x="16" y="63"/>
                        <a:pt x="0" y="49"/>
                        <a:pt x="0" y="32"/>
                      </a:cubicBezTo>
                      <a:cubicBezTo>
                        <a:pt x="0" y="16"/>
                        <a:pt x="14" y="1"/>
                        <a:pt x="30" y="1"/>
                      </a:cubicBezTo>
                      <a:cubicBezTo>
                        <a:pt x="47" y="0"/>
                        <a:pt x="62" y="14"/>
                        <a:pt x="63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93" name="Freeform 46">
                  <a:extLst>
                    <a:ext uri="{FF2B5EF4-FFF2-40B4-BE49-F238E27FC236}">
                      <a16:creationId xmlns:a16="http://schemas.microsoft.com/office/drawing/2014/main" id="{4994580A-68C4-4E1C-9CCC-3EDFF7F62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2380"/>
                  <a:ext cx="147" cy="131"/>
                </a:xfrm>
                <a:custGeom>
                  <a:avLst/>
                  <a:gdLst>
                    <a:gd name="T0" fmla="*/ 9 w 62"/>
                    <a:gd name="T1" fmla="*/ 28 h 55"/>
                    <a:gd name="T2" fmla="*/ 8 w 62"/>
                    <a:gd name="T3" fmla="*/ 19 h 55"/>
                    <a:gd name="T4" fmla="*/ 9 w 62"/>
                    <a:gd name="T5" fmla="*/ 7 h 55"/>
                    <a:gd name="T6" fmla="*/ 20 w 62"/>
                    <a:gd name="T7" fmla="*/ 8 h 55"/>
                    <a:gd name="T8" fmla="*/ 42 w 62"/>
                    <a:gd name="T9" fmla="*/ 8 h 55"/>
                    <a:gd name="T10" fmla="*/ 52 w 62"/>
                    <a:gd name="T11" fmla="*/ 6 h 55"/>
                    <a:gd name="T12" fmla="*/ 54 w 62"/>
                    <a:gd name="T13" fmla="*/ 18 h 55"/>
                    <a:gd name="T14" fmla="*/ 52 w 62"/>
                    <a:gd name="T15" fmla="*/ 29 h 55"/>
                    <a:gd name="T16" fmla="*/ 30 w 62"/>
                    <a:gd name="T17" fmla="*/ 55 h 55"/>
                    <a:gd name="T18" fmla="*/ 9 w 62"/>
                    <a:gd name="T19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55">
                      <a:moveTo>
                        <a:pt x="9" y="28"/>
                      </a:moveTo>
                      <a:cubicBezTo>
                        <a:pt x="10" y="25"/>
                        <a:pt x="12" y="21"/>
                        <a:pt x="8" y="19"/>
                      </a:cubicBezTo>
                      <a:cubicBezTo>
                        <a:pt x="0" y="14"/>
                        <a:pt x="6" y="11"/>
                        <a:pt x="9" y="7"/>
                      </a:cubicBezTo>
                      <a:cubicBezTo>
                        <a:pt x="14" y="0"/>
                        <a:pt x="16" y="6"/>
                        <a:pt x="20" y="8"/>
                      </a:cubicBezTo>
                      <a:cubicBezTo>
                        <a:pt x="27" y="13"/>
                        <a:pt x="36" y="15"/>
                        <a:pt x="42" y="8"/>
                      </a:cubicBezTo>
                      <a:cubicBezTo>
                        <a:pt x="46" y="5"/>
                        <a:pt x="48" y="0"/>
                        <a:pt x="52" y="6"/>
                      </a:cubicBezTo>
                      <a:cubicBezTo>
                        <a:pt x="55" y="10"/>
                        <a:pt x="62" y="13"/>
                        <a:pt x="54" y="18"/>
                      </a:cubicBezTo>
                      <a:cubicBezTo>
                        <a:pt x="50" y="22"/>
                        <a:pt x="52" y="26"/>
                        <a:pt x="52" y="29"/>
                      </a:cubicBezTo>
                      <a:cubicBezTo>
                        <a:pt x="52" y="48"/>
                        <a:pt x="45" y="55"/>
                        <a:pt x="30" y="55"/>
                      </a:cubicBezTo>
                      <a:cubicBezTo>
                        <a:pt x="15" y="54"/>
                        <a:pt x="8" y="45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94" name="Freeform 47">
                  <a:extLst>
                    <a:ext uri="{FF2B5EF4-FFF2-40B4-BE49-F238E27FC236}">
                      <a16:creationId xmlns:a16="http://schemas.microsoft.com/office/drawing/2014/main" id="{B1B358F8-DA50-4801-AB86-F60991F71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2404"/>
                  <a:ext cx="105" cy="107"/>
                </a:xfrm>
                <a:custGeom>
                  <a:avLst/>
                  <a:gdLst>
                    <a:gd name="T0" fmla="*/ 44 w 44"/>
                    <a:gd name="T1" fmla="*/ 24 h 45"/>
                    <a:gd name="T2" fmla="*/ 23 w 44"/>
                    <a:gd name="T3" fmla="*/ 45 h 45"/>
                    <a:gd name="T4" fmla="*/ 0 w 44"/>
                    <a:gd name="T5" fmla="*/ 23 h 45"/>
                    <a:gd name="T6" fmla="*/ 21 w 44"/>
                    <a:gd name="T7" fmla="*/ 1 h 45"/>
                    <a:gd name="T8" fmla="*/ 44 w 44"/>
                    <a:gd name="T9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4"/>
                      </a:moveTo>
                      <a:cubicBezTo>
                        <a:pt x="44" y="37"/>
                        <a:pt x="36" y="45"/>
                        <a:pt x="23" y="45"/>
                      </a:cubicBezTo>
                      <a:cubicBezTo>
                        <a:pt x="9" y="45"/>
                        <a:pt x="0" y="36"/>
                        <a:pt x="0" y="23"/>
                      </a:cubicBezTo>
                      <a:cubicBezTo>
                        <a:pt x="0" y="11"/>
                        <a:pt x="10" y="1"/>
                        <a:pt x="21" y="1"/>
                      </a:cubicBezTo>
                      <a:cubicBezTo>
                        <a:pt x="33" y="0"/>
                        <a:pt x="44" y="11"/>
                        <a:pt x="4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grpSp>
          <p:nvGrpSpPr>
            <p:cNvPr id="7183" name="Group 7182">
              <a:extLst>
                <a:ext uri="{FF2B5EF4-FFF2-40B4-BE49-F238E27FC236}">
                  <a16:creationId xmlns:a16="http://schemas.microsoft.com/office/drawing/2014/main" id="{EBA4E884-4E67-4EE9-9EAB-6849F6619339}"/>
                </a:ext>
              </a:extLst>
            </p:cNvPr>
            <p:cNvGrpSpPr/>
            <p:nvPr/>
          </p:nvGrpSpPr>
          <p:grpSpPr>
            <a:xfrm>
              <a:off x="8533326" y="1595438"/>
              <a:ext cx="331628" cy="295275"/>
              <a:chOff x="5084196" y="9758421"/>
              <a:chExt cx="906904" cy="906904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45E81B17-57FC-40CF-8525-9E9D966AD8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9758421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195" name="Group 52">
                <a:extLst>
                  <a:ext uri="{FF2B5EF4-FFF2-40B4-BE49-F238E27FC236}">
                    <a16:creationId xmlns:a16="http://schemas.microsoft.com/office/drawing/2014/main" id="{6A732E5C-5D30-4BB9-B307-360E0051C74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07395" y="9926847"/>
                <a:ext cx="660507" cy="570053"/>
                <a:chOff x="1772" y="1207"/>
                <a:chExt cx="2103" cy="1815"/>
              </a:xfrm>
              <a:solidFill>
                <a:schemeClr val="bg1"/>
              </a:solidFill>
            </p:grpSpPr>
            <p:sp>
              <p:nvSpPr>
                <p:cNvPr id="196" name="Freeform 53">
                  <a:extLst>
                    <a:ext uri="{FF2B5EF4-FFF2-40B4-BE49-F238E27FC236}">
                      <a16:creationId xmlns:a16="http://schemas.microsoft.com/office/drawing/2014/main" id="{7A1F6BC3-031F-4D64-B069-4FF21A421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" y="2177"/>
                  <a:ext cx="2103" cy="845"/>
                </a:xfrm>
                <a:custGeom>
                  <a:avLst/>
                  <a:gdLst>
                    <a:gd name="T0" fmla="*/ 419 w 887"/>
                    <a:gd name="T1" fmla="*/ 247 h 356"/>
                    <a:gd name="T2" fmla="*/ 473 w 887"/>
                    <a:gd name="T3" fmla="*/ 247 h 356"/>
                    <a:gd name="T4" fmla="*/ 603 w 887"/>
                    <a:gd name="T5" fmla="*/ 186 h 356"/>
                    <a:gd name="T6" fmla="*/ 606 w 887"/>
                    <a:gd name="T7" fmla="*/ 179 h 356"/>
                    <a:gd name="T8" fmla="*/ 597 w 887"/>
                    <a:gd name="T9" fmla="*/ 178 h 356"/>
                    <a:gd name="T10" fmla="*/ 350 w 887"/>
                    <a:gd name="T11" fmla="*/ 202 h 356"/>
                    <a:gd name="T12" fmla="*/ 311 w 887"/>
                    <a:gd name="T13" fmla="*/ 190 h 356"/>
                    <a:gd name="T14" fmla="*/ 297 w 887"/>
                    <a:gd name="T15" fmla="*/ 165 h 356"/>
                    <a:gd name="T16" fmla="*/ 315 w 887"/>
                    <a:gd name="T17" fmla="*/ 142 h 356"/>
                    <a:gd name="T18" fmla="*/ 377 w 887"/>
                    <a:gd name="T19" fmla="*/ 135 h 356"/>
                    <a:gd name="T20" fmla="*/ 498 w 887"/>
                    <a:gd name="T21" fmla="*/ 101 h 356"/>
                    <a:gd name="T22" fmla="*/ 567 w 887"/>
                    <a:gd name="T23" fmla="*/ 50 h 356"/>
                    <a:gd name="T24" fmla="*/ 629 w 887"/>
                    <a:gd name="T25" fmla="*/ 13 h 356"/>
                    <a:gd name="T26" fmla="*/ 710 w 887"/>
                    <a:gd name="T27" fmla="*/ 10 h 356"/>
                    <a:gd name="T28" fmla="*/ 825 w 887"/>
                    <a:gd name="T29" fmla="*/ 55 h 356"/>
                    <a:gd name="T30" fmla="*/ 866 w 887"/>
                    <a:gd name="T31" fmla="*/ 73 h 356"/>
                    <a:gd name="T32" fmla="*/ 877 w 887"/>
                    <a:gd name="T33" fmla="*/ 104 h 356"/>
                    <a:gd name="T34" fmla="*/ 796 w 887"/>
                    <a:gd name="T35" fmla="*/ 282 h 356"/>
                    <a:gd name="T36" fmla="*/ 781 w 887"/>
                    <a:gd name="T37" fmla="*/ 311 h 356"/>
                    <a:gd name="T38" fmla="*/ 754 w 887"/>
                    <a:gd name="T39" fmla="*/ 297 h 356"/>
                    <a:gd name="T40" fmla="*/ 736 w 887"/>
                    <a:gd name="T41" fmla="*/ 287 h 356"/>
                    <a:gd name="T42" fmla="*/ 642 w 887"/>
                    <a:gd name="T43" fmla="*/ 282 h 356"/>
                    <a:gd name="T44" fmla="*/ 444 w 887"/>
                    <a:gd name="T45" fmla="*/ 351 h 356"/>
                    <a:gd name="T46" fmla="*/ 390 w 887"/>
                    <a:gd name="T47" fmla="*/ 344 h 356"/>
                    <a:gd name="T48" fmla="*/ 278 w 887"/>
                    <a:gd name="T49" fmla="*/ 279 h 356"/>
                    <a:gd name="T50" fmla="*/ 116 w 887"/>
                    <a:gd name="T51" fmla="*/ 183 h 356"/>
                    <a:gd name="T52" fmla="*/ 45 w 887"/>
                    <a:gd name="T53" fmla="*/ 139 h 356"/>
                    <a:gd name="T54" fmla="*/ 16 w 887"/>
                    <a:gd name="T55" fmla="*/ 112 h 356"/>
                    <a:gd name="T56" fmla="*/ 6 w 887"/>
                    <a:gd name="T57" fmla="*/ 72 h 356"/>
                    <a:gd name="T58" fmla="*/ 44 w 887"/>
                    <a:gd name="T59" fmla="*/ 43 h 356"/>
                    <a:gd name="T60" fmla="*/ 109 w 887"/>
                    <a:gd name="T61" fmla="*/ 60 h 356"/>
                    <a:gd name="T62" fmla="*/ 126 w 887"/>
                    <a:gd name="T63" fmla="*/ 51 h 356"/>
                    <a:gd name="T64" fmla="*/ 160 w 887"/>
                    <a:gd name="T65" fmla="*/ 23 h 356"/>
                    <a:gd name="T66" fmla="*/ 224 w 887"/>
                    <a:gd name="T67" fmla="*/ 40 h 356"/>
                    <a:gd name="T68" fmla="*/ 246 w 887"/>
                    <a:gd name="T69" fmla="*/ 40 h 356"/>
                    <a:gd name="T70" fmla="*/ 307 w 887"/>
                    <a:gd name="T71" fmla="*/ 27 h 356"/>
                    <a:gd name="T72" fmla="*/ 345 w 887"/>
                    <a:gd name="T73" fmla="*/ 43 h 356"/>
                    <a:gd name="T74" fmla="*/ 401 w 887"/>
                    <a:gd name="T75" fmla="*/ 78 h 356"/>
                    <a:gd name="T76" fmla="*/ 413 w 887"/>
                    <a:gd name="T77" fmla="*/ 88 h 356"/>
                    <a:gd name="T78" fmla="*/ 399 w 887"/>
                    <a:gd name="T79" fmla="*/ 90 h 356"/>
                    <a:gd name="T80" fmla="*/ 313 w 887"/>
                    <a:gd name="T81" fmla="*/ 98 h 356"/>
                    <a:gd name="T82" fmla="*/ 255 w 887"/>
                    <a:gd name="T83" fmla="*/ 173 h 356"/>
                    <a:gd name="T84" fmla="*/ 275 w 887"/>
                    <a:gd name="T85" fmla="*/ 215 h 356"/>
                    <a:gd name="T86" fmla="*/ 357 w 887"/>
                    <a:gd name="T87" fmla="*/ 247 h 356"/>
                    <a:gd name="T88" fmla="*/ 419 w 887"/>
                    <a:gd name="T89" fmla="*/ 247 h 356"/>
                    <a:gd name="T90" fmla="*/ 419 w 887"/>
                    <a:gd name="T91" fmla="*/ 247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87" h="356">
                      <a:moveTo>
                        <a:pt x="419" y="247"/>
                      </a:moveTo>
                      <a:cubicBezTo>
                        <a:pt x="437" y="247"/>
                        <a:pt x="455" y="247"/>
                        <a:pt x="473" y="247"/>
                      </a:cubicBezTo>
                      <a:cubicBezTo>
                        <a:pt x="526" y="248"/>
                        <a:pt x="566" y="219"/>
                        <a:pt x="603" y="186"/>
                      </a:cubicBezTo>
                      <a:cubicBezTo>
                        <a:pt x="605" y="184"/>
                        <a:pt x="608" y="182"/>
                        <a:pt x="606" y="179"/>
                      </a:cubicBezTo>
                      <a:cubicBezTo>
                        <a:pt x="604" y="175"/>
                        <a:pt x="600" y="177"/>
                        <a:pt x="597" y="178"/>
                      </a:cubicBezTo>
                      <a:cubicBezTo>
                        <a:pt x="517" y="210"/>
                        <a:pt x="433" y="203"/>
                        <a:pt x="350" y="202"/>
                      </a:cubicBezTo>
                      <a:cubicBezTo>
                        <a:pt x="336" y="202"/>
                        <a:pt x="323" y="197"/>
                        <a:pt x="311" y="190"/>
                      </a:cubicBezTo>
                      <a:cubicBezTo>
                        <a:pt x="302" y="185"/>
                        <a:pt x="295" y="176"/>
                        <a:pt x="297" y="165"/>
                      </a:cubicBezTo>
                      <a:cubicBezTo>
                        <a:pt x="298" y="154"/>
                        <a:pt x="304" y="146"/>
                        <a:pt x="315" y="142"/>
                      </a:cubicBezTo>
                      <a:cubicBezTo>
                        <a:pt x="335" y="135"/>
                        <a:pt x="356" y="135"/>
                        <a:pt x="377" y="135"/>
                      </a:cubicBezTo>
                      <a:cubicBezTo>
                        <a:pt x="420" y="135"/>
                        <a:pt x="461" y="125"/>
                        <a:pt x="498" y="101"/>
                      </a:cubicBezTo>
                      <a:cubicBezTo>
                        <a:pt x="522" y="85"/>
                        <a:pt x="544" y="67"/>
                        <a:pt x="567" y="50"/>
                      </a:cubicBezTo>
                      <a:cubicBezTo>
                        <a:pt x="587" y="36"/>
                        <a:pt x="608" y="24"/>
                        <a:pt x="629" y="13"/>
                      </a:cubicBezTo>
                      <a:cubicBezTo>
                        <a:pt x="655" y="0"/>
                        <a:pt x="683" y="1"/>
                        <a:pt x="710" y="10"/>
                      </a:cubicBezTo>
                      <a:cubicBezTo>
                        <a:pt x="750" y="22"/>
                        <a:pt x="788" y="38"/>
                        <a:pt x="825" y="55"/>
                      </a:cubicBezTo>
                      <a:cubicBezTo>
                        <a:pt x="839" y="61"/>
                        <a:pt x="852" y="67"/>
                        <a:pt x="866" y="73"/>
                      </a:cubicBezTo>
                      <a:cubicBezTo>
                        <a:pt x="887" y="82"/>
                        <a:pt x="887" y="82"/>
                        <a:pt x="877" y="104"/>
                      </a:cubicBezTo>
                      <a:cubicBezTo>
                        <a:pt x="850" y="163"/>
                        <a:pt x="823" y="223"/>
                        <a:pt x="796" y="282"/>
                      </a:cubicBezTo>
                      <a:cubicBezTo>
                        <a:pt x="792" y="292"/>
                        <a:pt x="791" y="307"/>
                        <a:pt x="781" y="311"/>
                      </a:cubicBezTo>
                      <a:cubicBezTo>
                        <a:pt x="772" y="313"/>
                        <a:pt x="763" y="301"/>
                        <a:pt x="754" y="297"/>
                      </a:cubicBezTo>
                      <a:cubicBezTo>
                        <a:pt x="748" y="294"/>
                        <a:pt x="742" y="290"/>
                        <a:pt x="736" y="287"/>
                      </a:cubicBezTo>
                      <a:cubicBezTo>
                        <a:pt x="706" y="265"/>
                        <a:pt x="675" y="267"/>
                        <a:pt x="642" y="282"/>
                      </a:cubicBezTo>
                      <a:cubicBezTo>
                        <a:pt x="578" y="310"/>
                        <a:pt x="512" y="333"/>
                        <a:pt x="444" y="351"/>
                      </a:cubicBezTo>
                      <a:cubicBezTo>
                        <a:pt x="425" y="356"/>
                        <a:pt x="408" y="352"/>
                        <a:pt x="390" y="344"/>
                      </a:cubicBezTo>
                      <a:cubicBezTo>
                        <a:pt x="352" y="324"/>
                        <a:pt x="315" y="301"/>
                        <a:pt x="278" y="279"/>
                      </a:cubicBezTo>
                      <a:cubicBezTo>
                        <a:pt x="224" y="248"/>
                        <a:pt x="170" y="215"/>
                        <a:pt x="116" y="183"/>
                      </a:cubicBezTo>
                      <a:cubicBezTo>
                        <a:pt x="92" y="169"/>
                        <a:pt x="69" y="154"/>
                        <a:pt x="45" y="139"/>
                      </a:cubicBezTo>
                      <a:cubicBezTo>
                        <a:pt x="34" y="131"/>
                        <a:pt x="25" y="122"/>
                        <a:pt x="16" y="112"/>
                      </a:cubicBezTo>
                      <a:cubicBezTo>
                        <a:pt x="5" y="100"/>
                        <a:pt x="0" y="86"/>
                        <a:pt x="6" y="72"/>
                      </a:cubicBezTo>
                      <a:cubicBezTo>
                        <a:pt x="12" y="56"/>
                        <a:pt x="26" y="45"/>
                        <a:pt x="44" y="43"/>
                      </a:cubicBezTo>
                      <a:cubicBezTo>
                        <a:pt x="68" y="41"/>
                        <a:pt x="88" y="49"/>
                        <a:pt x="109" y="60"/>
                      </a:cubicBezTo>
                      <a:cubicBezTo>
                        <a:pt x="122" y="66"/>
                        <a:pt x="122" y="66"/>
                        <a:pt x="126" y="51"/>
                      </a:cubicBezTo>
                      <a:cubicBezTo>
                        <a:pt x="130" y="33"/>
                        <a:pt x="141" y="25"/>
                        <a:pt x="160" y="23"/>
                      </a:cubicBezTo>
                      <a:cubicBezTo>
                        <a:pt x="183" y="22"/>
                        <a:pt x="205" y="27"/>
                        <a:pt x="224" y="40"/>
                      </a:cubicBezTo>
                      <a:cubicBezTo>
                        <a:pt x="233" y="47"/>
                        <a:pt x="238" y="48"/>
                        <a:pt x="246" y="40"/>
                      </a:cubicBezTo>
                      <a:cubicBezTo>
                        <a:pt x="263" y="21"/>
                        <a:pt x="284" y="19"/>
                        <a:pt x="307" y="27"/>
                      </a:cubicBezTo>
                      <a:cubicBezTo>
                        <a:pt x="320" y="31"/>
                        <a:pt x="333" y="36"/>
                        <a:pt x="345" y="43"/>
                      </a:cubicBezTo>
                      <a:cubicBezTo>
                        <a:pt x="364" y="55"/>
                        <a:pt x="383" y="66"/>
                        <a:pt x="401" y="78"/>
                      </a:cubicBezTo>
                      <a:cubicBezTo>
                        <a:pt x="406" y="81"/>
                        <a:pt x="415" y="82"/>
                        <a:pt x="413" y="88"/>
                      </a:cubicBezTo>
                      <a:cubicBezTo>
                        <a:pt x="413" y="92"/>
                        <a:pt x="404" y="90"/>
                        <a:pt x="399" y="90"/>
                      </a:cubicBezTo>
                      <a:cubicBezTo>
                        <a:pt x="370" y="93"/>
                        <a:pt x="341" y="91"/>
                        <a:pt x="313" y="98"/>
                      </a:cubicBezTo>
                      <a:cubicBezTo>
                        <a:pt x="272" y="107"/>
                        <a:pt x="252" y="133"/>
                        <a:pt x="255" y="173"/>
                      </a:cubicBezTo>
                      <a:cubicBezTo>
                        <a:pt x="255" y="190"/>
                        <a:pt x="262" y="204"/>
                        <a:pt x="275" y="215"/>
                      </a:cubicBezTo>
                      <a:cubicBezTo>
                        <a:pt x="298" y="236"/>
                        <a:pt x="326" y="246"/>
                        <a:pt x="357" y="247"/>
                      </a:cubicBezTo>
                      <a:cubicBezTo>
                        <a:pt x="377" y="247"/>
                        <a:pt x="398" y="247"/>
                        <a:pt x="419" y="247"/>
                      </a:cubicBezTo>
                      <a:cubicBezTo>
                        <a:pt x="419" y="247"/>
                        <a:pt x="419" y="247"/>
                        <a:pt x="419" y="2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97" name="Freeform 54">
                  <a:extLst>
                    <a:ext uri="{FF2B5EF4-FFF2-40B4-BE49-F238E27FC236}">
                      <a16:creationId xmlns:a16="http://schemas.microsoft.com/office/drawing/2014/main" id="{B8FF1C88-EB02-4A60-87A7-7844BFDEE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1207"/>
                  <a:ext cx="1164" cy="978"/>
                </a:xfrm>
                <a:custGeom>
                  <a:avLst/>
                  <a:gdLst>
                    <a:gd name="T0" fmla="*/ 63 w 491"/>
                    <a:gd name="T1" fmla="*/ 335 h 412"/>
                    <a:gd name="T2" fmla="*/ 64 w 491"/>
                    <a:gd name="T3" fmla="*/ 275 h 412"/>
                    <a:gd name="T4" fmla="*/ 47 w 491"/>
                    <a:gd name="T5" fmla="*/ 258 h 412"/>
                    <a:gd name="T6" fmla="*/ 13 w 491"/>
                    <a:gd name="T7" fmla="*/ 258 h 412"/>
                    <a:gd name="T8" fmla="*/ 5 w 491"/>
                    <a:gd name="T9" fmla="*/ 243 h 412"/>
                    <a:gd name="T10" fmla="*/ 12 w 491"/>
                    <a:gd name="T11" fmla="*/ 234 h 412"/>
                    <a:gd name="T12" fmla="*/ 227 w 491"/>
                    <a:gd name="T13" fmla="*/ 19 h 412"/>
                    <a:gd name="T14" fmla="*/ 263 w 491"/>
                    <a:gd name="T15" fmla="*/ 19 h 412"/>
                    <a:gd name="T16" fmla="*/ 322 w 491"/>
                    <a:gd name="T17" fmla="*/ 78 h 412"/>
                    <a:gd name="T18" fmla="*/ 336 w 491"/>
                    <a:gd name="T19" fmla="*/ 88 h 412"/>
                    <a:gd name="T20" fmla="*/ 340 w 491"/>
                    <a:gd name="T21" fmla="*/ 72 h 412"/>
                    <a:gd name="T22" fmla="*/ 340 w 491"/>
                    <a:gd name="T23" fmla="*/ 32 h 412"/>
                    <a:gd name="T24" fmla="*/ 354 w 491"/>
                    <a:gd name="T25" fmla="*/ 17 h 412"/>
                    <a:gd name="T26" fmla="*/ 395 w 491"/>
                    <a:gd name="T27" fmla="*/ 20 h 412"/>
                    <a:gd name="T28" fmla="*/ 398 w 491"/>
                    <a:gd name="T29" fmla="*/ 58 h 412"/>
                    <a:gd name="T30" fmla="*/ 398 w 491"/>
                    <a:gd name="T31" fmla="*/ 134 h 412"/>
                    <a:gd name="T32" fmla="*/ 411 w 491"/>
                    <a:gd name="T33" fmla="*/ 167 h 412"/>
                    <a:gd name="T34" fmla="*/ 475 w 491"/>
                    <a:gd name="T35" fmla="*/ 231 h 412"/>
                    <a:gd name="T36" fmla="*/ 484 w 491"/>
                    <a:gd name="T37" fmla="*/ 241 h 412"/>
                    <a:gd name="T38" fmla="*/ 475 w 491"/>
                    <a:gd name="T39" fmla="*/ 258 h 412"/>
                    <a:gd name="T40" fmla="*/ 445 w 491"/>
                    <a:gd name="T41" fmla="*/ 258 h 412"/>
                    <a:gd name="T42" fmla="*/ 427 w 491"/>
                    <a:gd name="T43" fmla="*/ 276 h 412"/>
                    <a:gd name="T44" fmla="*/ 427 w 491"/>
                    <a:gd name="T45" fmla="*/ 368 h 412"/>
                    <a:gd name="T46" fmla="*/ 427 w 491"/>
                    <a:gd name="T47" fmla="*/ 398 h 412"/>
                    <a:gd name="T48" fmla="*/ 413 w 491"/>
                    <a:gd name="T49" fmla="*/ 411 h 412"/>
                    <a:gd name="T50" fmla="*/ 293 w 491"/>
                    <a:gd name="T51" fmla="*/ 411 h 412"/>
                    <a:gd name="T52" fmla="*/ 279 w 491"/>
                    <a:gd name="T53" fmla="*/ 397 h 412"/>
                    <a:gd name="T54" fmla="*/ 279 w 491"/>
                    <a:gd name="T55" fmla="*/ 339 h 412"/>
                    <a:gd name="T56" fmla="*/ 260 w 491"/>
                    <a:gd name="T57" fmla="*/ 319 h 412"/>
                    <a:gd name="T58" fmla="*/ 226 w 491"/>
                    <a:gd name="T59" fmla="*/ 319 h 412"/>
                    <a:gd name="T60" fmla="*/ 211 w 491"/>
                    <a:gd name="T61" fmla="*/ 335 h 412"/>
                    <a:gd name="T62" fmla="*/ 210 w 491"/>
                    <a:gd name="T63" fmla="*/ 393 h 412"/>
                    <a:gd name="T64" fmla="*/ 193 w 491"/>
                    <a:gd name="T65" fmla="*/ 411 h 412"/>
                    <a:gd name="T66" fmla="*/ 81 w 491"/>
                    <a:gd name="T67" fmla="*/ 411 h 412"/>
                    <a:gd name="T68" fmla="*/ 64 w 491"/>
                    <a:gd name="T69" fmla="*/ 393 h 412"/>
                    <a:gd name="T70" fmla="*/ 63 w 491"/>
                    <a:gd name="T71" fmla="*/ 335 h 412"/>
                    <a:gd name="T72" fmla="*/ 63 w 491"/>
                    <a:gd name="T73" fmla="*/ 335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1" h="412">
                      <a:moveTo>
                        <a:pt x="63" y="335"/>
                      </a:moveTo>
                      <a:cubicBezTo>
                        <a:pt x="63" y="315"/>
                        <a:pt x="63" y="295"/>
                        <a:pt x="64" y="275"/>
                      </a:cubicBezTo>
                      <a:cubicBezTo>
                        <a:pt x="64" y="263"/>
                        <a:pt x="59" y="257"/>
                        <a:pt x="47" y="258"/>
                      </a:cubicBezTo>
                      <a:cubicBezTo>
                        <a:pt x="36" y="259"/>
                        <a:pt x="25" y="259"/>
                        <a:pt x="13" y="258"/>
                      </a:cubicBezTo>
                      <a:cubicBezTo>
                        <a:pt x="3" y="258"/>
                        <a:pt x="0" y="252"/>
                        <a:pt x="5" y="243"/>
                      </a:cubicBezTo>
                      <a:cubicBezTo>
                        <a:pt x="6" y="240"/>
                        <a:pt x="10" y="237"/>
                        <a:pt x="12" y="234"/>
                      </a:cubicBezTo>
                      <a:cubicBezTo>
                        <a:pt x="84" y="162"/>
                        <a:pt x="155" y="91"/>
                        <a:pt x="227" y="19"/>
                      </a:cubicBezTo>
                      <a:cubicBezTo>
                        <a:pt x="247" y="0"/>
                        <a:pt x="243" y="0"/>
                        <a:pt x="263" y="19"/>
                      </a:cubicBezTo>
                      <a:cubicBezTo>
                        <a:pt x="283" y="38"/>
                        <a:pt x="302" y="59"/>
                        <a:pt x="322" y="78"/>
                      </a:cubicBezTo>
                      <a:cubicBezTo>
                        <a:pt x="326" y="82"/>
                        <a:pt x="329" y="90"/>
                        <a:pt x="336" y="88"/>
                      </a:cubicBezTo>
                      <a:cubicBezTo>
                        <a:pt x="343" y="85"/>
                        <a:pt x="339" y="77"/>
                        <a:pt x="340" y="72"/>
                      </a:cubicBezTo>
                      <a:cubicBezTo>
                        <a:pt x="340" y="59"/>
                        <a:pt x="340" y="45"/>
                        <a:pt x="340" y="32"/>
                      </a:cubicBezTo>
                      <a:cubicBezTo>
                        <a:pt x="339" y="21"/>
                        <a:pt x="342" y="15"/>
                        <a:pt x="354" y="17"/>
                      </a:cubicBezTo>
                      <a:cubicBezTo>
                        <a:pt x="368" y="18"/>
                        <a:pt x="385" y="11"/>
                        <a:pt x="395" y="20"/>
                      </a:cubicBezTo>
                      <a:cubicBezTo>
                        <a:pt x="404" y="28"/>
                        <a:pt x="397" y="45"/>
                        <a:pt x="398" y="58"/>
                      </a:cubicBezTo>
                      <a:cubicBezTo>
                        <a:pt x="398" y="83"/>
                        <a:pt x="399" y="109"/>
                        <a:pt x="398" y="134"/>
                      </a:cubicBezTo>
                      <a:cubicBezTo>
                        <a:pt x="397" y="148"/>
                        <a:pt x="401" y="158"/>
                        <a:pt x="411" y="167"/>
                      </a:cubicBezTo>
                      <a:cubicBezTo>
                        <a:pt x="433" y="188"/>
                        <a:pt x="453" y="210"/>
                        <a:pt x="475" y="231"/>
                      </a:cubicBezTo>
                      <a:cubicBezTo>
                        <a:pt x="478" y="234"/>
                        <a:pt x="482" y="237"/>
                        <a:pt x="484" y="241"/>
                      </a:cubicBezTo>
                      <a:cubicBezTo>
                        <a:pt x="491" y="252"/>
                        <a:pt x="488" y="258"/>
                        <a:pt x="475" y="258"/>
                      </a:cubicBezTo>
                      <a:cubicBezTo>
                        <a:pt x="465" y="259"/>
                        <a:pt x="455" y="258"/>
                        <a:pt x="445" y="258"/>
                      </a:cubicBezTo>
                      <a:cubicBezTo>
                        <a:pt x="428" y="259"/>
                        <a:pt x="427" y="259"/>
                        <a:pt x="427" y="276"/>
                      </a:cubicBezTo>
                      <a:cubicBezTo>
                        <a:pt x="426" y="307"/>
                        <a:pt x="427" y="338"/>
                        <a:pt x="427" y="368"/>
                      </a:cubicBezTo>
                      <a:cubicBezTo>
                        <a:pt x="427" y="378"/>
                        <a:pt x="426" y="388"/>
                        <a:pt x="427" y="398"/>
                      </a:cubicBezTo>
                      <a:cubicBezTo>
                        <a:pt x="427" y="408"/>
                        <a:pt x="422" y="411"/>
                        <a:pt x="413" y="411"/>
                      </a:cubicBezTo>
                      <a:cubicBezTo>
                        <a:pt x="373" y="411"/>
                        <a:pt x="333" y="411"/>
                        <a:pt x="293" y="411"/>
                      </a:cubicBezTo>
                      <a:cubicBezTo>
                        <a:pt x="283" y="412"/>
                        <a:pt x="279" y="407"/>
                        <a:pt x="279" y="397"/>
                      </a:cubicBezTo>
                      <a:cubicBezTo>
                        <a:pt x="280" y="378"/>
                        <a:pt x="280" y="358"/>
                        <a:pt x="279" y="339"/>
                      </a:cubicBezTo>
                      <a:cubicBezTo>
                        <a:pt x="279" y="321"/>
                        <a:pt x="277" y="319"/>
                        <a:pt x="260" y="319"/>
                      </a:cubicBezTo>
                      <a:cubicBezTo>
                        <a:pt x="249" y="319"/>
                        <a:pt x="238" y="319"/>
                        <a:pt x="226" y="319"/>
                      </a:cubicBezTo>
                      <a:cubicBezTo>
                        <a:pt x="215" y="319"/>
                        <a:pt x="210" y="324"/>
                        <a:pt x="211" y="335"/>
                      </a:cubicBezTo>
                      <a:cubicBezTo>
                        <a:pt x="211" y="354"/>
                        <a:pt x="211" y="373"/>
                        <a:pt x="210" y="393"/>
                      </a:cubicBezTo>
                      <a:cubicBezTo>
                        <a:pt x="210" y="411"/>
                        <a:pt x="210" y="411"/>
                        <a:pt x="193" y="411"/>
                      </a:cubicBezTo>
                      <a:cubicBezTo>
                        <a:pt x="156" y="412"/>
                        <a:pt x="118" y="412"/>
                        <a:pt x="81" y="411"/>
                      </a:cubicBezTo>
                      <a:cubicBezTo>
                        <a:pt x="64" y="411"/>
                        <a:pt x="64" y="411"/>
                        <a:pt x="64" y="393"/>
                      </a:cubicBezTo>
                      <a:cubicBezTo>
                        <a:pt x="63" y="373"/>
                        <a:pt x="63" y="354"/>
                        <a:pt x="63" y="335"/>
                      </a:cubicBezTo>
                      <a:cubicBezTo>
                        <a:pt x="63" y="335"/>
                        <a:pt x="63" y="335"/>
                        <a:pt x="63" y="3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8747E57F-A9D7-448F-A6C6-F5D5059EC499}"/>
                </a:ext>
              </a:extLst>
            </p:cNvPr>
            <p:cNvSpPr>
              <a:spLocks/>
            </p:cNvSpPr>
            <p:nvPr/>
          </p:nvSpPr>
          <p:spPr>
            <a:xfrm>
              <a:off x="8042402" y="2100263"/>
              <a:ext cx="1298047" cy="423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73E7BA36-BD16-406F-BEA3-CC5EE4C43413}"/>
                </a:ext>
              </a:extLst>
            </p:cNvPr>
            <p:cNvGrpSpPr/>
            <p:nvPr/>
          </p:nvGrpSpPr>
          <p:grpSpPr>
            <a:xfrm>
              <a:off x="8107177" y="2166938"/>
              <a:ext cx="331629" cy="293688"/>
              <a:chOff x="5084196" y="8339352"/>
              <a:chExt cx="906904" cy="906904"/>
            </a:xfrm>
          </p:grpSpPr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F6476A2D-5C46-4C7B-B8C3-F51B160E2E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8339352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326" name="Group 37">
                <a:extLst>
                  <a:ext uri="{FF2B5EF4-FFF2-40B4-BE49-F238E27FC236}">
                    <a16:creationId xmlns:a16="http://schemas.microsoft.com/office/drawing/2014/main" id="{8B2528C2-6E5D-4551-8ECD-5DB3F677DD6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21009" y="8530234"/>
                <a:ext cx="633278" cy="525140"/>
                <a:chOff x="1907" y="1352"/>
                <a:chExt cx="1833" cy="1520"/>
              </a:xfrm>
              <a:solidFill>
                <a:schemeClr val="bg1"/>
              </a:solidFill>
            </p:grpSpPr>
            <p:sp>
              <p:nvSpPr>
                <p:cNvPr id="327" name="Freeform 38">
                  <a:extLst>
                    <a:ext uri="{FF2B5EF4-FFF2-40B4-BE49-F238E27FC236}">
                      <a16:creationId xmlns:a16="http://schemas.microsoft.com/office/drawing/2014/main" id="{B8052AB1-FE14-4BE3-9DE7-9B7EC21A0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1352"/>
                  <a:ext cx="1833" cy="872"/>
                </a:xfrm>
                <a:custGeom>
                  <a:avLst/>
                  <a:gdLst>
                    <a:gd name="T0" fmla="*/ 1 w 773"/>
                    <a:gd name="T1" fmla="*/ 336 h 367"/>
                    <a:gd name="T2" fmla="*/ 17 w 773"/>
                    <a:gd name="T3" fmla="*/ 303 h 367"/>
                    <a:gd name="T4" fmla="*/ 127 w 773"/>
                    <a:gd name="T5" fmla="*/ 211 h 367"/>
                    <a:gd name="T6" fmla="*/ 357 w 773"/>
                    <a:gd name="T7" fmla="*/ 19 h 367"/>
                    <a:gd name="T8" fmla="*/ 413 w 773"/>
                    <a:gd name="T9" fmla="*/ 18 h 367"/>
                    <a:gd name="T10" fmla="*/ 745 w 773"/>
                    <a:gd name="T11" fmla="*/ 297 h 367"/>
                    <a:gd name="T12" fmla="*/ 759 w 773"/>
                    <a:gd name="T13" fmla="*/ 308 h 367"/>
                    <a:gd name="T14" fmla="*/ 763 w 773"/>
                    <a:gd name="T15" fmla="*/ 349 h 367"/>
                    <a:gd name="T16" fmla="*/ 722 w 773"/>
                    <a:gd name="T17" fmla="*/ 353 h 367"/>
                    <a:gd name="T18" fmla="*/ 655 w 773"/>
                    <a:gd name="T19" fmla="*/ 298 h 367"/>
                    <a:gd name="T20" fmla="*/ 398 w 773"/>
                    <a:gd name="T21" fmla="*/ 82 h 367"/>
                    <a:gd name="T22" fmla="*/ 371 w 773"/>
                    <a:gd name="T23" fmla="*/ 83 h 367"/>
                    <a:gd name="T24" fmla="*/ 68 w 773"/>
                    <a:gd name="T25" fmla="*/ 337 h 367"/>
                    <a:gd name="T26" fmla="*/ 44 w 773"/>
                    <a:gd name="T27" fmla="*/ 356 h 367"/>
                    <a:gd name="T28" fmla="*/ 1 w 773"/>
                    <a:gd name="T29" fmla="*/ 336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3" h="367">
                      <a:moveTo>
                        <a:pt x="1" y="336"/>
                      </a:moveTo>
                      <a:cubicBezTo>
                        <a:pt x="0" y="319"/>
                        <a:pt x="8" y="311"/>
                        <a:pt x="17" y="303"/>
                      </a:cubicBezTo>
                      <a:cubicBezTo>
                        <a:pt x="54" y="273"/>
                        <a:pt x="90" y="242"/>
                        <a:pt x="127" y="211"/>
                      </a:cubicBezTo>
                      <a:cubicBezTo>
                        <a:pt x="204" y="147"/>
                        <a:pt x="280" y="83"/>
                        <a:pt x="357" y="19"/>
                      </a:cubicBezTo>
                      <a:cubicBezTo>
                        <a:pt x="380" y="0"/>
                        <a:pt x="390" y="0"/>
                        <a:pt x="413" y="18"/>
                      </a:cubicBezTo>
                      <a:cubicBezTo>
                        <a:pt x="523" y="111"/>
                        <a:pt x="634" y="204"/>
                        <a:pt x="745" y="297"/>
                      </a:cubicBezTo>
                      <a:cubicBezTo>
                        <a:pt x="750" y="300"/>
                        <a:pt x="754" y="304"/>
                        <a:pt x="759" y="308"/>
                      </a:cubicBezTo>
                      <a:cubicBezTo>
                        <a:pt x="771" y="321"/>
                        <a:pt x="773" y="337"/>
                        <a:pt x="763" y="349"/>
                      </a:cubicBezTo>
                      <a:cubicBezTo>
                        <a:pt x="753" y="362"/>
                        <a:pt x="735" y="363"/>
                        <a:pt x="722" y="353"/>
                      </a:cubicBezTo>
                      <a:cubicBezTo>
                        <a:pt x="699" y="335"/>
                        <a:pt x="677" y="316"/>
                        <a:pt x="655" y="298"/>
                      </a:cubicBezTo>
                      <a:cubicBezTo>
                        <a:pt x="570" y="226"/>
                        <a:pt x="484" y="155"/>
                        <a:pt x="398" y="82"/>
                      </a:cubicBezTo>
                      <a:cubicBezTo>
                        <a:pt x="387" y="72"/>
                        <a:pt x="381" y="75"/>
                        <a:pt x="371" y="83"/>
                      </a:cubicBezTo>
                      <a:cubicBezTo>
                        <a:pt x="270" y="168"/>
                        <a:pt x="169" y="252"/>
                        <a:pt x="68" y="337"/>
                      </a:cubicBezTo>
                      <a:cubicBezTo>
                        <a:pt x="60" y="343"/>
                        <a:pt x="53" y="350"/>
                        <a:pt x="44" y="356"/>
                      </a:cubicBezTo>
                      <a:cubicBezTo>
                        <a:pt x="25" y="367"/>
                        <a:pt x="1" y="353"/>
                        <a:pt x="1" y="3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28" name="Freeform 39">
                  <a:extLst>
                    <a:ext uri="{FF2B5EF4-FFF2-40B4-BE49-F238E27FC236}">
                      <a16:creationId xmlns:a16="http://schemas.microsoft.com/office/drawing/2014/main" id="{C9DB8F1B-9AF7-4A5F-A69F-1A2923745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" y="1628"/>
                  <a:ext cx="1304" cy="1244"/>
                </a:xfrm>
                <a:custGeom>
                  <a:avLst/>
                  <a:gdLst>
                    <a:gd name="T0" fmla="*/ 2 w 550"/>
                    <a:gd name="T1" fmla="*/ 373 h 524"/>
                    <a:gd name="T2" fmla="*/ 2 w 550"/>
                    <a:gd name="T3" fmla="*/ 243 h 524"/>
                    <a:gd name="T4" fmla="*/ 16 w 550"/>
                    <a:gd name="T5" fmla="*/ 213 h 524"/>
                    <a:gd name="T6" fmla="*/ 252 w 550"/>
                    <a:gd name="T7" fmla="*/ 15 h 524"/>
                    <a:gd name="T8" fmla="*/ 292 w 550"/>
                    <a:gd name="T9" fmla="*/ 14 h 524"/>
                    <a:gd name="T10" fmla="*/ 531 w 550"/>
                    <a:gd name="T11" fmla="*/ 214 h 524"/>
                    <a:gd name="T12" fmla="*/ 547 w 550"/>
                    <a:gd name="T13" fmla="*/ 248 h 524"/>
                    <a:gd name="T14" fmla="*/ 547 w 550"/>
                    <a:gd name="T15" fmla="*/ 503 h 524"/>
                    <a:gd name="T16" fmla="*/ 543 w 550"/>
                    <a:gd name="T17" fmla="*/ 521 h 524"/>
                    <a:gd name="T18" fmla="*/ 514 w 550"/>
                    <a:gd name="T19" fmla="*/ 521 h 524"/>
                    <a:gd name="T20" fmla="*/ 510 w 550"/>
                    <a:gd name="T21" fmla="*/ 505 h 524"/>
                    <a:gd name="T22" fmla="*/ 510 w 550"/>
                    <a:gd name="T23" fmla="*/ 387 h 524"/>
                    <a:gd name="T24" fmla="*/ 510 w 550"/>
                    <a:gd name="T25" fmla="*/ 259 h 524"/>
                    <a:gd name="T26" fmla="*/ 499 w 550"/>
                    <a:gd name="T27" fmla="*/ 235 h 524"/>
                    <a:gd name="T28" fmla="*/ 287 w 550"/>
                    <a:gd name="T29" fmla="*/ 58 h 524"/>
                    <a:gd name="T30" fmla="*/ 258 w 550"/>
                    <a:gd name="T31" fmla="*/ 59 h 524"/>
                    <a:gd name="T32" fmla="*/ 51 w 550"/>
                    <a:gd name="T33" fmla="*/ 232 h 524"/>
                    <a:gd name="T34" fmla="*/ 39 w 550"/>
                    <a:gd name="T35" fmla="*/ 259 h 524"/>
                    <a:gd name="T36" fmla="*/ 39 w 550"/>
                    <a:gd name="T37" fmla="*/ 503 h 524"/>
                    <a:gd name="T38" fmla="*/ 35 w 550"/>
                    <a:gd name="T39" fmla="*/ 521 h 524"/>
                    <a:gd name="T40" fmla="*/ 6 w 550"/>
                    <a:gd name="T41" fmla="*/ 521 h 524"/>
                    <a:gd name="T42" fmla="*/ 2 w 550"/>
                    <a:gd name="T43" fmla="*/ 505 h 524"/>
                    <a:gd name="T44" fmla="*/ 2 w 550"/>
                    <a:gd name="T45" fmla="*/ 373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0" h="524">
                      <a:moveTo>
                        <a:pt x="2" y="373"/>
                      </a:moveTo>
                      <a:cubicBezTo>
                        <a:pt x="2" y="330"/>
                        <a:pt x="3" y="286"/>
                        <a:pt x="2" y="243"/>
                      </a:cubicBezTo>
                      <a:cubicBezTo>
                        <a:pt x="2" y="230"/>
                        <a:pt x="6" y="221"/>
                        <a:pt x="16" y="213"/>
                      </a:cubicBezTo>
                      <a:cubicBezTo>
                        <a:pt x="95" y="147"/>
                        <a:pt x="174" y="81"/>
                        <a:pt x="252" y="15"/>
                      </a:cubicBezTo>
                      <a:cubicBezTo>
                        <a:pt x="271" y="0"/>
                        <a:pt x="275" y="0"/>
                        <a:pt x="292" y="14"/>
                      </a:cubicBezTo>
                      <a:cubicBezTo>
                        <a:pt x="372" y="80"/>
                        <a:pt x="451" y="147"/>
                        <a:pt x="531" y="214"/>
                      </a:cubicBezTo>
                      <a:cubicBezTo>
                        <a:pt x="542" y="223"/>
                        <a:pt x="547" y="233"/>
                        <a:pt x="547" y="248"/>
                      </a:cubicBezTo>
                      <a:cubicBezTo>
                        <a:pt x="547" y="333"/>
                        <a:pt x="547" y="418"/>
                        <a:pt x="547" y="503"/>
                      </a:cubicBezTo>
                      <a:cubicBezTo>
                        <a:pt x="547" y="510"/>
                        <a:pt x="550" y="519"/>
                        <a:pt x="543" y="521"/>
                      </a:cubicBezTo>
                      <a:cubicBezTo>
                        <a:pt x="534" y="524"/>
                        <a:pt x="523" y="523"/>
                        <a:pt x="514" y="521"/>
                      </a:cubicBezTo>
                      <a:cubicBezTo>
                        <a:pt x="507" y="519"/>
                        <a:pt x="510" y="511"/>
                        <a:pt x="510" y="505"/>
                      </a:cubicBezTo>
                      <a:cubicBezTo>
                        <a:pt x="510" y="466"/>
                        <a:pt x="510" y="426"/>
                        <a:pt x="510" y="387"/>
                      </a:cubicBezTo>
                      <a:cubicBezTo>
                        <a:pt x="510" y="344"/>
                        <a:pt x="510" y="302"/>
                        <a:pt x="510" y="259"/>
                      </a:cubicBezTo>
                      <a:cubicBezTo>
                        <a:pt x="510" y="249"/>
                        <a:pt x="507" y="242"/>
                        <a:pt x="499" y="235"/>
                      </a:cubicBezTo>
                      <a:cubicBezTo>
                        <a:pt x="428" y="177"/>
                        <a:pt x="357" y="118"/>
                        <a:pt x="287" y="58"/>
                      </a:cubicBezTo>
                      <a:cubicBezTo>
                        <a:pt x="275" y="48"/>
                        <a:pt x="269" y="50"/>
                        <a:pt x="258" y="59"/>
                      </a:cubicBezTo>
                      <a:cubicBezTo>
                        <a:pt x="190" y="117"/>
                        <a:pt x="121" y="175"/>
                        <a:pt x="51" y="232"/>
                      </a:cubicBezTo>
                      <a:cubicBezTo>
                        <a:pt x="42" y="240"/>
                        <a:pt x="39" y="248"/>
                        <a:pt x="39" y="259"/>
                      </a:cubicBezTo>
                      <a:cubicBezTo>
                        <a:pt x="39" y="341"/>
                        <a:pt x="39" y="422"/>
                        <a:pt x="39" y="503"/>
                      </a:cubicBezTo>
                      <a:cubicBezTo>
                        <a:pt x="39" y="509"/>
                        <a:pt x="42" y="519"/>
                        <a:pt x="35" y="521"/>
                      </a:cubicBezTo>
                      <a:cubicBezTo>
                        <a:pt x="26" y="524"/>
                        <a:pt x="15" y="524"/>
                        <a:pt x="6" y="521"/>
                      </a:cubicBezTo>
                      <a:cubicBezTo>
                        <a:pt x="0" y="520"/>
                        <a:pt x="2" y="511"/>
                        <a:pt x="2" y="505"/>
                      </a:cubicBezTo>
                      <a:cubicBezTo>
                        <a:pt x="2" y="461"/>
                        <a:pt x="2" y="417"/>
                        <a:pt x="2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29" name="Freeform 40">
                  <a:extLst>
                    <a:ext uri="{FF2B5EF4-FFF2-40B4-BE49-F238E27FC236}">
                      <a16:creationId xmlns:a16="http://schemas.microsoft.com/office/drawing/2014/main" id="{CAEFD7AD-8BFB-4380-A80F-35016C283C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2392"/>
                  <a:ext cx="311" cy="477"/>
                </a:xfrm>
                <a:custGeom>
                  <a:avLst/>
                  <a:gdLst>
                    <a:gd name="T0" fmla="*/ 118 w 131"/>
                    <a:gd name="T1" fmla="*/ 7 h 201"/>
                    <a:gd name="T2" fmla="*/ 128 w 131"/>
                    <a:gd name="T3" fmla="*/ 78 h 201"/>
                    <a:gd name="T4" fmla="*/ 121 w 131"/>
                    <a:gd name="T5" fmla="*/ 95 h 201"/>
                    <a:gd name="T6" fmla="*/ 106 w 131"/>
                    <a:gd name="T7" fmla="*/ 81 h 201"/>
                    <a:gd name="T8" fmla="*/ 100 w 131"/>
                    <a:gd name="T9" fmla="*/ 40 h 201"/>
                    <a:gd name="T10" fmla="*/ 95 w 131"/>
                    <a:gd name="T11" fmla="*/ 30 h 201"/>
                    <a:gd name="T12" fmla="*/ 92 w 131"/>
                    <a:gd name="T13" fmla="*/ 39 h 201"/>
                    <a:gd name="T14" fmla="*/ 92 w 131"/>
                    <a:gd name="T15" fmla="*/ 167 h 201"/>
                    <a:gd name="T16" fmla="*/ 92 w 131"/>
                    <a:gd name="T17" fmla="*/ 185 h 201"/>
                    <a:gd name="T18" fmla="*/ 78 w 131"/>
                    <a:gd name="T19" fmla="*/ 200 h 201"/>
                    <a:gd name="T20" fmla="*/ 64 w 131"/>
                    <a:gd name="T21" fmla="*/ 184 h 201"/>
                    <a:gd name="T22" fmla="*/ 64 w 131"/>
                    <a:gd name="T23" fmla="*/ 116 h 201"/>
                    <a:gd name="T24" fmla="*/ 61 w 131"/>
                    <a:gd name="T25" fmla="*/ 109 h 201"/>
                    <a:gd name="T26" fmla="*/ 57 w 131"/>
                    <a:gd name="T27" fmla="*/ 117 h 201"/>
                    <a:gd name="T28" fmla="*/ 57 w 131"/>
                    <a:gd name="T29" fmla="*/ 179 h 201"/>
                    <a:gd name="T30" fmla="*/ 44 w 131"/>
                    <a:gd name="T31" fmla="*/ 200 h 201"/>
                    <a:gd name="T32" fmla="*/ 28 w 131"/>
                    <a:gd name="T33" fmla="*/ 179 h 201"/>
                    <a:gd name="T34" fmla="*/ 28 w 131"/>
                    <a:gd name="T35" fmla="*/ 43 h 201"/>
                    <a:gd name="T36" fmla="*/ 26 w 131"/>
                    <a:gd name="T37" fmla="*/ 30 h 201"/>
                    <a:gd name="T38" fmla="*/ 24 w 131"/>
                    <a:gd name="T39" fmla="*/ 44 h 201"/>
                    <a:gd name="T40" fmla="*/ 24 w 131"/>
                    <a:gd name="T41" fmla="*/ 80 h 201"/>
                    <a:gd name="T42" fmla="*/ 12 w 131"/>
                    <a:gd name="T43" fmla="*/ 96 h 201"/>
                    <a:gd name="T44" fmla="*/ 0 w 131"/>
                    <a:gd name="T45" fmla="*/ 79 h 201"/>
                    <a:gd name="T46" fmla="*/ 0 w 131"/>
                    <a:gd name="T47" fmla="*/ 19 h 201"/>
                    <a:gd name="T48" fmla="*/ 20 w 131"/>
                    <a:gd name="T49" fmla="*/ 1 h 201"/>
                    <a:gd name="T50" fmla="*/ 98 w 131"/>
                    <a:gd name="T51" fmla="*/ 1 h 201"/>
                    <a:gd name="T52" fmla="*/ 118 w 131"/>
                    <a:gd name="T53" fmla="*/ 7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1" h="201">
                      <a:moveTo>
                        <a:pt x="118" y="7"/>
                      </a:moveTo>
                      <a:cubicBezTo>
                        <a:pt x="121" y="30"/>
                        <a:pt x="125" y="54"/>
                        <a:pt x="128" y="78"/>
                      </a:cubicBezTo>
                      <a:cubicBezTo>
                        <a:pt x="129" y="85"/>
                        <a:pt x="131" y="93"/>
                        <a:pt x="121" y="95"/>
                      </a:cubicBezTo>
                      <a:cubicBezTo>
                        <a:pt x="109" y="98"/>
                        <a:pt x="108" y="89"/>
                        <a:pt x="106" y="81"/>
                      </a:cubicBezTo>
                      <a:cubicBezTo>
                        <a:pt x="104" y="67"/>
                        <a:pt x="102" y="53"/>
                        <a:pt x="100" y="40"/>
                      </a:cubicBezTo>
                      <a:cubicBezTo>
                        <a:pt x="99" y="36"/>
                        <a:pt x="100" y="30"/>
                        <a:pt x="95" y="30"/>
                      </a:cubicBezTo>
                      <a:cubicBezTo>
                        <a:pt x="90" y="30"/>
                        <a:pt x="92" y="36"/>
                        <a:pt x="92" y="39"/>
                      </a:cubicBezTo>
                      <a:cubicBezTo>
                        <a:pt x="92" y="82"/>
                        <a:pt x="92" y="125"/>
                        <a:pt x="92" y="167"/>
                      </a:cubicBezTo>
                      <a:cubicBezTo>
                        <a:pt x="92" y="173"/>
                        <a:pt x="92" y="179"/>
                        <a:pt x="92" y="185"/>
                      </a:cubicBezTo>
                      <a:cubicBezTo>
                        <a:pt x="92" y="194"/>
                        <a:pt x="86" y="199"/>
                        <a:pt x="78" y="200"/>
                      </a:cubicBezTo>
                      <a:cubicBezTo>
                        <a:pt x="69" y="200"/>
                        <a:pt x="64" y="194"/>
                        <a:pt x="64" y="184"/>
                      </a:cubicBezTo>
                      <a:cubicBezTo>
                        <a:pt x="64" y="162"/>
                        <a:pt x="64" y="139"/>
                        <a:pt x="64" y="116"/>
                      </a:cubicBezTo>
                      <a:cubicBezTo>
                        <a:pt x="64" y="114"/>
                        <a:pt x="65" y="109"/>
                        <a:pt x="61" y="109"/>
                      </a:cubicBezTo>
                      <a:cubicBezTo>
                        <a:pt x="56" y="109"/>
                        <a:pt x="57" y="114"/>
                        <a:pt x="57" y="117"/>
                      </a:cubicBezTo>
                      <a:cubicBezTo>
                        <a:pt x="57" y="137"/>
                        <a:pt x="57" y="158"/>
                        <a:pt x="57" y="179"/>
                      </a:cubicBezTo>
                      <a:cubicBezTo>
                        <a:pt x="57" y="189"/>
                        <a:pt x="56" y="198"/>
                        <a:pt x="44" y="200"/>
                      </a:cubicBezTo>
                      <a:cubicBezTo>
                        <a:pt x="35" y="201"/>
                        <a:pt x="28" y="193"/>
                        <a:pt x="28" y="179"/>
                      </a:cubicBezTo>
                      <a:cubicBezTo>
                        <a:pt x="28" y="134"/>
                        <a:pt x="28" y="88"/>
                        <a:pt x="28" y="43"/>
                      </a:cubicBezTo>
                      <a:cubicBezTo>
                        <a:pt x="28" y="39"/>
                        <a:pt x="30" y="34"/>
                        <a:pt x="26" y="30"/>
                      </a:cubicBezTo>
                      <a:cubicBezTo>
                        <a:pt x="22" y="34"/>
                        <a:pt x="24" y="39"/>
                        <a:pt x="24" y="44"/>
                      </a:cubicBezTo>
                      <a:cubicBezTo>
                        <a:pt x="23" y="56"/>
                        <a:pt x="24" y="68"/>
                        <a:pt x="24" y="80"/>
                      </a:cubicBezTo>
                      <a:cubicBezTo>
                        <a:pt x="23" y="88"/>
                        <a:pt x="21" y="96"/>
                        <a:pt x="12" y="96"/>
                      </a:cubicBezTo>
                      <a:cubicBezTo>
                        <a:pt x="1" y="96"/>
                        <a:pt x="0" y="88"/>
                        <a:pt x="0" y="79"/>
                      </a:cubicBezTo>
                      <a:cubicBezTo>
                        <a:pt x="0" y="59"/>
                        <a:pt x="0" y="39"/>
                        <a:pt x="0" y="19"/>
                      </a:cubicBezTo>
                      <a:cubicBezTo>
                        <a:pt x="1" y="6"/>
                        <a:pt x="6" y="0"/>
                        <a:pt x="20" y="1"/>
                      </a:cubicBezTo>
                      <a:cubicBezTo>
                        <a:pt x="46" y="2"/>
                        <a:pt x="72" y="1"/>
                        <a:pt x="98" y="1"/>
                      </a:cubicBezTo>
                      <a:cubicBezTo>
                        <a:pt x="105" y="1"/>
                        <a:pt x="112" y="1"/>
                        <a:pt x="11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30" name="Freeform 41">
                  <a:extLst>
                    <a:ext uri="{FF2B5EF4-FFF2-40B4-BE49-F238E27FC236}">
                      <a16:creationId xmlns:a16="http://schemas.microsoft.com/office/drawing/2014/main" id="{C747CA06-DE74-494A-8544-EC41A09C3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2395"/>
                  <a:ext cx="282" cy="474"/>
                </a:xfrm>
                <a:custGeom>
                  <a:avLst/>
                  <a:gdLst>
                    <a:gd name="T0" fmla="*/ 0 w 119"/>
                    <a:gd name="T1" fmla="*/ 6 h 200"/>
                    <a:gd name="T2" fmla="*/ 16 w 119"/>
                    <a:gd name="T3" fmla="*/ 0 h 200"/>
                    <a:gd name="T4" fmla="*/ 90 w 119"/>
                    <a:gd name="T5" fmla="*/ 0 h 200"/>
                    <a:gd name="T6" fmla="*/ 107 w 119"/>
                    <a:gd name="T7" fmla="*/ 15 h 200"/>
                    <a:gd name="T8" fmla="*/ 118 w 119"/>
                    <a:gd name="T9" fmla="*/ 78 h 200"/>
                    <a:gd name="T10" fmla="*/ 109 w 119"/>
                    <a:gd name="T11" fmla="*/ 95 h 200"/>
                    <a:gd name="T12" fmla="*/ 94 w 119"/>
                    <a:gd name="T13" fmla="*/ 80 h 200"/>
                    <a:gd name="T14" fmla="*/ 87 w 119"/>
                    <a:gd name="T15" fmla="*/ 35 h 200"/>
                    <a:gd name="T16" fmla="*/ 84 w 119"/>
                    <a:gd name="T17" fmla="*/ 29 h 200"/>
                    <a:gd name="T18" fmla="*/ 82 w 119"/>
                    <a:gd name="T19" fmla="*/ 36 h 200"/>
                    <a:gd name="T20" fmla="*/ 92 w 119"/>
                    <a:gd name="T21" fmla="*/ 101 h 200"/>
                    <a:gd name="T22" fmla="*/ 88 w 119"/>
                    <a:gd name="T23" fmla="*/ 118 h 200"/>
                    <a:gd name="T24" fmla="*/ 86 w 119"/>
                    <a:gd name="T25" fmla="*/ 137 h 200"/>
                    <a:gd name="T26" fmla="*/ 86 w 119"/>
                    <a:gd name="T27" fmla="*/ 181 h 200"/>
                    <a:gd name="T28" fmla="*/ 71 w 119"/>
                    <a:gd name="T29" fmla="*/ 199 h 200"/>
                    <a:gd name="T30" fmla="*/ 57 w 119"/>
                    <a:gd name="T31" fmla="*/ 181 h 200"/>
                    <a:gd name="T32" fmla="*/ 57 w 119"/>
                    <a:gd name="T33" fmla="*/ 125 h 200"/>
                    <a:gd name="T34" fmla="*/ 54 w 119"/>
                    <a:gd name="T35" fmla="*/ 119 h 200"/>
                    <a:gd name="T36" fmla="*/ 50 w 119"/>
                    <a:gd name="T37" fmla="*/ 125 h 200"/>
                    <a:gd name="T38" fmla="*/ 50 w 119"/>
                    <a:gd name="T39" fmla="*/ 173 h 200"/>
                    <a:gd name="T40" fmla="*/ 35 w 119"/>
                    <a:gd name="T41" fmla="*/ 199 h 200"/>
                    <a:gd name="T42" fmla="*/ 22 w 119"/>
                    <a:gd name="T43" fmla="*/ 172 h 200"/>
                    <a:gd name="T44" fmla="*/ 22 w 119"/>
                    <a:gd name="T45" fmla="*/ 137 h 200"/>
                    <a:gd name="T46" fmla="*/ 16 w 119"/>
                    <a:gd name="T47" fmla="*/ 115 h 200"/>
                    <a:gd name="T48" fmla="*/ 15 w 119"/>
                    <a:gd name="T49" fmla="*/ 96 h 200"/>
                    <a:gd name="T50" fmla="*/ 26 w 119"/>
                    <a:gd name="T51" fmla="*/ 37 h 200"/>
                    <a:gd name="T52" fmla="*/ 24 w 119"/>
                    <a:gd name="T53" fmla="*/ 28 h 200"/>
                    <a:gd name="T54" fmla="*/ 19 w 119"/>
                    <a:gd name="T55" fmla="*/ 36 h 200"/>
                    <a:gd name="T56" fmla="*/ 15 w 119"/>
                    <a:gd name="T57" fmla="*/ 53 h 200"/>
                    <a:gd name="T58" fmla="*/ 9 w 119"/>
                    <a:gd name="T59" fmla="*/ 35 h 200"/>
                    <a:gd name="T60" fmla="*/ 0 w 119"/>
                    <a:gd name="T61" fmla="*/ 6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9" h="200">
                      <a:moveTo>
                        <a:pt x="0" y="6"/>
                      </a:moveTo>
                      <a:cubicBezTo>
                        <a:pt x="5" y="4"/>
                        <a:pt x="10" y="0"/>
                        <a:pt x="16" y="0"/>
                      </a:cubicBezTo>
                      <a:cubicBezTo>
                        <a:pt x="41" y="1"/>
                        <a:pt x="66" y="1"/>
                        <a:pt x="90" y="0"/>
                      </a:cubicBezTo>
                      <a:cubicBezTo>
                        <a:pt x="101" y="0"/>
                        <a:pt x="106" y="5"/>
                        <a:pt x="107" y="15"/>
                      </a:cubicBezTo>
                      <a:cubicBezTo>
                        <a:pt x="110" y="36"/>
                        <a:pt x="114" y="57"/>
                        <a:pt x="118" y="78"/>
                      </a:cubicBezTo>
                      <a:cubicBezTo>
                        <a:pt x="119" y="86"/>
                        <a:pt x="118" y="94"/>
                        <a:pt x="109" y="95"/>
                      </a:cubicBezTo>
                      <a:cubicBezTo>
                        <a:pt x="99" y="97"/>
                        <a:pt x="95" y="89"/>
                        <a:pt x="94" y="80"/>
                      </a:cubicBezTo>
                      <a:cubicBezTo>
                        <a:pt x="92" y="65"/>
                        <a:pt x="89" y="50"/>
                        <a:pt x="87" y="35"/>
                      </a:cubicBezTo>
                      <a:cubicBezTo>
                        <a:pt x="87" y="33"/>
                        <a:pt x="86" y="29"/>
                        <a:pt x="84" y="29"/>
                      </a:cubicBezTo>
                      <a:cubicBezTo>
                        <a:pt x="81" y="29"/>
                        <a:pt x="82" y="33"/>
                        <a:pt x="82" y="36"/>
                      </a:cubicBezTo>
                      <a:cubicBezTo>
                        <a:pt x="85" y="57"/>
                        <a:pt x="89" y="79"/>
                        <a:pt x="92" y="101"/>
                      </a:cubicBezTo>
                      <a:cubicBezTo>
                        <a:pt x="93" y="107"/>
                        <a:pt x="96" y="112"/>
                        <a:pt x="88" y="118"/>
                      </a:cubicBezTo>
                      <a:cubicBezTo>
                        <a:pt x="83" y="121"/>
                        <a:pt x="86" y="130"/>
                        <a:pt x="86" y="137"/>
                      </a:cubicBezTo>
                      <a:cubicBezTo>
                        <a:pt x="86" y="152"/>
                        <a:pt x="86" y="166"/>
                        <a:pt x="86" y="181"/>
                      </a:cubicBezTo>
                      <a:cubicBezTo>
                        <a:pt x="86" y="191"/>
                        <a:pt x="81" y="198"/>
                        <a:pt x="71" y="199"/>
                      </a:cubicBezTo>
                      <a:cubicBezTo>
                        <a:pt x="61" y="199"/>
                        <a:pt x="57" y="191"/>
                        <a:pt x="57" y="181"/>
                      </a:cubicBezTo>
                      <a:cubicBezTo>
                        <a:pt x="58" y="162"/>
                        <a:pt x="57" y="144"/>
                        <a:pt x="57" y="125"/>
                      </a:cubicBezTo>
                      <a:cubicBezTo>
                        <a:pt x="57" y="123"/>
                        <a:pt x="57" y="119"/>
                        <a:pt x="54" y="119"/>
                      </a:cubicBezTo>
                      <a:cubicBezTo>
                        <a:pt x="49" y="118"/>
                        <a:pt x="50" y="123"/>
                        <a:pt x="50" y="125"/>
                      </a:cubicBezTo>
                      <a:cubicBezTo>
                        <a:pt x="50" y="141"/>
                        <a:pt x="50" y="157"/>
                        <a:pt x="50" y="173"/>
                      </a:cubicBezTo>
                      <a:cubicBezTo>
                        <a:pt x="50" y="192"/>
                        <a:pt x="46" y="200"/>
                        <a:pt x="35" y="199"/>
                      </a:cubicBezTo>
                      <a:cubicBezTo>
                        <a:pt x="19" y="197"/>
                        <a:pt x="22" y="183"/>
                        <a:pt x="22" y="172"/>
                      </a:cubicBezTo>
                      <a:cubicBezTo>
                        <a:pt x="22" y="160"/>
                        <a:pt x="22" y="149"/>
                        <a:pt x="22" y="137"/>
                      </a:cubicBezTo>
                      <a:cubicBezTo>
                        <a:pt x="21" y="129"/>
                        <a:pt x="23" y="121"/>
                        <a:pt x="16" y="115"/>
                      </a:cubicBezTo>
                      <a:cubicBezTo>
                        <a:pt x="11" y="110"/>
                        <a:pt x="14" y="102"/>
                        <a:pt x="15" y="96"/>
                      </a:cubicBezTo>
                      <a:cubicBezTo>
                        <a:pt x="19" y="76"/>
                        <a:pt x="22" y="56"/>
                        <a:pt x="26" y="37"/>
                      </a:cubicBezTo>
                      <a:cubicBezTo>
                        <a:pt x="26" y="34"/>
                        <a:pt x="27" y="29"/>
                        <a:pt x="24" y="28"/>
                      </a:cubicBezTo>
                      <a:cubicBezTo>
                        <a:pt x="20" y="28"/>
                        <a:pt x="20" y="32"/>
                        <a:pt x="19" y="36"/>
                      </a:cubicBezTo>
                      <a:cubicBezTo>
                        <a:pt x="17" y="42"/>
                        <a:pt x="20" y="54"/>
                        <a:pt x="15" y="53"/>
                      </a:cubicBezTo>
                      <a:cubicBezTo>
                        <a:pt x="6" y="52"/>
                        <a:pt x="12" y="41"/>
                        <a:pt x="9" y="35"/>
                      </a:cubicBezTo>
                      <a:cubicBezTo>
                        <a:pt x="4" y="26"/>
                        <a:pt x="10" y="1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31" name="Freeform 42">
                  <a:extLst>
                    <a:ext uri="{FF2B5EF4-FFF2-40B4-BE49-F238E27FC236}">
                      <a16:creationId xmlns:a16="http://schemas.microsoft.com/office/drawing/2014/main" id="{4ACDEFE7-0E02-4719-9114-159024CA21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23"/>
                  <a:ext cx="225" cy="344"/>
                </a:xfrm>
                <a:custGeom>
                  <a:avLst/>
                  <a:gdLst>
                    <a:gd name="T0" fmla="*/ 49 w 95"/>
                    <a:gd name="T1" fmla="*/ 0 h 145"/>
                    <a:gd name="T2" fmla="*/ 91 w 95"/>
                    <a:gd name="T3" fmla="*/ 37 h 145"/>
                    <a:gd name="T4" fmla="*/ 93 w 95"/>
                    <a:gd name="T5" fmla="*/ 54 h 145"/>
                    <a:gd name="T6" fmla="*/ 87 w 95"/>
                    <a:gd name="T7" fmla="*/ 69 h 145"/>
                    <a:gd name="T8" fmla="*/ 77 w 95"/>
                    <a:gd name="T9" fmla="*/ 57 h 145"/>
                    <a:gd name="T10" fmla="*/ 73 w 95"/>
                    <a:gd name="T11" fmla="*/ 29 h 145"/>
                    <a:gd name="T12" fmla="*/ 71 w 95"/>
                    <a:gd name="T13" fmla="*/ 23 h 145"/>
                    <a:gd name="T14" fmla="*/ 69 w 95"/>
                    <a:gd name="T15" fmla="*/ 29 h 145"/>
                    <a:gd name="T16" fmla="*/ 74 w 95"/>
                    <a:gd name="T17" fmla="*/ 63 h 145"/>
                    <a:gd name="T18" fmla="*/ 72 w 95"/>
                    <a:gd name="T19" fmla="*/ 91 h 145"/>
                    <a:gd name="T20" fmla="*/ 70 w 95"/>
                    <a:gd name="T21" fmla="*/ 128 h 145"/>
                    <a:gd name="T22" fmla="*/ 60 w 95"/>
                    <a:gd name="T23" fmla="*/ 144 h 145"/>
                    <a:gd name="T24" fmla="*/ 50 w 95"/>
                    <a:gd name="T25" fmla="*/ 128 h 145"/>
                    <a:gd name="T26" fmla="*/ 49 w 95"/>
                    <a:gd name="T27" fmla="*/ 96 h 145"/>
                    <a:gd name="T28" fmla="*/ 47 w 95"/>
                    <a:gd name="T29" fmla="*/ 90 h 145"/>
                    <a:gd name="T30" fmla="*/ 45 w 95"/>
                    <a:gd name="T31" fmla="*/ 95 h 145"/>
                    <a:gd name="T32" fmla="*/ 45 w 95"/>
                    <a:gd name="T33" fmla="*/ 131 h 145"/>
                    <a:gd name="T34" fmla="*/ 34 w 95"/>
                    <a:gd name="T35" fmla="*/ 144 h 145"/>
                    <a:gd name="T36" fmla="*/ 25 w 95"/>
                    <a:gd name="T37" fmla="*/ 131 h 145"/>
                    <a:gd name="T38" fmla="*/ 27 w 95"/>
                    <a:gd name="T39" fmla="*/ 28 h 145"/>
                    <a:gd name="T40" fmla="*/ 25 w 95"/>
                    <a:gd name="T41" fmla="*/ 22 h 145"/>
                    <a:gd name="T42" fmla="*/ 22 w 95"/>
                    <a:gd name="T43" fmla="*/ 27 h 145"/>
                    <a:gd name="T44" fmla="*/ 17 w 95"/>
                    <a:gd name="T45" fmla="*/ 60 h 145"/>
                    <a:gd name="T46" fmla="*/ 9 w 95"/>
                    <a:gd name="T47" fmla="*/ 69 h 145"/>
                    <a:gd name="T48" fmla="*/ 1 w 95"/>
                    <a:gd name="T49" fmla="*/ 58 h 145"/>
                    <a:gd name="T50" fmla="*/ 9 w 95"/>
                    <a:gd name="T51" fmla="*/ 9 h 145"/>
                    <a:gd name="T52" fmla="*/ 21 w 95"/>
                    <a:gd name="T53" fmla="*/ 0 h 145"/>
                    <a:gd name="T54" fmla="*/ 49 w 95"/>
                    <a:gd name="T5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145">
                      <a:moveTo>
                        <a:pt x="49" y="0"/>
                      </a:moveTo>
                      <a:cubicBezTo>
                        <a:pt x="84" y="1"/>
                        <a:pt x="84" y="1"/>
                        <a:pt x="91" y="37"/>
                      </a:cubicBezTo>
                      <a:cubicBezTo>
                        <a:pt x="92" y="42"/>
                        <a:pt x="93" y="48"/>
                        <a:pt x="93" y="54"/>
                      </a:cubicBezTo>
                      <a:cubicBezTo>
                        <a:pt x="94" y="60"/>
                        <a:pt x="95" y="68"/>
                        <a:pt x="87" y="69"/>
                      </a:cubicBezTo>
                      <a:cubicBezTo>
                        <a:pt x="80" y="70"/>
                        <a:pt x="77" y="63"/>
                        <a:pt x="77" y="57"/>
                      </a:cubicBezTo>
                      <a:cubicBezTo>
                        <a:pt x="78" y="47"/>
                        <a:pt x="73" y="39"/>
                        <a:pt x="73" y="29"/>
                      </a:cubicBezTo>
                      <a:cubicBezTo>
                        <a:pt x="73" y="27"/>
                        <a:pt x="73" y="23"/>
                        <a:pt x="71" y="23"/>
                      </a:cubicBezTo>
                      <a:cubicBezTo>
                        <a:pt x="69" y="23"/>
                        <a:pt x="69" y="27"/>
                        <a:pt x="69" y="29"/>
                      </a:cubicBezTo>
                      <a:cubicBezTo>
                        <a:pt x="70" y="41"/>
                        <a:pt x="72" y="52"/>
                        <a:pt x="74" y="63"/>
                      </a:cubicBezTo>
                      <a:cubicBezTo>
                        <a:pt x="75" y="72"/>
                        <a:pt x="77" y="80"/>
                        <a:pt x="72" y="91"/>
                      </a:cubicBezTo>
                      <a:cubicBezTo>
                        <a:pt x="67" y="101"/>
                        <a:pt x="71" y="116"/>
                        <a:pt x="70" y="128"/>
                      </a:cubicBezTo>
                      <a:cubicBezTo>
                        <a:pt x="70" y="136"/>
                        <a:pt x="71" y="145"/>
                        <a:pt x="60" y="144"/>
                      </a:cubicBezTo>
                      <a:cubicBezTo>
                        <a:pt x="51" y="144"/>
                        <a:pt x="50" y="136"/>
                        <a:pt x="50" y="128"/>
                      </a:cubicBezTo>
                      <a:cubicBezTo>
                        <a:pt x="50" y="117"/>
                        <a:pt x="50" y="106"/>
                        <a:pt x="49" y="96"/>
                      </a:cubicBezTo>
                      <a:cubicBezTo>
                        <a:pt x="49" y="94"/>
                        <a:pt x="50" y="90"/>
                        <a:pt x="47" y="90"/>
                      </a:cubicBezTo>
                      <a:cubicBezTo>
                        <a:pt x="46" y="90"/>
                        <a:pt x="45" y="94"/>
                        <a:pt x="45" y="95"/>
                      </a:cubicBezTo>
                      <a:cubicBezTo>
                        <a:pt x="45" y="107"/>
                        <a:pt x="45" y="119"/>
                        <a:pt x="45" y="131"/>
                      </a:cubicBezTo>
                      <a:cubicBezTo>
                        <a:pt x="45" y="139"/>
                        <a:pt x="42" y="145"/>
                        <a:pt x="34" y="144"/>
                      </a:cubicBezTo>
                      <a:cubicBezTo>
                        <a:pt x="26" y="144"/>
                        <a:pt x="24" y="138"/>
                        <a:pt x="25" y="131"/>
                      </a:cubicBezTo>
                      <a:cubicBezTo>
                        <a:pt x="26" y="97"/>
                        <a:pt x="15" y="62"/>
                        <a:pt x="27" y="28"/>
                      </a:cubicBezTo>
                      <a:cubicBezTo>
                        <a:pt x="28" y="26"/>
                        <a:pt x="29" y="22"/>
                        <a:pt x="25" y="22"/>
                      </a:cubicBezTo>
                      <a:cubicBezTo>
                        <a:pt x="24" y="22"/>
                        <a:pt x="22" y="25"/>
                        <a:pt x="22" y="27"/>
                      </a:cubicBezTo>
                      <a:cubicBezTo>
                        <a:pt x="20" y="38"/>
                        <a:pt x="19" y="49"/>
                        <a:pt x="17" y="60"/>
                      </a:cubicBezTo>
                      <a:cubicBezTo>
                        <a:pt x="16" y="65"/>
                        <a:pt x="14" y="69"/>
                        <a:pt x="9" y="69"/>
                      </a:cubicBezTo>
                      <a:cubicBezTo>
                        <a:pt x="2" y="69"/>
                        <a:pt x="0" y="64"/>
                        <a:pt x="1" y="58"/>
                      </a:cubicBezTo>
                      <a:cubicBezTo>
                        <a:pt x="4" y="41"/>
                        <a:pt x="6" y="25"/>
                        <a:pt x="9" y="9"/>
                      </a:cubicBezTo>
                      <a:cubicBezTo>
                        <a:pt x="10" y="2"/>
                        <a:pt x="16" y="1"/>
                        <a:pt x="21" y="0"/>
                      </a:cubicBezTo>
                      <a:cubicBezTo>
                        <a:pt x="30" y="0"/>
                        <a:pt x="39" y="0"/>
                        <a:pt x="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32" name="Freeform 43">
                  <a:extLst>
                    <a:ext uri="{FF2B5EF4-FFF2-40B4-BE49-F238E27FC236}">
                      <a16:creationId xmlns:a16="http://schemas.microsoft.com/office/drawing/2014/main" id="{0DDE7039-B429-43DE-B8D2-D6B16FF58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2523"/>
                  <a:ext cx="207" cy="344"/>
                </a:xfrm>
                <a:custGeom>
                  <a:avLst/>
                  <a:gdLst>
                    <a:gd name="T0" fmla="*/ 66 w 87"/>
                    <a:gd name="T1" fmla="*/ 79 h 145"/>
                    <a:gd name="T2" fmla="*/ 66 w 87"/>
                    <a:gd name="T3" fmla="*/ 129 h 145"/>
                    <a:gd name="T4" fmla="*/ 57 w 87"/>
                    <a:gd name="T5" fmla="*/ 144 h 145"/>
                    <a:gd name="T6" fmla="*/ 45 w 87"/>
                    <a:gd name="T7" fmla="*/ 129 h 145"/>
                    <a:gd name="T8" fmla="*/ 45 w 87"/>
                    <a:gd name="T9" fmla="*/ 89 h 145"/>
                    <a:gd name="T10" fmla="*/ 43 w 87"/>
                    <a:gd name="T11" fmla="*/ 82 h 145"/>
                    <a:gd name="T12" fmla="*/ 41 w 87"/>
                    <a:gd name="T13" fmla="*/ 89 h 145"/>
                    <a:gd name="T14" fmla="*/ 41 w 87"/>
                    <a:gd name="T15" fmla="*/ 131 h 145"/>
                    <a:gd name="T16" fmla="*/ 30 w 87"/>
                    <a:gd name="T17" fmla="*/ 145 h 145"/>
                    <a:gd name="T18" fmla="*/ 21 w 87"/>
                    <a:gd name="T19" fmla="*/ 130 h 145"/>
                    <a:gd name="T20" fmla="*/ 21 w 87"/>
                    <a:gd name="T21" fmla="*/ 30 h 145"/>
                    <a:gd name="T22" fmla="*/ 19 w 87"/>
                    <a:gd name="T23" fmla="*/ 23 h 145"/>
                    <a:gd name="T24" fmla="*/ 16 w 87"/>
                    <a:gd name="T25" fmla="*/ 31 h 145"/>
                    <a:gd name="T26" fmla="*/ 15 w 87"/>
                    <a:gd name="T27" fmla="*/ 61 h 145"/>
                    <a:gd name="T28" fmla="*/ 8 w 87"/>
                    <a:gd name="T29" fmla="*/ 69 h 145"/>
                    <a:gd name="T30" fmla="*/ 0 w 87"/>
                    <a:gd name="T31" fmla="*/ 60 h 145"/>
                    <a:gd name="T32" fmla="*/ 0 w 87"/>
                    <a:gd name="T33" fmla="*/ 12 h 145"/>
                    <a:gd name="T34" fmla="*/ 13 w 87"/>
                    <a:gd name="T35" fmla="*/ 0 h 145"/>
                    <a:gd name="T36" fmla="*/ 74 w 87"/>
                    <a:gd name="T37" fmla="*/ 0 h 145"/>
                    <a:gd name="T38" fmla="*/ 87 w 87"/>
                    <a:gd name="T39" fmla="*/ 12 h 145"/>
                    <a:gd name="T40" fmla="*/ 86 w 87"/>
                    <a:gd name="T41" fmla="*/ 60 h 145"/>
                    <a:gd name="T42" fmla="*/ 78 w 87"/>
                    <a:gd name="T43" fmla="*/ 69 h 145"/>
                    <a:gd name="T44" fmla="*/ 72 w 87"/>
                    <a:gd name="T45" fmla="*/ 60 h 145"/>
                    <a:gd name="T46" fmla="*/ 71 w 87"/>
                    <a:gd name="T47" fmla="*/ 30 h 145"/>
                    <a:gd name="T48" fmla="*/ 68 w 87"/>
                    <a:gd name="T49" fmla="*/ 24 h 145"/>
                    <a:gd name="T50" fmla="*/ 66 w 87"/>
                    <a:gd name="T51" fmla="*/ 30 h 145"/>
                    <a:gd name="T52" fmla="*/ 66 w 87"/>
                    <a:gd name="T53" fmla="*/ 79 h 145"/>
                    <a:gd name="T54" fmla="*/ 66 w 87"/>
                    <a:gd name="T55" fmla="*/ 7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7" h="145">
                      <a:moveTo>
                        <a:pt x="66" y="79"/>
                      </a:moveTo>
                      <a:cubicBezTo>
                        <a:pt x="66" y="96"/>
                        <a:pt x="66" y="113"/>
                        <a:pt x="66" y="129"/>
                      </a:cubicBezTo>
                      <a:cubicBezTo>
                        <a:pt x="66" y="136"/>
                        <a:pt x="66" y="144"/>
                        <a:pt x="57" y="144"/>
                      </a:cubicBezTo>
                      <a:cubicBezTo>
                        <a:pt x="48" y="145"/>
                        <a:pt x="45" y="137"/>
                        <a:pt x="45" y="129"/>
                      </a:cubicBezTo>
                      <a:cubicBezTo>
                        <a:pt x="45" y="116"/>
                        <a:pt x="45" y="102"/>
                        <a:pt x="45" y="89"/>
                      </a:cubicBezTo>
                      <a:cubicBezTo>
                        <a:pt x="45" y="87"/>
                        <a:pt x="44" y="84"/>
                        <a:pt x="43" y="82"/>
                      </a:cubicBezTo>
                      <a:cubicBezTo>
                        <a:pt x="41" y="84"/>
                        <a:pt x="41" y="86"/>
                        <a:pt x="41" y="89"/>
                      </a:cubicBezTo>
                      <a:cubicBezTo>
                        <a:pt x="41" y="103"/>
                        <a:pt x="41" y="117"/>
                        <a:pt x="41" y="131"/>
                      </a:cubicBezTo>
                      <a:cubicBezTo>
                        <a:pt x="41" y="139"/>
                        <a:pt x="38" y="144"/>
                        <a:pt x="30" y="145"/>
                      </a:cubicBezTo>
                      <a:cubicBezTo>
                        <a:pt x="22" y="145"/>
                        <a:pt x="21" y="137"/>
                        <a:pt x="21" y="130"/>
                      </a:cubicBezTo>
                      <a:cubicBezTo>
                        <a:pt x="21" y="97"/>
                        <a:pt x="21" y="64"/>
                        <a:pt x="21" y="30"/>
                      </a:cubicBezTo>
                      <a:cubicBezTo>
                        <a:pt x="21" y="28"/>
                        <a:pt x="20" y="25"/>
                        <a:pt x="19" y="23"/>
                      </a:cubicBezTo>
                      <a:cubicBezTo>
                        <a:pt x="15" y="24"/>
                        <a:pt x="16" y="28"/>
                        <a:pt x="16" y="31"/>
                      </a:cubicBezTo>
                      <a:cubicBezTo>
                        <a:pt x="16" y="41"/>
                        <a:pt x="16" y="51"/>
                        <a:pt x="15" y="61"/>
                      </a:cubicBezTo>
                      <a:cubicBezTo>
                        <a:pt x="15" y="65"/>
                        <a:pt x="13" y="69"/>
                        <a:pt x="8" y="69"/>
                      </a:cubicBezTo>
                      <a:cubicBezTo>
                        <a:pt x="3" y="69"/>
                        <a:pt x="0" y="65"/>
                        <a:pt x="0" y="60"/>
                      </a:cubicBezTo>
                      <a:cubicBezTo>
                        <a:pt x="0" y="44"/>
                        <a:pt x="0" y="28"/>
                        <a:pt x="0" y="12"/>
                      </a:cubicBezTo>
                      <a:cubicBezTo>
                        <a:pt x="0" y="3"/>
                        <a:pt x="5" y="0"/>
                        <a:pt x="13" y="0"/>
                      </a:cubicBezTo>
                      <a:cubicBezTo>
                        <a:pt x="33" y="0"/>
                        <a:pt x="54" y="1"/>
                        <a:pt x="74" y="0"/>
                      </a:cubicBezTo>
                      <a:cubicBezTo>
                        <a:pt x="83" y="0"/>
                        <a:pt x="87" y="4"/>
                        <a:pt x="87" y="12"/>
                      </a:cubicBezTo>
                      <a:cubicBezTo>
                        <a:pt x="87" y="28"/>
                        <a:pt x="87" y="44"/>
                        <a:pt x="86" y="60"/>
                      </a:cubicBezTo>
                      <a:cubicBezTo>
                        <a:pt x="86" y="64"/>
                        <a:pt x="84" y="69"/>
                        <a:pt x="78" y="69"/>
                      </a:cubicBezTo>
                      <a:cubicBezTo>
                        <a:pt x="74" y="68"/>
                        <a:pt x="72" y="64"/>
                        <a:pt x="72" y="60"/>
                      </a:cubicBezTo>
                      <a:cubicBezTo>
                        <a:pt x="71" y="50"/>
                        <a:pt x="71" y="40"/>
                        <a:pt x="71" y="30"/>
                      </a:cubicBezTo>
                      <a:cubicBezTo>
                        <a:pt x="71" y="28"/>
                        <a:pt x="71" y="24"/>
                        <a:pt x="68" y="24"/>
                      </a:cubicBezTo>
                      <a:cubicBezTo>
                        <a:pt x="64" y="23"/>
                        <a:pt x="66" y="27"/>
                        <a:pt x="66" y="30"/>
                      </a:cubicBezTo>
                      <a:cubicBezTo>
                        <a:pt x="66" y="46"/>
                        <a:pt x="66" y="63"/>
                        <a:pt x="66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33" name="Freeform 44">
                  <a:extLst>
                    <a:ext uri="{FF2B5EF4-FFF2-40B4-BE49-F238E27FC236}">
                      <a16:creationId xmlns:a16="http://schemas.microsoft.com/office/drawing/2014/main" id="{17B7B295-4178-4A68-89A9-0E72209E6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2233"/>
                  <a:ext cx="150" cy="150"/>
                </a:xfrm>
                <a:custGeom>
                  <a:avLst/>
                  <a:gdLst>
                    <a:gd name="T0" fmla="*/ 31 w 63"/>
                    <a:gd name="T1" fmla="*/ 63 h 63"/>
                    <a:gd name="T2" fmla="*/ 0 w 63"/>
                    <a:gd name="T3" fmla="*/ 33 h 63"/>
                    <a:gd name="T4" fmla="*/ 31 w 63"/>
                    <a:gd name="T5" fmla="*/ 1 h 63"/>
                    <a:gd name="T6" fmla="*/ 63 w 63"/>
                    <a:gd name="T7" fmla="*/ 31 h 63"/>
                    <a:gd name="T8" fmla="*/ 31 w 63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31" y="63"/>
                      </a:moveTo>
                      <a:cubicBezTo>
                        <a:pt x="15" y="63"/>
                        <a:pt x="1" y="49"/>
                        <a:pt x="0" y="33"/>
                      </a:cubicBezTo>
                      <a:cubicBezTo>
                        <a:pt x="0" y="16"/>
                        <a:pt x="14" y="1"/>
                        <a:pt x="31" y="1"/>
                      </a:cubicBezTo>
                      <a:cubicBezTo>
                        <a:pt x="47" y="0"/>
                        <a:pt x="62" y="15"/>
                        <a:pt x="63" y="31"/>
                      </a:cubicBezTo>
                      <a:cubicBezTo>
                        <a:pt x="63" y="48"/>
                        <a:pt x="48" y="63"/>
                        <a:pt x="3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34" name="Freeform 45">
                  <a:extLst>
                    <a:ext uri="{FF2B5EF4-FFF2-40B4-BE49-F238E27FC236}">
                      <a16:creationId xmlns:a16="http://schemas.microsoft.com/office/drawing/2014/main" id="{C71DCC39-A0C2-4F75-A9B9-41DEA1F10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9" y="2233"/>
                  <a:ext cx="150" cy="150"/>
                </a:xfrm>
                <a:custGeom>
                  <a:avLst/>
                  <a:gdLst>
                    <a:gd name="T0" fmla="*/ 63 w 63"/>
                    <a:gd name="T1" fmla="*/ 31 h 63"/>
                    <a:gd name="T2" fmla="*/ 33 w 63"/>
                    <a:gd name="T3" fmla="*/ 62 h 63"/>
                    <a:gd name="T4" fmla="*/ 0 w 63"/>
                    <a:gd name="T5" fmla="*/ 32 h 63"/>
                    <a:gd name="T6" fmla="*/ 30 w 63"/>
                    <a:gd name="T7" fmla="*/ 1 h 63"/>
                    <a:gd name="T8" fmla="*/ 63 w 6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63" y="31"/>
                      </a:moveTo>
                      <a:cubicBezTo>
                        <a:pt x="63" y="47"/>
                        <a:pt x="49" y="62"/>
                        <a:pt x="33" y="62"/>
                      </a:cubicBezTo>
                      <a:cubicBezTo>
                        <a:pt x="16" y="63"/>
                        <a:pt x="0" y="49"/>
                        <a:pt x="0" y="32"/>
                      </a:cubicBezTo>
                      <a:cubicBezTo>
                        <a:pt x="0" y="16"/>
                        <a:pt x="14" y="1"/>
                        <a:pt x="30" y="1"/>
                      </a:cubicBezTo>
                      <a:cubicBezTo>
                        <a:pt x="47" y="0"/>
                        <a:pt x="62" y="14"/>
                        <a:pt x="63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35" name="Freeform 46">
                  <a:extLst>
                    <a:ext uri="{FF2B5EF4-FFF2-40B4-BE49-F238E27FC236}">
                      <a16:creationId xmlns:a16="http://schemas.microsoft.com/office/drawing/2014/main" id="{10EEEFFB-E50D-4551-A5B9-15BFA810E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2380"/>
                  <a:ext cx="147" cy="131"/>
                </a:xfrm>
                <a:custGeom>
                  <a:avLst/>
                  <a:gdLst>
                    <a:gd name="T0" fmla="*/ 9 w 62"/>
                    <a:gd name="T1" fmla="*/ 28 h 55"/>
                    <a:gd name="T2" fmla="*/ 8 w 62"/>
                    <a:gd name="T3" fmla="*/ 19 h 55"/>
                    <a:gd name="T4" fmla="*/ 9 w 62"/>
                    <a:gd name="T5" fmla="*/ 7 h 55"/>
                    <a:gd name="T6" fmla="*/ 20 w 62"/>
                    <a:gd name="T7" fmla="*/ 8 h 55"/>
                    <a:gd name="T8" fmla="*/ 42 w 62"/>
                    <a:gd name="T9" fmla="*/ 8 h 55"/>
                    <a:gd name="T10" fmla="*/ 52 w 62"/>
                    <a:gd name="T11" fmla="*/ 6 h 55"/>
                    <a:gd name="T12" fmla="*/ 54 w 62"/>
                    <a:gd name="T13" fmla="*/ 18 h 55"/>
                    <a:gd name="T14" fmla="*/ 52 w 62"/>
                    <a:gd name="T15" fmla="*/ 29 h 55"/>
                    <a:gd name="T16" fmla="*/ 30 w 62"/>
                    <a:gd name="T17" fmla="*/ 55 h 55"/>
                    <a:gd name="T18" fmla="*/ 9 w 62"/>
                    <a:gd name="T19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55">
                      <a:moveTo>
                        <a:pt x="9" y="28"/>
                      </a:moveTo>
                      <a:cubicBezTo>
                        <a:pt x="10" y="25"/>
                        <a:pt x="12" y="21"/>
                        <a:pt x="8" y="19"/>
                      </a:cubicBezTo>
                      <a:cubicBezTo>
                        <a:pt x="0" y="14"/>
                        <a:pt x="6" y="11"/>
                        <a:pt x="9" y="7"/>
                      </a:cubicBezTo>
                      <a:cubicBezTo>
                        <a:pt x="14" y="0"/>
                        <a:pt x="16" y="6"/>
                        <a:pt x="20" y="8"/>
                      </a:cubicBezTo>
                      <a:cubicBezTo>
                        <a:pt x="27" y="13"/>
                        <a:pt x="36" y="15"/>
                        <a:pt x="42" y="8"/>
                      </a:cubicBezTo>
                      <a:cubicBezTo>
                        <a:pt x="46" y="5"/>
                        <a:pt x="48" y="0"/>
                        <a:pt x="52" y="6"/>
                      </a:cubicBezTo>
                      <a:cubicBezTo>
                        <a:pt x="55" y="10"/>
                        <a:pt x="62" y="13"/>
                        <a:pt x="54" y="18"/>
                      </a:cubicBezTo>
                      <a:cubicBezTo>
                        <a:pt x="50" y="22"/>
                        <a:pt x="52" y="26"/>
                        <a:pt x="52" y="29"/>
                      </a:cubicBezTo>
                      <a:cubicBezTo>
                        <a:pt x="52" y="48"/>
                        <a:pt x="45" y="55"/>
                        <a:pt x="30" y="55"/>
                      </a:cubicBezTo>
                      <a:cubicBezTo>
                        <a:pt x="15" y="54"/>
                        <a:pt x="8" y="45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36" name="Freeform 47">
                  <a:extLst>
                    <a:ext uri="{FF2B5EF4-FFF2-40B4-BE49-F238E27FC236}">
                      <a16:creationId xmlns:a16="http://schemas.microsoft.com/office/drawing/2014/main" id="{C9DE34DB-0E47-475D-9E12-1E8AFE048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2404"/>
                  <a:ext cx="105" cy="107"/>
                </a:xfrm>
                <a:custGeom>
                  <a:avLst/>
                  <a:gdLst>
                    <a:gd name="T0" fmla="*/ 44 w 44"/>
                    <a:gd name="T1" fmla="*/ 24 h 45"/>
                    <a:gd name="T2" fmla="*/ 23 w 44"/>
                    <a:gd name="T3" fmla="*/ 45 h 45"/>
                    <a:gd name="T4" fmla="*/ 0 w 44"/>
                    <a:gd name="T5" fmla="*/ 23 h 45"/>
                    <a:gd name="T6" fmla="*/ 21 w 44"/>
                    <a:gd name="T7" fmla="*/ 1 h 45"/>
                    <a:gd name="T8" fmla="*/ 44 w 44"/>
                    <a:gd name="T9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4"/>
                      </a:moveTo>
                      <a:cubicBezTo>
                        <a:pt x="44" y="37"/>
                        <a:pt x="36" y="45"/>
                        <a:pt x="23" y="45"/>
                      </a:cubicBezTo>
                      <a:cubicBezTo>
                        <a:pt x="9" y="45"/>
                        <a:pt x="0" y="36"/>
                        <a:pt x="0" y="23"/>
                      </a:cubicBezTo>
                      <a:cubicBezTo>
                        <a:pt x="0" y="11"/>
                        <a:pt x="10" y="1"/>
                        <a:pt x="21" y="1"/>
                      </a:cubicBezTo>
                      <a:cubicBezTo>
                        <a:pt x="33" y="0"/>
                        <a:pt x="44" y="11"/>
                        <a:pt x="4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BD67EBAB-50E5-4360-913E-D8FD95019F09}"/>
                </a:ext>
              </a:extLst>
            </p:cNvPr>
            <p:cNvGrpSpPr/>
            <p:nvPr/>
          </p:nvGrpSpPr>
          <p:grpSpPr>
            <a:xfrm>
              <a:off x="8533324" y="2166938"/>
              <a:ext cx="331629" cy="293688"/>
              <a:chOff x="5084196" y="11177489"/>
              <a:chExt cx="906904" cy="906904"/>
            </a:xfrm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DF195EBB-EC80-4E17-8440-771C37EA75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11177489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344" name="Group 58">
                <a:extLst>
                  <a:ext uri="{FF2B5EF4-FFF2-40B4-BE49-F238E27FC236}">
                    <a16:creationId xmlns:a16="http://schemas.microsoft.com/office/drawing/2014/main" id="{158B7C8C-C151-45CA-8D90-0C930031093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69254" y="11347881"/>
                <a:ext cx="536789" cy="566121"/>
                <a:chOff x="1786" y="1026"/>
                <a:chExt cx="2068" cy="2181"/>
              </a:xfrm>
              <a:solidFill>
                <a:schemeClr val="bg1"/>
              </a:solidFill>
            </p:grpSpPr>
            <p:sp>
              <p:nvSpPr>
                <p:cNvPr id="345" name="Freeform 59">
                  <a:extLst>
                    <a:ext uri="{FF2B5EF4-FFF2-40B4-BE49-F238E27FC236}">
                      <a16:creationId xmlns:a16="http://schemas.microsoft.com/office/drawing/2014/main" id="{1E732F83-AF1B-4024-8645-1CF4DA6607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4" y="1275"/>
                  <a:ext cx="1001" cy="1932"/>
                </a:xfrm>
                <a:custGeom>
                  <a:avLst/>
                  <a:gdLst>
                    <a:gd name="T0" fmla="*/ 0 w 422"/>
                    <a:gd name="T1" fmla="*/ 152 h 815"/>
                    <a:gd name="T2" fmla="*/ 0 w 422"/>
                    <a:gd name="T3" fmla="*/ 164 h 815"/>
                    <a:gd name="T4" fmla="*/ 0 w 422"/>
                    <a:gd name="T5" fmla="*/ 801 h 815"/>
                    <a:gd name="T6" fmla="*/ 1 w 422"/>
                    <a:gd name="T7" fmla="*/ 815 h 815"/>
                    <a:gd name="T8" fmla="*/ 161 w 422"/>
                    <a:gd name="T9" fmla="*/ 815 h 815"/>
                    <a:gd name="T10" fmla="*/ 161 w 422"/>
                    <a:gd name="T11" fmla="*/ 642 h 815"/>
                    <a:gd name="T12" fmla="*/ 261 w 422"/>
                    <a:gd name="T13" fmla="*/ 642 h 815"/>
                    <a:gd name="T14" fmla="*/ 263 w 422"/>
                    <a:gd name="T15" fmla="*/ 662 h 815"/>
                    <a:gd name="T16" fmla="*/ 264 w 422"/>
                    <a:gd name="T17" fmla="*/ 796 h 815"/>
                    <a:gd name="T18" fmla="*/ 265 w 422"/>
                    <a:gd name="T19" fmla="*/ 815 h 815"/>
                    <a:gd name="T20" fmla="*/ 421 w 422"/>
                    <a:gd name="T21" fmla="*/ 815 h 815"/>
                    <a:gd name="T22" fmla="*/ 422 w 422"/>
                    <a:gd name="T23" fmla="*/ 797 h 815"/>
                    <a:gd name="T24" fmla="*/ 422 w 422"/>
                    <a:gd name="T25" fmla="*/ 166 h 815"/>
                    <a:gd name="T26" fmla="*/ 422 w 422"/>
                    <a:gd name="T27" fmla="*/ 151 h 815"/>
                    <a:gd name="T28" fmla="*/ 307 w 422"/>
                    <a:gd name="T29" fmla="*/ 0 h 815"/>
                    <a:gd name="T30" fmla="*/ 0 w 422"/>
                    <a:gd name="T31" fmla="*/ 152 h 815"/>
                    <a:gd name="T32" fmla="*/ 180 w 422"/>
                    <a:gd name="T33" fmla="*/ 606 h 815"/>
                    <a:gd name="T34" fmla="*/ 66 w 422"/>
                    <a:gd name="T35" fmla="*/ 606 h 815"/>
                    <a:gd name="T36" fmla="*/ 66 w 422"/>
                    <a:gd name="T37" fmla="*/ 490 h 815"/>
                    <a:gd name="T38" fmla="*/ 180 w 422"/>
                    <a:gd name="T39" fmla="*/ 490 h 815"/>
                    <a:gd name="T40" fmla="*/ 180 w 422"/>
                    <a:gd name="T41" fmla="*/ 606 h 815"/>
                    <a:gd name="T42" fmla="*/ 66 w 422"/>
                    <a:gd name="T43" fmla="*/ 447 h 815"/>
                    <a:gd name="T44" fmla="*/ 66 w 422"/>
                    <a:gd name="T45" fmla="*/ 331 h 815"/>
                    <a:gd name="T46" fmla="*/ 180 w 422"/>
                    <a:gd name="T47" fmla="*/ 331 h 815"/>
                    <a:gd name="T48" fmla="*/ 180 w 422"/>
                    <a:gd name="T49" fmla="*/ 447 h 815"/>
                    <a:gd name="T50" fmla="*/ 66 w 422"/>
                    <a:gd name="T51" fmla="*/ 447 h 815"/>
                    <a:gd name="T52" fmla="*/ 180 w 422"/>
                    <a:gd name="T53" fmla="*/ 286 h 815"/>
                    <a:gd name="T54" fmla="*/ 66 w 422"/>
                    <a:gd name="T55" fmla="*/ 286 h 815"/>
                    <a:gd name="T56" fmla="*/ 66 w 422"/>
                    <a:gd name="T57" fmla="*/ 171 h 815"/>
                    <a:gd name="T58" fmla="*/ 180 w 422"/>
                    <a:gd name="T59" fmla="*/ 171 h 815"/>
                    <a:gd name="T60" fmla="*/ 180 w 422"/>
                    <a:gd name="T61" fmla="*/ 286 h 815"/>
                    <a:gd name="T62" fmla="*/ 358 w 422"/>
                    <a:gd name="T63" fmla="*/ 606 h 815"/>
                    <a:gd name="T64" fmla="*/ 242 w 422"/>
                    <a:gd name="T65" fmla="*/ 606 h 815"/>
                    <a:gd name="T66" fmla="*/ 242 w 422"/>
                    <a:gd name="T67" fmla="*/ 490 h 815"/>
                    <a:gd name="T68" fmla="*/ 358 w 422"/>
                    <a:gd name="T69" fmla="*/ 490 h 815"/>
                    <a:gd name="T70" fmla="*/ 358 w 422"/>
                    <a:gd name="T71" fmla="*/ 606 h 815"/>
                    <a:gd name="T72" fmla="*/ 359 w 422"/>
                    <a:gd name="T73" fmla="*/ 446 h 815"/>
                    <a:gd name="T74" fmla="*/ 242 w 422"/>
                    <a:gd name="T75" fmla="*/ 446 h 815"/>
                    <a:gd name="T76" fmla="*/ 242 w 422"/>
                    <a:gd name="T77" fmla="*/ 331 h 815"/>
                    <a:gd name="T78" fmla="*/ 359 w 422"/>
                    <a:gd name="T79" fmla="*/ 331 h 815"/>
                    <a:gd name="T80" fmla="*/ 359 w 422"/>
                    <a:gd name="T81" fmla="*/ 446 h 815"/>
                    <a:gd name="T82" fmla="*/ 359 w 422"/>
                    <a:gd name="T83" fmla="*/ 286 h 815"/>
                    <a:gd name="T84" fmla="*/ 242 w 422"/>
                    <a:gd name="T85" fmla="*/ 286 h 815"/>
                    <a:gd name="T86" fmla="*/ 242 w 422"/>
                    <a:gd name="T87" fmla="*/ 171 h 815"/>
                    <a:gd name="T88" fmla="*/ 359 w 422"/>
                    <a:gd name="T89" fmla="*/ 171 h 815"/>
                    <a:gd name="T90" fmla="*/ 359 w 422"/>
                    <a:gd name="T91" fmla="*/ 286 h 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22" h="815">
                      <a:moveTo>
                        <a:pt x="0" y="152"/>
                      </a:moveTo>
                      <a:cubicBezTo>
                        <a:pt x="0" y="157"/>
                        <a:pt x="0" y="160"/>
                        <a:pt x="0" y="164"/>
                      </a:cubicBezTo>
                      <a:cubicBezTo>
                        <a:pt x="0" y="376"/>
                        <a:pt x="0" y="589"/>
                        <a:pt x="0" y="801"/>
                      </a:cubicBezTo>
                      <a:cubicBezTo>
                        <a:pt x="0" y="806"/>
                        <a:pt x="1" y="811"/>
                        <a:pt x="1" y="815"/>
                      </a:cubicBezTo>
                      <a:cubicBezTo>
                        <a:pt x="54" y="815"/>
                        <a:pt x="108" y="815"/>
                        <a:pt x="161" y="815"/>
                      </a:cubicBezTo>
                      <a:cubicBezTo>
                        <a:pt x="161" y="758"/>
                        <a:pt x="161" y="700"/>
                        <a:pt x="161" y="642"/>
                      </a:cubicBezTo>
                      <a:cubicBezTo>
                        <a:pt x="195" y="642"/>
                        <a:pt x="228" y="642"/>
                        <a:pt x="261" y="642"/>
                      </a:cubicBezTo>
                      <a:cubicBezTo>
                        <a:pt x="265" y="649"/>
                        <a:pt x="263" y="656"/>
                        <a:pt x="263" y="662"/>
                      </a:cubicBezTo>
                      <a:cubicBezTo>
                        <a:pt x="264" y="707"/>
                        <a:pt x="263" y="751"/>
                        <a:pt x="264" y="796"/>
                      </a:cubicBezTo>
                      <a:cubicBezTo>
                        <a:pt x="264" y="802"/>
                        <a:pt x="262" y="809"/>
                        <a:pt x="265" y="815"/>
                      </a:cubicBezTo>
                      <a:cubicBezTo>
                        <a:pt x="317" y="815"/>
                        <a:pt x="369" y="815"/>
                        <a:pt x="421" y="815"/>
                      </a:cubicBezTo>
                      <a:cubicBezTo>
                        <a:pt x="421" y="809"/>
                        <a:pt x="422" y="803"/>
                        <a:pt x="422" y="797"/>
                      </a:cubicBezTo>
                      <a:cubicBezTo>
                        <a:pt x="422" y="587"/>
                        <a:pt x="422" y="376"/>
                        <a:pt x="422" y="166"/>
                      </a:cubicBezTo>
                      <a:cubicBezTo>
                        <a:pt x="422" y="161"/>
                        <a:pt x="422" y="155"/>
                        <a:pt x="422" y="151"/>
                      </a:cubicBezTo>
                      <a:cubicBezTo>
                        <a:pt x="383" y="100"/>
                        <a:pt x="346" y="50"/>
                        <a:pt x="307" y="0"/>
                      </a:cubicBezTo>
                      <a:cubicBezTo>
                        <a:pt x="205" y="51"/>
                        <a:pt x="102" y="101"/>
                        <a:pt x="0" y="152"/>
                      </a:cubicBezTo>
                      <a:close/>
                      <a:moveTo>
                        <a:pt x="180" y="606"/>
                      </a:moveTo>
                      <a:cubicBezTo>
                        <a:pt x="141" y="606"/>
                        <a:pt x="104" y="606"/>
                        <a:pt x="66" y="606"/>
                      </a:cubicBezTo>
                      <a:cubicBezTo>
                        <a:pt x="66" y="568"/>
                        <a:pt x="66" y="529"/>
                        <a:pt x="66" y="490"/>
                      </a:cubicBezTo>
                      <a:cubicBezTo>
                        <a:pt x="104" y="490"/>
                        <a:pt x="141" y="490"/>
                        <a:pt x="180" y="490"/>
                      </a:cubicBezTo>
                      <a:cubicBezTo>
                        <a:pt x="180" y="528"/>
                        <a:pt x="180" y="567"/>
                        <a:pt x="180" y="606"/>
                      </a:cubicBezTo>
                      <a:close/>
                      <a:moveTo>
                        <a:pt x="66" y="447"/>
                      </a:moveTo>
                      <a:cubicBezTo>
                        <a:pt x="66" y="409"/>
                        <a:pt x="66" y="371"/>
                        <a:pt x="66" y="331"/>
                      </a:cubicBezTo>
                      <a:cubicBezTo>
                        <a:pt x="103" y="331"/>
                        <a:pt x="141" y="331"/>
                        <a:pt x="180" y="331"/>
                      </a:cubicBezTo>
                      <a:cubicBezTo>
                        <a:pt x="180" y="369"/>
                        <a:pt x="180" y="407"/>
                        <a:pt x="180" y="447"/>
                      </a:cubicBezTo>
                      <a:cubicBezTo>
                        <a:pt x="142" y="447"/>
                        <a:pt x="105" y="447"/>
                        <a:pt x="66" y="447"/>
                      </a:cubicBezTo>
                      <a:close/>
                      <a:moveTo>
                        <a:pt x="180" y="286"/>
                      </a:moveTo>
                      <a:cubicBezTo>
                        <a:pt x="142" y="286"/>
                        <a:pt x="104" y="286"/>
                        <a:pt x="66" y="286"/>
                      </a:cubicBezTo>
                      <a:cubicBezTo>
                        <a:pt x="66" y="248"/>
                        <a:pt x="66" y="210"/>
                        <a:pt x="66" y="171"/>
                      </a:cubicBezTo>
                      <a:cubicBezTo>
                        <a:pt x="104" y="171"/>
                        <a:pt x="141" y="171"/>
                        <a:pt x="180" y="171"/>
                      </a:cubicBezTo>
                      <a:cubicBezTo>
                        <a:pt x="180" y="210"/>
                        <a:pt x="180" y="248"/>
                        <a:pt x="180" y="286"/>
                      </a:cubicBezTo>
                      <a:close/>
                      <a:moveTo>
                        <a:pt x="358" y="606"/>
                      </a:moveTo>
                      <a:cubicBezTo>
                        <a:pt x="320" y="606"/>
                        <a:pt x="281" y="606"/>
                        <a:pt x="242" y="606"/>
                      </a:cubicBezTo>
                      <a:cubicBezTo>
                        <a:pt x="242" y="567"/>
                        <a:pt x="242" y="529"/>
                        <a:pt x="242" y="490"/>
                      </a:cubicBezTo>
                      <a:cubicBezTo>
                        <a:pt x="281" y="490"/>
                        <a:pt x="319" y="490"/>
                        <a:pt x="358" y="490"/>
                      </a:cubicBezTo>
                      <a:cubicBezTo>
                        <a:pt x="358" y="529"/>
                        <a:pt x="358" y="567"/>
                        <a:pt x="358" y="606"/>
                      </a:cubicBezTo>
                      <a:close/>
                      <a:moveTo>
                        <a:pt x="359" y="446"/>
                      </a:moveTo>
                      <a:cubicBezTo>
                        <a:pt x="319" y="446"/>
                        <a:pt x="281" y="446"/>
                        <a:pt x="242" y="446"/>
                      </a:cubicBezTo>
                      <a:cubicBezTo>
                        <a:pt x="242" y="408"/>
                        <a:pt x="242" y="370"/>
                        <a:pt x="242" y="331"/>
                      </a:cubicBezTo>
                      <a:cubicBezTo>
                        <a:pt x="280" y="331"/>
                        <a:pt x="318" y="331"/>
                        <a:pt x="359" y="331"/>
                      </a:cubicBezTo>
                      <a:cubicBezTo>
                        <a:pt x="359" y="370"/>
                        <a:pt x="359" y="408"/>
                        <a:pt x="359" y="446"/>
                      </a:cubicBezTo>
                      <a:close/>
                      <a:moveTo>
                        <a:pt x="359" y="286"/>
                      </a:moveTo>
                      <a:cubicBezTo>
                        <a:pt x="320" y="286"/>
                        <a:pt x="281" y="286"/>
                        <a:pt x="242" y="286"/>
                      </a:cubicBezTo>
                      <a:cubicBezTo>
                        <a:pt x="242" y="247"/>
                        <a:pt x="242" y="209"/>
                        <a:pt x="242" y="171"/>
                      </a:cubicBezTo>
                      <a:cubicBezTo>
                        <a:pt x="281" y="171"/>
                        <a:pt x="320" y="171"/>
                        <a:pt x="359" y="171"/>
                      </a:cubicBezTo>
                      <a:cubicBezTo>
                        <a:pt x="359" y="210"/>
                        <a:pt x="359" y="247"/>
                        <a:pt x="359" y="2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46" name="Freeform 60">
                  <a:extLst>
                    <a:ext uri="{FF2B5EF4-FFF2-40B4-BE49-F238E27FC236}">
                      <a16:creationId xmlns:a16="http://schemas.microsoft.com/office/drawing/2014/main" id="{133FB4B7-DDC9-432B-9CA4-F886E4A24D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4" y="1956"/>
                  <a:ext cx="839" cy="1251"/>
                </a:xfrm>
                <a:custGeom>
                  <a:avLst/>
                  <a:gdLst>
                    <a:gd name="T0" fmla="*/ 352 w 354"/>
                    <a:gd name="T1" fmla="*/ 120 h 528"/>
                    <a:gd name="T2" fmla="*/ 350 w 354"/>
                    <a:gd name="T3" fmla="*/ 98 h 528"/>
                    <a:gd name="T4" fmla="*/ 102 w 354"/>
                    <a:gd name="T5" fmla="*/ 0 h 528"/>
                    <a:gd name="T6" fmla="*/ 0 w 354"/>
                    <a:gd name="T7" fmla="*/ 98 h 528"/>
                    <a:gd name="T8" fmla="*/ 0 w 354"/>
                    <a:gd name="T9" fmla="*/ 112 h 528"/>
                    <a:gd name="T10" fmla="*/ 0 w 354"/>
                    <a:gd name="T11" fmla="*/ 514 h 528"/>
                    <a:gd name="T12" fmla="*/ 1 w 354"/>
                    <a:gd name="T13" fmla="*/ 528 h 528"/>
                    <a:gd name="T14" fmla="*/ 33 w 354"/>
                    <a:gd name="T15" fmla="*/ 528 h 528"/>
                    <a:gd name="T16" fmla="*/ 33 w 354"/>
                    <a:gd name="T17" fmla="*/ 384 h 528"/>
                    <a:gd name="T18" fmla="*/ 99 w 354"/>
                    <a:gd name="T19" fmla="*/ 384 h 528"/>
                    <a:gd name="T20" fmla="*/ 102 w 354"/>
                    <a:gd name="T21" fmla="*/ 387 h 528"/>
                    <a:gd name="T22" fmla="*/ 101 w 354"/>
                    <a:gd name="T23" fmla="*/ 528 h 528"/>
                    <a:gd name="T24" fmla="*/ 353 w 354"/>
                    <a:gd name="T25" fmla="*/ 528 h 528"/>
                    <a:gd name="T26" fmla="*/ 353 w 354"/>
                    <a:gd name="T27" fmla="*/ 506 h 528"/>
                    <a:gd name="T28" fmla="*/ 352 w 354"/>
                    <a:gd name="T29" fmla="*/ 120 h 528"/>
                    <a:gd name="T30" fmla="*/ 76 w 354"/>
                    <a:gd name="T31" fmla="*/ 194 h 528"/>
                    <a:gd name="T32" fmla="*/ 55 w 354"/>
                    <a:gd name="T33" fmla="*/ 195 h 528"/>
                    <a:gd name="T34" fmla="*/ 55 w 354"/>
                    <a:gd name="T35" fmla="*/ 151 h 528"/>
                    <a:gd name="T36" fmla="*/ 74 w 354"/>
                    <a:gd name="T37" fmla="*/ 148 h 528"/>
                    <a:gd name="T38" fmla="*/ 76 w 354"/>
                    <a:gd name="T39" fmla="*/ 194 h 528"/>
                    <a:gd name="T40" fmla="*/ 75 w 354"/>
                    <a:gd name="T41" fmla="*/ 335 h 528"/>
                    <a:gd name="T42" fmla="*/ 55 w 354"/>
                    <a:gd name="T43" fmla="*/ 335 h 528"/>
                    <a:gd name="T44" fmla="*/ 55 w 354"/>
                    <a:gd name="T45" fmla="*/ 291 h 528"/>
                    <a:gd name="T46" fmla="*/ 75 w 354"/>
                    <a:gd name="T47" fmla="*/ 290 h 528"/>
                    <a:gd name="T48" fmla="*/ 75 w 354"/>
                    <a:gd name="T49" fmla="*/ 335 h 528"/>
                    <a:gd name="T50" fmla="*/ 109 w 354"/>
                    <a:gd name="T51" fmla="*/ 173 h 528"/>
                    <a:gd name="T52" fmla="*/ 109 w 354"/>
                    <a:gd name="T53" fmla="*/ 130 h 528"/>
                    <a:gd name="T54" fmla="*/ 194 w 354"/>
                    <a:gd name="T55" fmla="*/ 130 h 528"/>
                    <a:gd name="T56" fmla="*/ 194 w 354"/>
                    <a:gd name="T57" fmla="*/ 215 h 528"/>
                    <a:gd name="T58" fmla="*/ 111 w 354"/>
                    <a:gd name="T59" fmla="*/ 215 h 528"/>
                    <a:gd name="T60" fmla="*/ 109 w 354"/>
                    <a:gd name="T61" fmla="*/ 173 h 528"/>
                    <a:gd name="T62" fmla="*/ 195 w 354"/>
                    <a:gd name="T63" fmla="*/ 356 h 528"/>
                    <a:gd name="T64" fmla="*/ 110 w 354"/>
                    <a:gd name="T65" fmla="*/ 356 h 528"/>
                    <a:gd name="T66" fmla="*/ 110 w 354"/>
                    <a:gd name="T67" fmla="*/ 270 h 528"/>
                    <a:gd name="T68" fmla="*/ 195 w 354"/>
                    <a:gd name="T69" fmla="*/ 270 h 528"/>
                    <a:gd name="T70" fmla="*/ 195 w 354"/>
                    <a:gd name="T71" fmla="*/ 356 h 528"/>
                    <a:gd name="T72" fmla="*/ 237 w 354"/>
                    <a:gd name="T73" fmla="*/ 130 h 528"/>
                    <a:gd name="T74" fmla="*/ 320 w 354"/>
                    <a:gd name="T75" fmla="*/ 130 h 528"/>
                    <a:gd name="T76" fmla="*/ 320 w 354"/>
                    <a:gd name="T77" fmla="*/ 215 h 528"/>
                    <a:gd name="T78" fmla="*/ 237 w 354"/>
                    <a:gd name="T79" fmla="*/ 215 h 528"/>
                    <a:gd name="T80" fmla="*/ 237 w 354"/>
                    <a:gd name="T81" fmla="*/ 130 h 528"/>
                    <a:gd name="T82" fmla="*/ 320 w 354"/>
                    <a:gd name="T83" fmla="*/ 495 h 528"/>
                    <a:gd name="T84" fmla="*/ 237 w 354"/>
                    <a:gd name="T85" fmla="*/ 495 h 528"/>
                    <a:gd name="T86" fmla="*/ 237 w 354"/>
                    <a:gd name="T87" fmla="*/ 410 h 528"/>
                    <a:gd name="T88" fmla="*/ 320 w 354"/>
                    <a:gd name="T89" fmla="*/ 410 h 528"/>
                    <a:gd name="T90" fmla="*/ 320 w 354"/>
                    <a:gd name="T91" fmla="*/ 495 h 528"/>
                    <a:gd name="T92" fmla="*/ 320 w 354"/>
                    <a:gd name="T93" fmla="*/ 355 h 528"/>
                    <a:gd name="T94" fmla="*/ 238 w 354"/>
                    <a:gd name="T95" fmla="*/ 355 h 528"/>
                    <a:gd name="T96" fmla="*/ 238 w 354"/>
                    <a:gd name="T97" fmla="*/ 270 h 528"/>
                    <a:gd name="T98" fmla="*/ 320 w 354"/>
                    <a:gd name="T99" fmla="*/ 270 h 528"/>
                    <a:gd name="T100" fmla="*/ 320 w 354"/>
                    <a:gd name="T101" fmla="*/ 35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4" h="528">
                      <a:moveTo>
                        <a:pt x="352" y="120"/>
                      </a:moveTo>
                      <a:cubicBezTo>
                        <a:pt x="352" y="113"/>
                        <a:pt x="354" y="106"/>
                        <a:pt x="350" y="98"/>
                      </a:cubicBezTo>
                      <a:cubicBezTo>
                        <a:pt x="267" y="65"/>
                        <a:pt x="183" y="32"/>
                        <a:pt x="102" y="0"/>
                      </a:cubicBezTo>
                      <a:cubicBezTo>
                        <a:pt x="67" y="34"/>
                        <a:pt x="33" y="66"/>
                        <a:pt x="0" y="98"/>
                      </a:cubicBezTo>
                      <a:cubicBezTo>
                        <a:pt x="0" y="103"/>
                        <a:pt x="0" y="108"/>
                        <a:pt x="0" y="112"/>
                      </a:cubicBezTo>
                      <a:cubicBezTo>
                        <a:pt x="0" y="246"/>
                        <a:pt x="0" y="380"/>
                        <a:pt x="0" y="514"/>
                      </a:cubicBezTo>
                      <a:cubicBezTo>
                        <a:pt x="0" y="519"/>
                        <a:pt x="1" y="524"/>
                        <a:pt x="1" y="528"/>
                      </a:cubicBezTo>
                      <a:cubicBezTo>
                        <a:pt x="12" y="528"/>
                        <a:pt x="22" y="528"/>
                        <a:pt x="33" y="528"/>
                      </a:cubicBezTo>
                      <a:cubicBezTo>
                        <a:pt x="33" y="481"/>
                        <a:pt x="33" y="433"/>
                        <a:pt x="33" y="384"/>
                      </a:cubicBezTo>
                      <a:cubicBezTo>
                        <a:pt x="56" y="384"/>
                        <a:pt x="78" y="384"/>
                        <a:pt x="99" y="384"/>
                      </a:cubicBezTo>
                      <a:cubicBezTo>
                        <a:pt x="100" y="385"/>
                        <a:pt x="102" y="386"/>
                        <a:pt x="102" y="387"/>
                      </a:cubicBezTo>
                      <a:cubicBezTo>
                        <a:pt x="102" y="434"/>
                        <a:pt x="104" y="481"/>
                        <a:pt x="101" y="528"/>
                      </a:cubicBezTo>
                      <a:cubicBezTo>
                        <a:pt x="185" y="528"/>
                        <a:pt x="269" y="528"/>
                        <a:pt x="353" y="528"/>
                      </a:cubicBezTo>
                      <a:cubicBezTo>
                        <a:pt x="353" y="521"/>
                        <a:pt x="353" y="514"/>
                        <a:pt x="353" y="506"/>
                      </a:cubicBezTo>
                      <a:cubicBezTo>
                        <a:pt x="353" y="378"/>
                        <a:pt x="353" y="249"/>
                        <a:pt x="352" y="120"/>
                      </a:cubicBezTo>
                      <a:close/>
                      <a:moveTo>
                        <a:pt x="76" y="194"/>
                      </a:moveTo>
                      <a:cubicBezTo>
                        <a:pt x="68" y="197"/>
                        <a:pt x="62" y="197"/>
                        <a:pt x="55" y="195"/>
                      </a:cubicBezTo>
                      <a:cubicBezTo>
                        <a:pt x="55" y="180"/>
                        <a:pt x="55" y="166"/>
                        <a:pt x="55" y="151"/>
                      </a:cubicBezTo>
                      <a:cubicBezTo>
                        <a:pt x="61" y="146"/>
                        <a:pt x="67" y="150"/>
                        <a:pt x="74" y="148"/>
                      </a:cubicBezTo>
                      <a:cubicBezTo>
                        <a:pt x="78" y="164"/>
                        <a:pt x="76" y="179"/>
                        <a:pt x="76" y="194"/>
                      </a:cubicBezTo>
                      <a:close/>
                      <a:moveTo>
                        <a:pt x="75" y="335"/>
                      </a:moveTo>
                      <a:cubicBezTo>
                        <a:pt x="68" y="337"/>
                        <a:pt x="62" y="337"/>
                        <a:pt x="55" y="335"/>
                      </a:cubicBezTo>
                      <a:cubicBezTo>
                        <a:pt x="54" y="320"/>
                        <a:pt x="53" y="305"/>
                        <a:pt x="55" y="291"/>
                      </a:cubicBezTo>
                      <a:cubicBezTo>
                        <a:pt x="62" y="287"/>
                        <a:pt x="68" y="288"/>
                        <a:pt x="75" y="290"/>
                      </a:cubicBezTo>
                      <a:cubicBezTo>
                        <a:pt x="77" y="305"/>
                        <a:pt x="77" y="320"/>
                        <a:pt x="75" y="335"/>
                      </a:cubicBezTo>
                      <a:close/>
                      <a:moveTo>
                        <a:pt x="109" y="173"/>
                      </a:moveTo>
                      <a:cubicBezTo>
                        <a:pt x="109" y="159"/>
                        <a:pt x="109" y="145"/>
                        <a:pt x="109" y="130"/>
                      </a:cubicBezTo>
                      <a:cubicBezTo>
                        <a:pt x="138" y="130"/>
                        <a:pt x="165" y="130"/>
                        <a:pt x="194" y="130"/>
                      </a:cubicBezTo>
                      <a:cubicBezTo>
                        <a:pt x="194" y="159"/>
                        <a:pt x="194" y="187"/>
                        <a:pt x="194" y="215"/>
                      </a:cubicBezTo>
                      <a:cubicBezTo>
                        <a:pt x="166" y="215"/>
                        <a:pt x="139" y="215"/>
                        <a:pt x="111" y="215"/>
                      </a:cubicBezTo>
                      <a:cubicBezTo>
                        <a:pt x="107" y="201"/>
                        <a:pt x="110" y="187"/>
                        <a:pt x="109" y="173"/>
                      </a:cubicBezTo>
                      <a:close/>
                      <a:moveTo>
                        <a:pt x="195" y="356"/>
                      </a:moveTo>
                      <a:cubicBezTo>
                        <a:pt x="166" y="356"/>
                        <a:pt x="139" y="356"/>
                        <a:pt x="110" y="356"/>
                      </a:cubicBezTo>
                      <a:cubicBezTo>
                        <a:pt x="110" y="327"/>
                        <a:pt x="110" y="299"/>
                        <a:pt x="110" y="270"/>
                      </a:cubicBezTo>
                      <a:cubicBezTo>
                        <a:pt x="138" y="270"/>
                        <a:pt x="166" y="270"/>
                        <a:pt x="195" y="270"/>
                      </a:cubicBezTo>
                      <a:cubicBezTo>
                        <a:pt x="195" y="299"/>
                        <a:pt x="195" y="326"/>
                        <a:pt x="195" y="356"/>
                      </a:cubicBezTo>
                      <a:close/>
                      <a:moveTo>
                        <a:pt x="237" y="130"/>
                      </a:moveTo>
                      <a:cubicBezTo>
                        <a:pt x="265" y="130"/>
                        <a:pt x="292" y="130"/>
                        <a:pt x="320" y="130"/>
                      </a:cubicBezTo>
                      <a:cubicBezTo>
                        <a:pt x="320" y="158"/>
                        <a:pt x="320" y="186"/>
                        <a:pt x="320" y="215"/>
                      </a:cubicBezTo>
                      <a:cubicBezTo>
                        <a:pt x="294" y="215"/>
                        <a:pt x="267" y="215"/>
                        <a:pt x="237" y="215"/>
                      </a:cubicBezTo>
                      <a:cubicBezTo>
                        <a:pt x="237" y="186"/>
                        <a:pt x="237" y="158"/>
                        <a:pt x="237" y="130"/>
                      </a:cubicBezTo>
                      <a:close/>
                      <a:moveTo>
                        <a:pt x="320" y="495"/>
                      </a:moveTo>
                      <a:cubicBezTo>
                        <a:pt x="293" y="495"/>
                        <a:pt x="266" y="495"/>
                        <a:pt x="237" y="495"/>
                      </a:cubicBezTo>
                      <a:cubicBezTo>
                        <a:pt x="237" y="467"/>
                        <a:pt x="237" y="439"/>
                        <a:pt x="237" y="410"/>
                      </a:cubicBezTo>
                      <a:cubicBezTo>
                        <a:pt x="265" y="410"/>
                        <a:pt x="292" y="410"/>
                        <a:pt x="320" y="410"/>
                      </a:cubicBezTo>
                      <a:cubicBezTo>
                        <a:pt x="320" y="439"/>
                        <a:pt x="320" y="466"/>
                        <a:pt x="320" y="495"/>
                      </a:cubicBezTo>
                      <a:close/>
                      <a:moveTo>
                        <a:pt x="320" y="355"/>
                      </a:moveTo>
                      <a:cubicBezTo>
                        <a:pt x="293" y="355"/>
                        <a:pt x="266" y="355"/>
                        <a:pt x="238" y="355"/>
                      </a:cubicBezTo>
                      <a:cubicBezTo>
                        <a:pt x="238" y="326"/>
                        <a:pt x="238" y="299"/>
                        <a:pt x="238" y="270"/>
                      </a:cubicBezTo>
                      <a:cubicBezTo>
                        <a:pt x="266" y="270"/>
                        <a:pt x="292" y="270"/>
                        <a:pt x="320" y="270"/>
                      </a:cubicBezTo>
                      <a:cubicBezTo>
                        <a:pt x="320" y="299"/>
                        <a:pt x="320" y="326"/>
                        <a:pt x="320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47" name="Freeform 61">
                  <a:extLst>
                    <a:ext uri="{FF2B5EF4-FFF2-40B4-BE49-F238E27FC236}">
                      <a16:creationId xmlns:a16="http://schemas.microsoft.com/office/drawing/2014/main" id="{EFC383C9-03AD-4D18-B5FB-E1B5CC314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1026"/>
                  <a:ext cx="1247" cy="605"/>
                </a:xfrm>
                <a:custGeom>
                  <a:avLst/>
                  <a:gdLst>
                    <a:gd name="T0" fmla="*/ 493 w 526"/>
                    <a:gd name="T1" fmla="*/ 255 h 255"/>
                    <a:gd name="T2" fmla="*/ 526 w 526"/>
                    <a:gd name="T3" fmla="*/ 227 h 255"/>
                    <a:gd name="T4" fmla="*/ 370 w 526"/>
                    <a:gd name="T5" fmla="*/ 21 h 255"/>
                    <a:gd name="T6" fmla="*/ 279 w 526"/>
                    <a:gd name="T7" fmla="*/ 65 h 255"/>
                    <a:gd name="T8" fmla="*/ 278 w 526"/>
                    <a:gd name="T9" fmla="*/ 65 h 255"/>
                    <a:gd name="T10" fmla="*/ 275 w 526"/>
                    <a:gd name="T11" fmla="*/ 37 h 255"/>
                    <a:gd name="T12" fmla="*/ 240 w 526"/>
                    <a:gd name="T13" fmla="*/ 32 h 255"/>
                    <a:gd name="T14" fmla="*/ 238 w 526"/>
                    <a:gd name="T15" fmla="*/ 0 h 255"/>
                    <a:gd name="T16" fmla="*/ 218 w 526"/>
                    <a:gd name="T17" fmla="*/ 0 h 255"/>
                    <a:gd name="T18" fmla="*/ 218 w 526"/>
                    <a:gd name="T19" fmla="*/ 32 h 255"/>
                    <a:gd name="T20" fmla="*/ 206 w 526"/>
                    <a:gd name="T21" fmla="*/ 32 h 255"/>
                    <a:gd name="T22" fmla="*/ 206 w 526"/>
                    <a:gd name="T23" fmla="*/ 0 h 255"/>
                    <a:gd name="T24" fmla="*/ 186 w 526"/>
                    <a:gd name="T25" fmla="*/ 0 h 255"/>
                    <a:gd name="T26" fmla="*/ 184 w 526"/>
                    <a:gd name="T27" fmla="*/ 31 h 255"/>
                    <a:gd name="T28" fmla="*/ 171 w 526"/>
                    <a:gd name="T29" fmla="*/ 37 h 255"/>
                    <a:gd name="T30" fmla="*/ 170 w 526"/>
                    <a:gd name="T31" fmla="*/ 37 h 255"/>
                    <a:gd name="T32" fmla="*/ 170 w 526"/>
                    <a:gd name="T33" fmla="*/ 38 h 255"/>
                    <a:gd name="T34" fmla="*/ 170 w 526"/>
                    <a:gd name="T35" fmla="*/ 119 h 255"/>
                    <a:gd name="T36" fmla="*/ 77 w 526"/>
                    <a:gd name="T37" fmla="*/ 165 h 255"/>
                    <a:gd name="T38" fmla="*/ 10 w 526"/>
                    <a:gd name="T39" fmla="*/ 198 h 255"/>
                    <a:gd name="T40" fmla="*/ 1 w 526"/>
                    <a:gd name="T41" fmla="*/ 207 h 255"/>
                    <a:gd name="T42" fmla="*/ 1 w 526"/>
                    <a:gd name="T43" fmla="*/ 208 h 255"/>
                    <a:gd name="T44" fmla="*/ 20 w 526"/>
                    <a:gd name="T45" fmla="*/ 241 h 255"/>
                    <a:gd name="T46" fmla="*/ 356 w 526"/>
                    <a:gd name="T47" fmla="*/ 75 h 255"/>
                    <a:gd name="T48" fmla="*/ 493 w 526"/>
                    <a:gd name="T49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6" h="255">
                      <a:moveTo>
                        <a:pt x="493" y="255"/>
                      </a:moveTo>
                      <a:cubicBezTo>
                        <a:pt x="504" y="243"/>
                        <a:pt x="517" y="238"/>
                        <a:pt x="526" y="227"/>
                      </a:cubicBezTo>
                      <a:cubicBezTo>
                        <a:pt x="474" y="158"/>
                        <a:pt x="422" y="89"/>
                        <a:pt x="370" y="21"/>
                      </a:cubicBezTo>
                      <a:cubicBezTo>
                        <a:pt x="339" y="36"/>
                        <a:pt x="309" y="50"/>
                        <a:pt x="279" y="65"/>
                      </a:cubicBezTo>
                      <a:cubicBezTo>
                        <a:pt x="279" y="65"/>
                        <a:pt x="279" y="65"/>
                        <a:pt x="278" y="65"/>
                      </a:cubicBezTo>
                      <a:cubicBezTo>
                        <a:pt x="275" y="54"/>
                        <a:pt x="279" y="45"/>
                        <a:pt x="275" y="37"/>
                      </a:cubicBezTo>
                      <a:cubicBezTo>
                        <a:pt x="264" y="32"/>
                        <a:pt x="251" y="39"/>
                        <a:pt x="240" y="32"/>
                      </a:cubicBezTo>
                      <a:cubicBezTo>
                        <a:pt x="239" y="21"/>
                        <a:pt x="239" y="11"/>
                        <a:pt x="238" y="0"/>
                      </a:cubicBezTo>
                      <a:cubicBezTo>
                        <a:pt x="231" y="0"/>
                        <a:pt x="225" y="0"/>
                        <a:pt x="218" y="0"/>
                      </a:cubicBezTo>
                      <a:cubicBezTo>
                        <a:pt x="218" y="11"/>
                        <a:pt x="218" y="22"/>
                        <a:pt x="218" y="32"/>
                      </a:cubicBezTo>
                      <a:cubicBezTo>
                        <a:pt x="214" y="36"/>
                        <a:pt x="211" y="36"/>
                        <a:pt x="206" y="32"/>
                      </a:cubicBezTo>
                      <a:cubicBezTo>
                        <a:pt x="206" y="22"/>
                        <a:pt x="206" y="11"/>
                        <a:pt x="206" y="0"/>
                      </a:cubicBezTo>
                      <a:cubicBezTo>
                        <a:pt x="199" y="0"/>
                        <a:pt x="193" y="0"/>
                        <a:pt x="186" y="0"/>
                      </a:cubicBezTo>
                      <a:cubicBezTo>
                        <a:pt x="185" y="11"/>
                        <a:pt x="185" y="21"/>
                        <a:pt x="184" y="31"/>
                      </a:cubicBezTo>
                      <a:cubicBezTo>
                        <a:pt x="181" y="36"/>
                        <a:pt x="176" y="35"/>
                        <a:pt x="171" y="37"/>
                      </a:cubicBezTo>
                      <a:cubicBezTo>
                        <a:pt x="170" y="37"/>
                        <a:pt x="170" y="37"/>
                        <a:pt x="170" y="37"/>
                      </a:cubicBezTo>
                      <a:cubicBezTo>
                        <a:pt x="170" y="37"/>
                        <a:pt x="170" y="38"/>
                        <a:pt x="170" y="38"/>
                      </a:cubicBezTo>
                      <a:cubicBezTo>
                        <a:pt x="170" y="64"/>
                        <a:pt x="170" y="91"/>
                        <a:pt x="170" y="119"/>
                      </a:cubicBezTo>
                      <a:cubicBezTo>
                        <a:pt x="139" y="134"/>
                        <a:pt x="108" y="149"/>
                        <a:pt x="77" y="165"/>
                      </a:cubicBezTo>
                      <a:cubicBezTo>
                        <a:pt x="55" y="176"/>
                        <a:pt x="33" y="187"/>
                        <a:pt x="10" y="198"/>
                      </a:cubicBezTo>
                      <a:cubicBezTo>
                        <a:pt x="6" y="200"/>
                        <a:pt x="0" y="201"/>
                        <a:pt x="1" y="207"/>
                      </a:cubicBezTo>
                      <a:cubicBezTo>
                        <a:pt x="1" y="208"/>
                        <a:pt x="1" y="208"/>
                        <a:pt x="1" y="208"/>
                      </a:cubicBezTo>
                      <a:cubicBezTo>
                        <a:pt x="8" y="219"/>
                        <a:pt x="11" y="231"/>
                        <a:pt x="20" y="241"/>
                      </a:cubicBezTo>
                      <a:cubicBezTo>
                        <a:pt x="132" y="186"/>
                        <a:pt x="244" y="131"/>
                        <a:pt x="356" y="75"/>
                      </a:cubicBezTo>
                      <a:cubicBezTo>
                        <a:pt x="402" y="136"/>
                        <a:pt x="447" y="195"/>
                        <a:pt x="493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48" name="Freeform 62">
                  <a:extLst>
                    <a:ext uri="{FF2B5EF4-FFF2-40B4-BE49-F238E27FC236}">
                      <a16:creationId xmlns:a16="http://schemas.microsoft.com/office/drawing/2014/main" id="{2B200D00-DCD7-426D-9E5C-99DFDFBC6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9" y="1795"/>
                  <a:ext cx="925" cy="367"/>
                </a:xfrm>
                <a:custGeom>
                  <a:avLst/>
                  <a:gdLst>
                    <a:gd name="T0" fmla="*/ 388 w 390"/>
                    <a:gd name="T1" fmla="*/ 134 h 155"/>
                    <a:gd name="T2" fmla="*/ 113 w 390"/>
                    <a:gd name="T3" fmla="*/ 26 h 155"/>
                    <a:gd name="T4" fmla="*/ 86 w 390"/>
                    <a:gd name="T5" fmla="*/ 52 h 155"/>
                    <a:gd name="T6" fmla="*/ 83 w 390"/>
                    <a:gd name="T7" fmla="*/ 26 h 155"/>
                    <a:gd name="T8" fmla="*/ 72 w 390"/>
                    <a:gd name="T9" fmla="*/ 20 h 155"/>
                    <a:gd name="T10" fmla="*/ 71 w 390"/>
                    <a:gd name="T11" fmla="*/ 2 h 155"/>
                    <a:gd name="T12" fmla="*/ 59 w 390"/>
                    <a:gd name="T13" fmla="*/ 2 h 155"/>
                    <a:gd name="T14" fmla="*/ 57 w 390"/>
                    <a:gd name="T15" fmla="*/ 21 h 155"/>
                    <a:gd name="T16" fmla="*/ 47 w 390"/>
                    <a:gd name="T17" fmla="*/ 30 h 155"/>
                    <a:gd name="T18" fmla="*/ 47 w 390"/>
                    <a:gd name="T19" fmla="*/ 96 h 155"/>
                    <a:gd name="T20" fmla="*/ 0 w 390"/>
                    <a:gd name="T21" fmla="*/ 139 h 155"/>
                    <a:gd name="T22" fmla="*/ 17 w 390"/>
                    <a:gd name="T23" fmla="*/ 154 h 155"/>
                    <a:gd name="T24" fmla="*/ 117 w 390"/>
                    <a:gd name="T25" fmla="*/ 51 h 155"/>
                    <a:gd name="T26" fmla="*/ 382 w 390"/>
                    <a:gd name="T27" fmla="*/ 155 h 155"/>
                    <a:gd name="T28" fmla="*/ 388 w 390"/>
                    <a:gd name="T29" fmla="*/ 134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0" h="155">
                      <a:moveTo>
                        <a:pt x="388" y="134"/>
                      </a:moveTo>
                      <a:cubicBezTo>
                        <a:pt x="297" y="98"/>
                        <a:pt x="205" y="62"/>
                        <a:pt x="113" y="26"/>
                      </a:cubicBezTo>
                      <a:cubicBezTo>
                        <a:pt x="103" y="35"/>
                        <a:pt x="95" y="43"/>
                        <a:pt x="86" y="52"/>
                      </a:cubicBezTo>
                      <a:cubicBezTo>
                        <a:pt x="83" y="42"/>
                        <a:pt x="87" y="33"/>
                        <a:pt x="83" y="26"/>
                      </a:cubicBezTo>
                      <a:cubicBezTo>
                        <a:pt x="80" y="23"/>
                        <a:pt x="74" y="26"/>
                        <a:pt x="72" y="20"/>
                      </a:cubicBezTo>
                      <a:cubicBezTo>
                        <a:pt x="72" y="14"/>
                        <a:pt x="72" y="8"/>
                        <a:pt x="71" y="2"/>
                      </a:cubicBezTo>
                      <a:cubicBezTo>
                        <a:pt x="67" y="0"/>
                        <a:pt x="63" y="0"/>
                        <a:pt x="59" y="2"/>
                      </a:cubicBezTo>
                      <a:cubicBezTo>
                        <a:pt x="57" y="8"/>
                        <a:pt x="60" y="15"/>
                        <a:pt x="57" y="21"/>
                      </a:cubicBezTo>
                      <a:cubicBezTo>
                        <a:pt x="55" y="25"/>
                        <a:pt x="49" y="23"/>
                        <a:pt x="47" y="30"/>
                      </a:cubicBezTo>
                      <a:cubicBezTo>
                        <a:pt x="47" y="49"/>
                        <a:pt x="47" y="70"/>
                        <a:pt x="47" y="96"/>
                      </a:cubicBezTo>
                      <a:cubicBezTo>
                        <a:pt x="33" y="109"/>
                        <a:pt x="16" y="124"/>
                        <a:pt x="0" y="139"/>
                      </a:cubicBezTo>
                      <a:cubicBezTo>
                        <a:pt x="4" y="146"/>
                        <a:pt x="8" y="151"/>
                        <a:pt x="17" y="154"/>
                      </a:cubicBezTo>
                      <a:cubicBezTo>
                        <a:pt x="50" y="120"/>
                        <a:pt x="83" y="85"/>
                        <a:pt x="117" y="51"/>
                      </a:cubicBezTo>
                      <a:cubicBezTo>
                        <a:pt x="207" y="86"/>
                        <a:pt x="295" y="120"/>
                        <a:pt x="382" y="155"/>
                      </a:cubicBezTo>
                      <a:cubicBezTo>
                        <a:pt x="386" y="148"/>
                        <a:pt x="390" y="142"/>
                        <a:pt x="388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5FE30F69-143A-4B2D-9541-B6CD05EBF989}"/>
                </a:ext>
              </a:extLst>
            </p:cNvPr>
            <p:cNvSpPr>
              <a:spLocks/>
            </p:cNvSpPr>
            <p:nvPr/>
          </p:nvSpPr>
          <p:spPr>
            <a:xfrm>
              <a:off x="8042402" y="2684463"/>
              <a:ext cx="1298047" cy="422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F1226073-D877-4C91-9EF6-AB377E74AFEA}"/>
                </a:ext>
              </a:extLst>
            </p:cNvPr>
            <p:cNvGrpSpPr/>
            <p:nvPr/>
          </p:nvGrpSpPr>
          <p:grpSpPr>
            <a:xfrm>
              <a:off x="8107177" y="2751138"/>
              <a:ext cx="331629" cy="292100"/>
              <a:chOff x="5084196" y="8339352"/>
              <a:chExt cx="906904" cy="906904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AC111F31-7731-432C-8D34-7AB085C6AD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8339352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351" name="Group 37">
                <a:extLst>
                  <a:ext uri="{FF2B5EF4-FFF2-40B4-BE49-F238E27FC236}">
                    <a16:creationId xmlns:a16="http://schemas.microsoft.com/office/drawing/2014/main" id="{BA27F4F6-4CF6-472D-B6AC-074BCA6B71D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21009" y="8530234"/>
                <a:ext cx="633278" cy="525140"/>
                <a:chOff x="1907" y="1352"/>
                <a:chExt cx="1833" cy="1520"/>
              </a:xfrm>
              <a:solidFill>
                <a:schemeClr val="bg1"/>
              </a:solidFill>
            </p:grpSpPr>
            <p:sp>
              <p:nvSpPr>
                <p:cNvPr id="352" name="Freeform 38">
                  <a:extLst>
                    <a:ext uri="{FF2B5EF4-FFF2-40B4-BE49-F238E27FC236}">
                      <a16:creationId xmlns:a16="http://schemas.microsoft.com/office/drawing/2014/main" id="{5270C541-C0BA-418A-9865-D99BEAE42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1352"/>
                  <a:ext cx="1833" cy="872"/>
                </a:xfrm>
                <a:custGeom>
                  <a:avLst/>
                  <a:gdLst>
                    <a:gd name="T0" fmla="*/ 1 w 773"/>
                    <a:gd name="T1" fmla="*/ 336 h 367"/>
                    <a:gd name="T2" fmla="*/ 17 w 773"/>
                    <a:gd name="T3" fmla="*/ 303 h 367"/>
                    <a:gd name="T4" fmla="*/ 127 w 773"/>
                    <a:gd name="T5" fmla="*/ 211 h 367"/>
                    <a:gd name="T6" fmla="*/ 357 w 773"/>
                    <a:gd name="T7" fmla="*/ 19 h 367"/>
                    <a:gd name="T8" fmla="*/ 413 w 773"/>
                    <a:gd name="T9" fmla="*/ 18 h 367"/>
                    <a:gd name="T10" fmla="*/ 745 w 773"/>
                    <a:gd name="T11" fmla="*/ 297 h 367"/>
                    <a:gd name="T12" fmla="*/ 759 w 773"/>
                    <a:gd name="T13" fmla="*/ 308 h 367"/>
                    <a:gd name="T14" fmla="*/ 763 w 773"/>
                    <a:gd name="T15" fmla="*/ 349 h 367"/>
                    <a:gd name="T16" fmla="*/ 722 w 773"/>
                    <a:gd name="T17" fmla="*/ 353 h 367"/>
                    <a:gd name="T18" fmla="*/ 655 w 773"/>
                    <a:gd name="T19" fmla="*/ 298 h 367"/>
                    <a:gd name="T20" fmla="*/ 398 w 773"/>
                    <a:gd name="T21" fmla="*/ 82 h 367"/>
                    <a:gd name="T22" fmla="*/ 371 w 773"/>
                    <a:gd name="T23" fmla="*/ 83 h 367"/>
                    <a:gd name="T24" fmla="*/ 68 w 773"/>
                    <a:gd name="T25" fmla="*/ 337 h 367"/>
                    <a:gd name="T26" fmla="*/ 44 w 773"/>
                    <a:gd name="T27" fmla="*/ 356 h 367"/>
                    <a:gd name="T28" fmla="*/ 1 w 773"/>
                    <a:gd name="T29" fmla="*/ 336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3" h="367">
                      <a:moveTo>
                        <a:pt x="1" y="336"/>
                      </a:moveTo>
                      <a:cubicBezTo>
                        <a:pt x="0" y="319"/>
                        <a:pt x="8" y="311"/>
                        <a:pt x="17" y="303"/>
                      </a:cubicBezTo>
                      <a:cubicBezTo>
                        <a:pt x="54" y="273"/>
                        <a:pt x="90" y="242"/>
                        <a:pt x="127" y="211"/>
                      </a:cubicBezTo>
                      <a:cubicBezTo>
                        <a:pt x="204" y="147"/>
                        <a:pt x="280" y="83"/>
                        <a:pt x="357" y="19"/>
                      </a:cubicBezTo>
                      <a:cubicBezTo>
                        <a:pt x="380" y="0"/>
                        <a:pt x="390" y="0"/>
                        <a:pt x="413" y="18"/>
                      </a:cubicBezTo>
                      <a:cubicBezTo>
                        <a:pt x="523" y="111"/>
                        <a:pt x="634" y="204"/>
                        <a:pt x="745" y="297"/>
                      </a:cubicBezTo>
                      <a:cubicBezTo>
                        <a:pt x="750" y="300"/>
                        <a:pt x="754" y="304"/>
                        <a:pt x="759" y="308"/>
                      </a:cubicBezTo>
                      <a:cubicBezTo>
                        <a:pt x="771" y="321"/>
                        <a:pt x="773" y="337"/>
                        <a:pt x="763" y="349"/>
                      </a:cubicBezTo>
                      <a:cubicBezTo>
                        <a:pt x="753" y="362"/>
                        <a:pt x="735" y="363"/>
                        <a:pt x="722" y="353"/>
                      </a:cubicBezTo>
                      <a:cubicBezTo>
                        <a:pt x="699" y="335"/>
                        <a:pt x="677" y="316"/>
                        <a:pt x="655" y="298"/>
                      </a:cubicBezTo>
                      <a:cubicBezTo>
                        <a:pt x="570" y="226"/>
                        <a:pt x="484" y="155"/>
                        <a:pt x="398" y="82"/>
                      </a:cubicBezTo>
                      <a:cubicBezTo>
                        <a:pt x="387" y="72"/>
                        <a:pt x="381" y="75"/>
                        <a:pt x="371" y="83"/>
                      </a:cubicBezTo>
                      <a:cubicBezTo>
                        <a:pt x="270" y="168"/>
                        <a:pt x="169" y="252"/>
                        <a:pt x="68" y="337"/>
                      </a:cubicBezTo>
                      <a:cubicBezTo>
                        <a:pt x="60" y="343"/>
                        <a:pt x="53" y="350"/>
                        <a:pt x="44" y="356"/>
                      </a:cubicBezTo>
                      <a:cubicBezTo>
                        <a:pt x="25" y="367"/>
                        <a:pt x="1" y="353"/>
                        <a:pt x="1" y="3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53" name="Freeform 39">
                  <a:extLst>
                    <a:ext uri="{FF2B5EF4-FFF2-40B4-BE49-F238E27FC236}">
                      <a16:creationId xmlns:a16="http://schemas.microsoft.com/office/drawing/2014/main" id="{6C91E58B-0D66-4293-8597-6F1B6EAD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" y="1628"/>
                  <a:ext cx="1304" cy="1244"/>
                </a:xfrm>
                <a:custGeom>
                  <a:avLst/>
                  <a:gdLst>
                    <a:gd name="T0" fmla="*/ 2 w 550"/>
                    <a:gd name="T1" fmla="*/ 373 h 524"/>
                    <a:gd name="T2" fmla="*/ 2 w 550"/>
                    <a:gd name="T3" fmla="*/ 243 h 524"/>
                    <a:gd name="T4" fmla="*/ 16 w 550"/>
                    <a:gd name="T5" fmla="*/ 213 h 524"/>
                    <a:gd name="T6" fmla="*/ 252 w 550"/>
                    <a:gd name="T7" fmla="*/ 15 h 524"/>
                    <a:gd name="T8" fmla="*/ 292 w 550"/>
                    <a:gd name="T9" fmla="*/ 14 h 524"/>
                    <a:gd name="T10" fmla="*/ 531 w 550"/>
                    <a:gd name="T11" fmla="*/ 214 h 524"/>
                    <a:gd name="T12" fmla="*/ 547 w 550"/>
                    <a:gd name="T13" fmla="*/ 248 h 524"/>
                    <a:gd name="T14" fmla="*/ 547 w 550"/>
                    <a:gd name="T15" fmla="*/ 503 h 524"/>
                    <a:gd name="T16" fmla="*/ 543 w 550"/>
                    <a:gd name="T17" fmla="*/ 521 h 524"/>
                    <a:gd name="T18" fmla="*/ 514 w 550"/>
                    <a:gd name="T19" fmla="*/ 521 h 524"/>
                    <a:gd name="T20" fmla="*/ 510 w 550"/>
                    <a:gd name="T21" fmla="*/ 505 h 524"/>
                    <a:gd name="T22" fmla="*/ 510 w 550"/>
                    <a:gd name="T23" fmla="*/ 387 h 524"/>
                    <a:gd name="T24" fmla="*/ 510 w 550"/>
                    <a:gd name="T25" fmla="*/ 259 h 524"/>
                    <a:gd name="T26" fmla="*/ 499 w 550"/>
                    <a:gd name="T27" fmla="*/ 235 h 524"/>
                    <a:gd name="T28" fmla="*/ 287 w 550"/>
                    <a:gd name="T29" fmla="*/ 58 h 524"/>
                    <a:gd name="T30" fmla="*/ 258 w 550"/>
                    <a:gd name="T31" fmla="*/ 59 h 524"/>
                    <a:gd name="T32" fmla="*/ 51 w 550"/>
                    <a:gd name="T33" fmla="*/ 232 h 524"/>
                    <a:gd name="T34" fmla="*/ 39 w 550"/>
                    <a:gd name="T35" fmla="*/ 259 h 524"/>
                    <a:gd name="T36" fmla="*/ 39 w 550"/>
                    <a:gd name="T37" fmla="*/ 503 h 524"/>
                    <a:gd name="T38" fmla="*/ 35 w 550"/>
                    <a:gd name="T39" fmla="*/ 521 h 524"/>
                    <a:gd name="T40" fmla="*/ 6 w 550"/>
                    <a:gd name="T41" fmla="*/ 521 h 524"/>
                    <a:gd name="T42" fmla="*/ 2 w 550"/>
                    <a:gd name="T43" fmla="*/ 505 h 524"/>
                    <a:gd name="T44" fmla="*/ 2 w 550"/>
                    <a:gd name="T45" fmla="*/ 373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0" h="524">
                      <a:moveTo>
                        <a:pt x="2" y="373"/>
                      </a:moveTo>
                      <a:cubicBezTo>
                        <a:pt x="2" y="330"/>
                        <a:pt x="3" y="286"/>
                        <a:pt x="2" y="243"/>
                      </a:cubicBezTo>
                      <a:cubicBezTo>
                        <a:pt x="2" y="230"/>
                        <a:pt x="6" y="221"/>
                        <a:pt x="16" y="213"/>
                      </a:cubicBezTo>
                      <a:cubicBezTo>
                        <a:pt x="95" y="147"/>
                        <a:pt x="174" y="81"/>
                        <a:pt x="252" y="15"/>
                      </a:cubicBezTo>
                      <a:cubicBezTo>
                        <a:pt x="271" y="0"/>
                        <a:pt x="275" y="0"/>
                        <a:pt x="292" y="14"/>
                      </a:cubicBezTo>
                      <a:cubicBezTo>
                        <a:pt x="372" y="80"/>
                        <a:pt x="451" y="147"/>
                        <a:pt x="531" y="214"/>
                      </a:cubicBezTo>
                      <a:cubicBezTo>
                        <a:pt x="542" y="223"/>
                        <a:pt x="547" y="233"/>
                        <a:pt x="547" y="248"/>
                      </a:cubicBezTo>
                      <a:cubicBezTo>
                        <a:pt x="547" y="333"/>
                        <a:pt x="547" y="418"/>
                        <a:pt x="547" y="503"/>
                      </a:cubicBezTo>
                      <a:cubicBezTo>
                        <a:pt x="547" y="510"/>
                        <a:pt x="550" y="519"/>
                        <a:pt x="543" y="521"/>
                      </a:cubicBezTo>
                      <a:cubicBezTo>
                        <a:pt x="534" y="524"/>
                        <a:pt x="523" y="523"/>
                        <a:pt x="514" y="521"/>
                      </a:cubicBezTo>
                      <a:cubicBezTo>
                        <a:pt x="507" y="519"/>
                        <a:pt x="510" y="511"/>
                        <a:pt x="510" y="505"/>
                      </a:cubicBezTo>
                      <a:cubicBezTo>
                        <a:pt x="510" y="466"/>
                        <a:pt x="510" y="426"/>
                        <a:pt x="510" y="387"/>
                      </a:cubicBezTo>
                      <a:cubicBezTo>
                        <a:pt x="510" y="344"/>
                        <a:pt x="510" y="302"/>
                        <a:pt x="510" y="259"/>
                      </a:cubicBezTo>
                      <a:cubicBezTo>
                        <a:pt x="510" y="249"/>
                        <a:pt x="507" y="242"/>
                        <a:pt x="499" y="235"/>
                      </a:cubicBezTo>
                      <a:cubicBezTo>
                        <a:pt x="428" y="177"/>
                        <a:pt x="357" y="118"/>
                        <a:pt x="287" y="58"/>
                      </a:cubicBezTo>
                      <a:cubicBezTo>
                        <a:pt x="275" y="48"/>
                        <a:pt x="269" y="50"/>
                        <a:pt x="258" y="59"/>
                      </a:cubicBezTo>
                      <a:cubicBezTo>
                        <a:pt x="190" y="117"/>
                        <a:pt x="121" y="175"/>
                        <a:pt x="51" y="232"/>
                      </a:cubicBezTo>
                      <a:cubicBezTo>
                        <a:pt x="42" y="240"/>
                        <a:pt x="39" y="248"/>
                        <a:pt x="39" y="259"/>
                      </a:cubicBezTo>
                      <a:cubicBezTo>
                        <a:pt x="39" y="341"/>
                        <a:pt x="39" y="422"/>
                        <a:pt x="39" y="503"/>
                      </a:cubicBezTo>
                      <a:cubicBezTo>
                        <a:pt x="39" y="509"/>
                        <a:pt x="42" y="519"/>
                        <a:pt x="35" y="521"/>
                      </a:cubicBezTo>
                      <a:cubicBezTo>
                        <a:pt x="26" y="524"/>
                        <a:pt x="15" y="524"/>
                        <a:pt x="6" y="521"/>
                      </a:cubicBezTo>
                      <a:cubicBezTo>
                        <a:pt x="0" y="520"/>
                        <a:pt x="2" y="511"/>
                        <a:pt x="2" y="505"/>
                      </a:cubicBezTo>
                      <a:cubicBezTo>
                        <a:pt x="2" y="461"/>
                        <a:pt x="2" y="417"/>
                        <a:pt x="2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54" name="Freeform 40">
                  <a:extLst>
                    <a:ext uri="{FF2B5EF4-FFF2-40B4-BE49-F238E27FC236}">
                      <a16:creationId xmlns:a16="http://schemas.microsoft.com/office/drawing/2014/main" id="{8037AB15-AEA3-4B8E-B95C-D4B72F809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2392"/>
                  <a:ext cx="311" cy="477"/>
                </a:xfrm>
                <a:custGeom>
                  <a:avLst/>
                  <a:gdLst>
                    <a:gd name="T0" fmla="*/ 118 w 131"/>
                    <a:gd name="T1" fmla="*/ 7 h 201"/>
                    <a:gd name="T2" fmla="*/ 128 w 131"/>
                    <a:gd name="T3" fmla="*/ 78 h 201"/>
                    <a:gd name="T4" fmla="*/ 121 w 131"/>
                    <a:gd name="T5" fmla="*/ 95 h 201"/>
                    <a:gd name="T6" fmla="*/ 106 w 131"/>
                    <a:gd name="T7" fmla="*/ 81 h 201"/>
                    <a:gd name="T8" fmla="*/ 100 w 131"/>
                    <a:gd name="T9" fmla="*/ 40 h 201"/>
                    <a:gd name="T10" fmla="*/ 95 w 131"/>
                    <a:gd name="T11" fmla="*/ 30 h 201"/>
                    <a:gd name="T12" fmla="*/ 92 w 131"/>
                    <a:gd name="T13" fmla="*/ 39 h 201"/>
                    <a:gd name="T14" fmla="*/ 92 w 131"/>
                    <a:gd name="T15" fmla="*/ 167 h 201"/>
                    <a:gd name="T16" fmla="*/ 92 w 131"/>
                    <a:gd name="T17" fmla="*/ 185 h 201"/>
                    <a:gd name="T18" fmla="*/ 78 w 131"/>
                    <a:gd name="T19" fmla="*/ 200 h 201"/>
                    <a:gd name="T20" fmla="*/ 64 w 131"/>
                    <a:gd name="T21" fmla="*/ 184 h 201"/>
                    <a:gd name="T22" fmla="*/ 64 w 131"/>
                    <a:gd name="T23" fmla="*/ 116 h 201"/>
                    <a:gd name="T24" fmla="*/ 61 w 131"/>
                    <a:gd name="T25" fmla="*/ 109 h 201"/>
                    <a:gd name="T26" fmla="*/ 57 w 131"/>
                    <a:gd name="T27" fmla="*/ 117 h 201"/>
                    <a:gd name="T28" fmla="*/ 57 w 131"/>
                    <a:gd name="T29" fmla="*/ 179 h 201"/>
                    <a:gd name="T30" fmla="*/ 44 w 131"/>
                    <a:gd name="T31" fmla="*/ 200 h 201"/>
                    <a:gd name="T32" fmla="*/ 28 w 131"/>
                    <a:gd name="T33" fmla="*/ 179 h 201"/>
                    <a:gd name="T34" fmla="*/ 28 w 131"/>
                    <a:gd name="T35" fmla="*/ 43 h 201"/>
                    <a:gd name="T36" fmla="*/ 26 w 131"/>
                    <a:gd name="T37" fmla="*/ 30 h 201"/>
                    <a:gd name="T38" fmla="*/ 24 w 131"/>
                    <a:gd name="T39" fmla="*/ 44 h 201"/>
                    <a:gd name="T40" fmla="*/ 24 w 131"/>
                    <a:gd name="T41" fmla="*/ 80 h 201"/>
                    <a:gd name="T42" fmla="*/ 12 w 131"/>
                    <a:gd name="T43" fmla="*/ 96 h 201"/>
                    <a:gd name="T44" fmla="*/ 0 w 131"/>
                    <a:gd name="T45" fmla="*/ 79 h 201"/>
                    <a:gd name="T46" fmla="*/ 0 w 131"/>
                    <a:gd name="T47" fmla="*/ 19 h 201"/>
                    <a:gd name="T48" fmla="*/ 20 w 131"/>
                    <a:gd name="T49" fmla="*/ 1 h 201"/>
                    <a:gd name="T50" fmla="*/ 98 w 131"/>
                    <a:gd name="T51" fmla="*/ 1 h 201"/>
                    <a:gd name="T52" fmla="*/ 118 w 131"/>
                    <a:gd name="T53" fmla="*/ 7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1" h="201">
                      <a:moveTo>
                        <a:pt x="118" y="7"/>
                      </a:moveTo>
                      <a:cubicBezTo>
                        <a:pt x="121" y="30"/>
                        <a:pt x="125" y="54"/>
                        <a:pt x="128" y="78"/>
                      </a:cubicBezTo>
                      <a:cubicBezTo>
                        <a:pt x="129" y="85"/>
                        <a:pt x="131" y="93"/>
                        <a:pt x="121" y="95"/>
                      </a:cubicBezTo>
                      <a:cubicBezTo>
                        <a:pt x="109" y="98"/>
                        <a:pt x="108" y="89"/>
                        <a:pt x="106" y="81"/>
                      </a:cubicBezTo>
                      <a:cubicBezTo>
                        <a:pt x="104" y="67"/>
                        <a:pt x="102" y="53"/>
                        <a:pt x="100" y="40"/>
                      </a:cubicBezTo>
                      <a:cubicBezTo>
                        <a:pt x="99" y="36"/>
                        <a:pt x="100" y="30"/>
                        <a:pt x="95" y="30"/>
                      </a:cubicBezTo>
                      <a:cubicBezTo>
                        <a:pt x="90" y="30"/>
                        <a:pt x="92" y="36"/>
                        <a:pt x="92" y="39"/>
                      </a:cubicBezTo>
                      <a:cubicBezTo>
                        <a:pt x="92" y="82"/>
                        <a:pt x="92" y="125"/>
                        <a:pt x="92" y="167"/>
                      </a:cubicBezTo>
                      <a:cubicBezTo>
                        <a:pt x="92" y="173"/>
                        <a:pt x="92" y="179"/>
                        <a:pt x="92" y="185"/>
                      </a:cubicBezTo>
                      <a:cubicBezTo>
                        <a:pt x="92" y="194"/>
                        <a:pt x="86" y="199"/>
                        <a:pt x="78" y="200"/>
                      </a:cubicBezTo>
                      <a:cubicBezTo>
                        <a:pt x="69" y="200"/>
                        <a:pt x="64" y="194"/>
                        <a:pt x="64" y="184"/>
                      </a:cubicBezTo>
                      <a:cubicBezTo>
                        <a:pt x="64" y="162"/>
                        <a:pt x="64" y="139"/>
                        <a:pt x="64" y="116"/>
                      </a:cubicBezTo>
                      <a:cubicBezTo>
                        <a:pt x="64" y="114"/>
                        <a:pt x="65" y="109"/>
                        <a:pt x="61" y="109"/>
                      </a:cubicBezTo>
                      <a:cubicBezTo>
                        <a:pt x="56" y="109"/>
                        <a:pt x="57" y="114"/>
                        <a:pt x="57" y="117"/>
                      </a:cubicBezTo>
                      <a:cubicBezTo>
                        <a:pt x="57" y="137"/>
                        <a:pt x="57" y="158"/>
                        <a:pt x="57" y="179"/>
                      </a:cubicBezTo>
                      <a:cubicBezTo>
                        <a:pt x="57" y="189"/>
                        <a:pt x="56" y="198"/>
                        <a:pt x="44" y="200"/>
                      </a:cubicBezTo>
                      <a:cubicBezTo>
                        <a:pt x="35" y="201"/>
                        <a:pt x="28" y="193"/>
                        <a:pt x="28" y="179"/>
                      </a:cubicBezTo>
                      <a:cubicBezTo>
                        <a:pt x="28" y="134"/>
                        <a:pt x="28" y="88"/>
                        <a:pt x="28" y="43"/>
                      </a:cubicBezTo>
                      <a:cubicBezTo>
                        <a:pt x="28" y="39"/>
                        <a:pt x="30" y="34"/>
                        <a:pt x="26" y="30"/>
                      </a:cubicBezTo>
                      <a:cubicBezTo>
                        <a:pt x="22" y="34"/>
                        <a:pt x="24" y="39"/>
                        <a:pt x="24" y="44"/>
                      </a:cubicBezTo>
                      <a:cubicBezTo>
                        <a:pt x="23" y="56"/>
                        <a:pt x="24" y="68"/>
                        <a:pt x="24" y="80"/>
                      </a:cubicBezTo>
                      <a:cubicBezTo>
                        <a:pt x="23" y="88"/>
                        <a:pt x="21" y="96"/>
                        <a:pt x="12" y="96"/>
                      </a:cubicBezTo>
                      <a:cubicBezTo>
                        <a:pt x="1" y="96"/>
                        <a:pt x="0" y="88"/>
                        <a:pt x="0" y="79"/>
                      </a:cubicBezTo>
                      <a:cubicBezTo>
                        <a:pt x="0" y="59"/>
                        <a:pt x="0" y="39"/>
                        <a:pt x="0" y="19"/>
                      </a:cubicBezTo>
                      <a:cubicBezTo>
                        <a:pt x="1" y="6"/>
                        <a:pt x="6" y="0"/>
                        <a:pt x="20" y="1"/>
                      </a:cubicBezTo>
                      <a:cubicBezTo>
                        <a:pt x="46" y="2"/>
                        <a:pt x="72" y="1"/>
                        <a:pt x="98" y="1"/>
                      </a:cubicBezTo>
                      <a:cubicBezTo>
                        <a:pt x="105" y="1"/>
                        <a:pt x="112" y="1"/>
                        <a:pt x="11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55" name="Freeform 41">
                  <a:extLst>
                    <a:ext uri="{FF2B5EF4-FFF2-40B4-BE49-F238E27FC236}">
                      <a16:creationId xmlns:a16="http://schemas.microsoft.com/office/drawing/2014/main" id="{4EE8E1D3-E426-4D9B-9367-9684D80C6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2395"/>
                  <a:ext cx="282" cy="474"/>
                </a:xfrm>
                <a:custGeom>
                  <a:avLst/>
                  <a:gdLst>
                    <a:gd name="T0" fmla="*/ 0 w 119"/>
                    <a:gd name="T1" fmla="*/ 6 h 200"/>
                    <a:gd name="T2" fmla="*/ 16 w 119"/>
                    <a:gd name="T3" fmla="*/ 0 h 200"/>
                    <a:gd name="T4" fmla="*/ 90 w 119"/>
                    <a:gd name="T5" fmla="*/ 0 h 200"/>
                    <a:gd name="T6" fmla="*/ 107 w 119"/>
                    <a:gd name="T7" fmla="*/ 15 h 200"/>
                    <a:gd name="T8" fmla="*/ 118 w 119"/>
                    <a:gd name="T9" fmla="*/ 78 h 200"/>
                    <a:gd name="T10" fmla="*/ 109 w 119"/>
                    <a:gd name="T11" fmla="*/ 95 h 200"/>
                    <a:gd name="T12" fmla="*/ 94 w 119"/>
                    <a:gd name="T13" fmla="*/ 80 h 200"/>
                    <a:gd name="T14" fmla="*/ 87 w 119"/>
                    <a:gd name="T15" fmla="*/ 35 h 200"/>
                    <a:gd name="T16" fmla="*/ 84 w 119"/>
                    <a:gd name="T17" fmla="*/ 29 h 200"/>
                    <a:gd name="T18" fmla="*/ 82 w 119"/>
                    <a:gd name="T19" fmla="*/ 36 h 200"/>
                    <a:gd name="T20" fmla="*/ 92 w 119"/>
                    <a:gd name="T21" fmla="*/ 101 h 200"/>
                    <a:gd name="T22" fmla="*/ 88 w 119"/>
                    <a:gd name="T23" fmla="*/ 118 h 200"/>
                    <a:gd name="T24" fmla="*/ 86 w 119"/>
                    <a:gd name="T25" fmla="*/ 137 h 200"/>
                    <a:gd name="T26" fmla="*/ 86 w 119"/>
                    <a:gd name="T27" fmla="*/ 181 h 200"/>
                    <a:gd name="T28" fmla="*/ 71 w 119"/>
                    <a:gd name="T29" fmla="*/ 199 h 200"/>
                    <a:gd name="T30" fmla="*/ 57 w 119"/>
                    <a:gd name="T31" fmla="*/ 181 h 200"/>
                    <a:gd name="T32" fmla="*/ 57 w 119"/>
                    <a:gd name="T33" fmla="*/ 125 h 200"/>
                    <a:gd name="T34" fmla="*/ 54 w 119"/>
                    <a:gd name="T35" fmla="*/ 119 h 200"/>
                    <a:gd name="T36" fmla="*/ 50 w 119"/>
                    <a:gd name="T37" fmla="*/ 125 h 200"/>
                    <a:gd name="T38" fmla="*/ 50 w 119"/>
                    <a:gd name="T39" fmla="*/ 173 h 200"/>
                    <a:gd name="T40" fmla="*/ 35 w 119"/>
                    <a:gd name="T41" fmla="*/ 199 h 200"/>
                    <a:gd name="T42" fmla="*/ 22 w 119"/>
                    <a:gd name="T43" fmla="*/ 172 h 200"/>
                    <a:gd name="T44" fmla="*/ 22 w 119"/>
                    <a:gd name="T45" fmla="*/ 137 h 200"/>
                    <a:gd name="T46" fmla="*/ 16 w 119"/>
                    <a:gd name="T47" fmla="*/ 115 h 200"/>
                    <a:gd name="T48" fmla="*/ 15 w 119"/>
                    <a:gd name="T49" fmla="*/ 96 h 200"/>
                    <a:gd name="T50" fmla="*/ 26 w 119"/>
                    <a:gd name="T51" fmla="*/ 37 h 200"/>
                    <a:gd name="T52" fmla="*/ 24 w 119"/>
                    <a:gd name="T53" fmla="*/ 28 h 200"/>
                    <a:gd name="T54" fmla="*/ 19 w 119"/>
                    <a:gd name="T55" fmla="*/ 36 h 200"/>
                    <a:gd name="T56" fmla="*/ 15 w 119"/>
                    <a:gd name="T57" fmla="*/ 53 h 200"/>
                    <a:gd name="T58" fmla="*/ 9 w 119"/>
                    <a:gd name="T59" fmla="*/ 35 h 200"/>
                    <a:gd name="T60" fmla="*/ 0 w 119"/>
                    <a:gd name="T61" fmla="*/ 6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9" h="200">
                      <a:moveTo>
                        <a:pt x="0" y="6"/>
                      </a:moveTo>
                      <a:cubicBezTo>
                        <a:pt x="5" y="4"/>
                        <a:pt x="10" y="0"/>
                        <a:pt x="16" y="0"/>
                      </a:cubicBezTo>
                      <a:cubicBezTo>
                        <a:pt x="41" y="1"/>
                        <a:pt x="66" y="1"/>
                        <a:pt x="90" y="0"/>
                      </a:cubicBezTo>
                      <a:cubicBezTo>
                        <a:pt x="101" y="0"/>
                        <a:pt x="106" y="5"/>
                        <a:pt x="107" y="15"/>
                      </a:cubicBezTo>
                      <a:cubicBezTo>
                        <a:pt x="110" y="36"/>
                        <a:pt x="114" y="57"/>
                        <a:pt x="118" y="78"/>
                      </a:cubicBezTo>
                      <a:cubicBezTo>
                        <a:pt x="119" y="86"/>
                        <a:pt x="118" y="94"/>
                        <a:pt x="109" y="95"/>
                      </a:cubicBezTo>
                      <a:cubicBezTo>
                        <a:pt x="99" y="97"/>
                        <a:pt x="95" y="89"/>
                        <a:pt x="94" y="80"/>
                      </a:cubicBezTo>
                      <a:cubicBezTo>
                        <a:pt x="92" y="65"/>
                        <a:pt x="89" y="50"/>
                        <a:pt x="87" y="35"/>
                      </a:cubicBezTo>
                      <a:cubicBezTo>
                        <a:pt x="87" y="33"/>
                        <a:pt x="86" y="29"/>
                        <a:pt x="84" y="29"/>
                      </a:cubicBezTo>
                      <a:cubicBezTo>
                        <a:pt x="81" y="29"/>
                        <a:pt x="82" y="33"/>
                        <a:pt x="82" y="36"/>
                      </a:cubicBezTo>
                      <a:cubicBezTo>
                        <a:pt x="85" y="57"/>
                        <a:pt x="89" y="79"/>
                        <a:pt x="92" y="101"/>
                      </a:cubicBezTo>
                      <a:cubicBezTo>
                        <a:pt x="93" y="107"/>
                        <a:pt x="96" y="112"/>
                        <a:pt x="88" y="118"/>
                      </a:cubicBezTo>
                      <a:cubicBezTo>
                        <a:pt x="83" y="121"/>
                        <a:pt x="86" y="130"/>
                        <a:pt x="86" y="137"/>
                      </a:cubicBezTo>
                      <a:cubicBezTo>
                        <a:pt x="86" y="152"/>
                        <a:pt x="86" y="166"/>
                        <a:pt x="86" y="181"/>
                      </a:cubicBezTo>
                      <a:cubicBezTo>
                        <a:pt x="86" y="191"/>
                        <a:pt x="81" y="198"/>
                        <a:pt x="71" y="199"/>
                      </a:cubicBezTo>
                      <a:cubicBezTo>
                        <a:pt x="61" y="199"/>
                        <a:pt x="57" y="191"/>
                        <a:pt x="57" y="181"/>
                      </a:cubicBezTo>
                      <a:cubicBezTo>
                        <a:pt x="58" y="162"/>
                        <a:pt x="57" y="144"/>
                        <a:pt x="57" y="125"/>
                      </a:cubicBezTo>
                      <a:cubicBezTo>
                        <a:pt x="57" y="123"/>
                        <a:pt x="57" y="119"/>
                        <a:pt x="54" y="119"/>
                      </a:cubicBezTo>
                      <a:cubicBezTo>
                        <a:pt x="49" y="118"/>
                        <a:pt x="50" y="123"/>
                        <a:pt x="50" y="125"/>
                      </a:cubicBezTo>
                      <a:cubicBezTo>
                        <a:pt x="50" y="141"/>
                        <a:pt x="50" y="157"/>
                        <a:pt x="50" y="173"/>
                      </a:cubicBezTo>
                      <a:cubicBezTo>
                        <a:pt x="50" y="192"/>
                        <a:pt x="46" y="200"/>
                        <a:pt x="35" y="199"/>
                      </a:cubicBezTo>
                      <a:cubicBezTo>
                        <a:pt x="19" y="197"/>
                        <a:pt x="22" y="183"/>
                        <a:pt x="22" y="172"/>
                      </a:cubicBezTo>
                      <a:cubicBezTo>
                        <a:pt x="22" y="160"/>
                        <a:pt x="22" y="149"/>
                        <a:pt x="22" y="137"/>
                      </a:cubicBezTo>
                      <a:cubicBezTo>
                        <a:pt x="21" y="129"/>
                        <a:pt x="23" y="121"/>
                        <a:pt x="16" y="115"/>
                      </a:cubicBezTo>
                      <a:cubicBezTo>
                        <a:pt x="11" y="110"/>
                        <a:pt x="14" y="102"/>
                        <a:pt x="15" y="96"/>
                      </a:cubicBezTo>
                      <a:cubicBezTo>
                        <a:pt x="19" y="76"/>
                        <a:pt x="22" y="56"/>
                        <a:pt x="26" y="37"/>
                      </a:cubicBezTo>
                      <a:cubicBezTo>
                        <a:pt x="26" y="34"/>
                        <a:pt x="27" y="29"/>
                        <a:pt x="24" y="28"/>
                      </a:cubicBezTo>
                      <a:cubicBezTo>
                        <a:pt x="20" y="28"/>
                        <a:pt x="20" y="32"/>
                        <a:pt x="19" y="36"/>
                      </a:cubicBezTo>
                      <a:cubicBezTo>
                        <a:pt x="17" y="42"/>
                        <a:pt x="20" y="54"/>
                        <a:pt x="15" y="53"/>
                      </a:cubicBezTo>
                      <a:cubicBezTo>
                        <a:pt x="6" y="52"/>
                        <a:pt x="12" y="41"/>
                        <a:pt x="9" y="35"/>
                      </a:cubicBezTo>
                      <a:cubicBezTo>
                        <a:pt x="4" y="26"/>
                        <a:pt x="10" y="1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56" name="Freeform 42">
                  <a:extLst>
                    <a:ext uri="{FF2B5EF4-FFF2-40B4-BE49-F238E27FC236}">
                      <a16:creationId xmlns:a16="http://schemas.microsoft.com/office/drawing/2014/main" id="{0D01224F-3B57-48BF-BD25-1641568D4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23"/>
                  <a:ext cx="225" cy="344"/>
                </a:xfrm>
                <a:custGeom>
                  <a:avLst/>
                  <a:gdLst>
                    <a:gd name="T0" fmla="*/ 49 w 95"/>
                    <a:gd name="T1" fmla="*/ 0 h 145"/>
                    <a:gd name="T2" fmla="*/ 91 w 95"/>
                    <a:gd name="T3" fmla="*/ 37 h 145"/>
                    <a:gd name="T4" fmla="*/ 93 w 95"/>
                    <a:gd name="T5" fmla="*/ 54 h 145"/>
                    <a:gd name="T6" fmla="*/ 87 w 95"/>
                    <a:gd name="T7" fmla="*/ 69 h 145"/>
                    <a:gd name="T8" fmla="*/ 77 w 95"/>
                    <a:gd name="T9" fmla="*/ 57 h 145"/>
                    <a:gd name="T10" fmla="*/ 73 w 95"/>
                    <a:gd name="T11" fmla="*/ 29 h 145"/>
                    <a:gd name="T12" fmla="*/ 71 w 95"/>
                    <a:gd name="T13" fmla="*/ 23 h 145"/>
                    <a:gd name="T14" fmla="*/ 69 w 95"/>
                    <a:gd name="T15" fmla="*/ 29 h 145"/>
                    <a:gd name="T16" fmla="*/ 74 w 95"/>
                    <a:gd name="T17" fmla="*/ 63 h 145"/>
                    <a:gd name="T18" fmla="*/ 72 w 95"/>
                    <a:gd name="T19" fmla="*/ 91 h 145"/>
                    <a:gd name="T20" fmla="*/ 70 w 95"/>
                    <a:gd name="T21" fmla="*/ 128 h 145"/>
                    <a:gd name="T22" fmla="*/ 60 w 95"/>
                    <a:gd name="T23" fmla="*/ 144 h 145"/>
                    <a:gd name="T24" fmla="*/ 50 w 95"/>
                    <a:gd name="T25" fmla="*/ 128 h 145"/>
                    <a:gd name="T26" fmla="*/ 49 w 95"/>
                    <a:gd name="T27" fmla="*/ 96 h 145"/>
                    <a:gd name="T28" fmla="*/ 47 w 95"/>
                    <a:gd name="T29" fmla="*/ 90 h 145"/>
                    <a:gd name="T30" fmla="*/ 45 w 95"/>
                    <a:gd name="T31" fmla="*/ 95 h 145"/>
                    <a:gd name="T32" fmla="*/ 45 w 95"/>
                    <a:gd name="T33" fmla="*/ 131 h 145"/>
                    <a:gd name="T34" fmla="*/ 34 w 95"/>
                    <a:gd name="T35" fmla="*/ 144 h 145"/>
                    <a:gd name="T36" fmla="*/ 25 w 95"/>
                    <a:gd name="T37" fmla="*/ 131 h 145"/>
                    <a:gd name="T38" fmla="*/ 27 w 95"/>
                    <a:gd name="T39" fmla="*/ 28 h 145"/>
                    <a:gd name="T40" fmla="*/ 25 w 95"/>
                    <a:gd name="T41" fmla="*/ 22 h 145"/>
                    <a:gd name="T42" fmla="*/ 22 w 95"/>
                    <a:gd name="T43" fmla="*/ 27 h 145"/>
                    <a:gd name="T44" fmla="*/ 17 w 95"/>
                    <a:gd name="T45" fmla="*/ 60 h 145"/>
                    <a:gd name="T46" fmla="*/ 9 w 95"/>
                    <a:gd name="T47" fmla="*/ 69 h 145"/>
                    <a:gd name="T48" fmla="*/ 1 w 95"/>
                    <a:gd name="T49" fmla="*/ 58 h 145"/>
                    <a:gd name="T50" fmla="*/ 9 w 95"/>
                    <a:gd name="T51" fmla="*/ 9 h 145"/>
                    <a:gd name="T52" fmla="*/ 21 w 95"/>
                    <a:gd name="T53" fmla="*/ 0 h 145"/>
                    <a:gd name="T54" fmla="*/ 49 w 95"/>
                    <a:gd name="T5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145">
                      <a:moveTo>
                        <a:pt x="49" y="0"/>
                      </a:moveTo>
                      <a:cubicBezTo>
                        <a:pt x="84" y="1"/>
                        <a:pt x="84" y="1"/>
                        <a:pt x="91" y="37"/>
                      </a:cubicBezTo>
                      <a:cubicBezTo>
                        <a:pt x="92" y="42"/>
                        <a:pt x="93" y="48"/>
                        <a:pt x="93" y="54"/>
                      </a:cubicBezTo>
                      <a:cubicBezTo>
                        <a:pt x="94" y="60"/>
                        <a:pt x="95" y="68"/>
                        <a:pt x="87" y="69"/>
                      </a:cubicBezTo>
                      <a:cubicBezTo>
                        <a:pt x="80" y="70"/>
                        <a:pt x="77" y="63"/>
                        <a:pt x="77" y="57"/>
                      </a:cubicBezTo>
                      <a:cubicBezTo>
                        <a:pt x="78" y="47"/>
                        <a:pt x="73" y="39"/>
                        <a:pt x="73" y="29"/>
                      </a:cubicBezTo>
                      <a:cubicBezTo>
                        <a:pt x="73" y="27"/>
                        <a:pt x="73" y="23"/>
                        <a:pt x="71" y="23"/>
                      </a:cubicBezTo>
                      <a:cubicBezTo>
                        <a:pt x="69" y="23"/>
                        <a:pt x="69" y="27"/>
                        <a:pt x="69" y="29"/>
                      </a:cubicBezTo>
                      <a:cubicBezTo>
                        <a:pt x="70" y="41"/>
                        <a:pt x="72" y="52"/>
                        <a:pt x="74" y="63"/>
                      </a:cubicBezTo>
                      <a:cubicBezTo>
                        <a:pt x="75" y="72"/>
                        <a:pt x="77" y="80"/>
                        <a:pt x="72" y="91"/>
                      </a:cubicBezTo>
                      <a:cubicBezTo>
                        <a:pt x="67" y="101"/>
                        <a:pt x="71" y="116"/>
                        <a:pt x="70" y="128"/>
                      </a:cubicBezTo>
                      <a:cubicBezTo>
                        <a:pt x="70" y="136"/>
                        <a:pt x="71" y="145"/>
                        <a:pt x="60" y="144"/>
                      </a:cubicBezTo>
                      <a:cubicBezTo>
                        <a:pt x="51" y="144"/>
                        <a:pt x="50" y="136"/>
                        <a:pt x="50" y="128"/>
                      </a:cubicBezTo>
                      <a:cubicBezTo>
                        <a:pt x="50" y="117"/>
                        <a:pt x="50" y="106"/>
                        <a:pt x="49" y="96"/>
                      </a:cubicBezTo>
                      <a:cubicBezTo>
                        <a:pt x="49" y="94"/>
                        <a:pt x="50" y="90"/>
                        <a:pt x="47" y="90"/>
                      </a:cubicBezTo>
                      <a:cubicBezTo>
                        <a:pt x="46" y="90"/>
                        <a:pt x="45" y="94"/>
                        <a:pt x="45" y="95"/>
                      </a:cubicBezTo>
                      <a:cubicBezTo>
                        <a:pt x="45" y="107"/>
                        <a:pt x="45" y="119"/>
                        <a:pt x="45" y="131"/>
                      </a:cubicBezTo>
                      <a:cubicBezTo>
                        <a:pt x="45" y="139"/>
                        <a:pt x="42" y="145"/>
                        <a:pt x="34" y="144"/>
                      </a:cubicBezTo>
                      <a:cubicBezTo>
                        <a:pt x="26" y="144"/>
                        <a:pt x="24" y="138"/>
                        <a:pt x="25" y="131"/>
                      </a:cubicBezTo>
                      <a:cubicBezTo>
                        <a:pt x="26" y="97"/>
                        <a:pt x="15" y="62"/>
                        <a:pt x="27" y="28"/>
                      </a:cubicBezTo>
                      <a:cubicBezTo>
                        <a:pt x="28" y="26"/>
                        <a:pt x="29" y="22"/>
                        <a:pt x="25" y="22"/>
                      </a:cubicBezTo>
                      <a:cubicBezTo>
                        <a:pt x="24" y="22"/>
                        <a:pt x="22" y="25"/>
                        <a:pt x="22" y="27"/>
                      </a:cubicBezTo>
                      <a:cubicBezTo>
                        <a:pt x="20" y="38"/>
                        <a:pt x="19" y="49"/>
                        <a:pt x="17" y="60"/>
                      </a:cubicBezTo>
                      <a:cubicBezTo>
                        <a:pt x="16" y="65"/>
                        <a:pt x="14" y="69"/>
                        <a:pt x="9" y="69"/>
                      </a:cubicBezTo>
                      <a:cubicBezTo>
                        <a:pt x="2" y="69"/>
                        <a:pt x="0" y="64"/>
                        <a:pt x="1" y="58"/>
                      </a:cubicBezTo>
                      <a:cubicBezTo>
                        <a:pt x="4" y="41"/>
                        <a:pt x="6" y="25"/>
                        <a:pt x="9" y="9"/>
                      </a:cubicBezTo>
                      <a:cubicBezTo>
                        <a:pt x="10" y="2"/>
                        <a:pt x="16" y="1"/>
                        <a:pt x="21" y="0"/>
                      </a:cubicBezTo>
                      <a:cubicBezTo>
                        <a:pt x="30" y="0"/>
                        <a:pt x="39" y="0"/>
                        <a:pt x="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57" name="Freeform 43">
                  <a:extLst>
                    <a:ext uri="{FF2B5EF4-FFF2-40B4-BE49-F238E27FC236}">
                      <a16:creationId xmlns:a16="http://schemas.microsoft.com/office/drawing/2014/main" id="{0E1AD807-8930-4DD5-87F6-245DE27F9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2523"/>
                  <a:ext cx="207" cy="344"/>
                </a:xfrm>
                <a:custGeom>
                  <a:avLst/>
                  <a:gdLst>
                    <a:gd name="T0" fmla="*/ 66 w 87"/>
                    <a:gd name="T1" fmla="*/ 79 h 145"/>
                    <a:gd name="T2" fmla="*/ 66 w 87"/>
                    <a:gd name="T3" fmla="*/ 129 h 145"/>
                    <a:gd name="T4" fmla="*/ 57 w 87"/>
                    <a:gd name="T5" fmla="*/ 144 h 145"/>
                    <a:gd name="T6" fmla="*/ 45 w 87"/>
                    <a:gd name="T7" fmla="*/ 129 h 145"/>
                    <a:gd name="T8" fmla="*/ 45 w 87"/>
                    <a:gd name="T9" fmla="*/ 89 h 145"/>
                    <a:gd name="T10" fmla="*/ 43 w 87"/>
                    <a:gd name="T11" fmla="*/ 82 h 145"/>
                    <a:gd name="T12" fmla="*/ 41 w 87"/>
                    <a:gd name="T13" fmla="*/ 89 h 145"/>
                    <a:gd name="T14" fmla="*/ 41 w 87"/>
                    <a:gd name="T15" fmla="*/ 131 h 145"/>
                    <a:gd name="T16" fmla="*/ 30 w 87"/>
                    <a:gd name="T17" fmla="*/ 145 h 145"/>
                    <a:gd name="T18" fmla="*/ 21 w 87"/>
                    <a:gd name="T19" fmla="*/ 130 h 145"/>
                    <a:gd name="T20" fmla="*/ 21 w 87"/>
                    <a:gd name="T21" fmla="*/ 30 h 145"/>
                    <a:gd name="T22" fmla="*/ 19 w 87"/>
                    <a:gd name="T23" fmla="*/ 23 h 145"/>
                    <a:gd name="T24" fmla="*/ 16 w 87"/>
                    <a:gd name="T25" fmla="*/ 31 h 145"/>
                    <a:gd name="T26" fmla="*/ 15 w 87"/>
                    <a:gd name="T27" fmla="*/ 61 h 145"/>
                    <a:gd name="T28" fmla="*/ 8 w 87"/>
                    <a:gd name="T29" fmla="*/ 69 h 145"/>
                    <a:gd name="T30" fmla="*/ 0 w 87"/>
                    <a:gd name="T31" fmla="*/ 60 h 145"/>
                    <a:gd name="T32" fmla="*/ 0 w 87"/>
                    <a:gd name="T33" fmla="*/ 12 h 145"/>
                    <a:gd name="T34" fmla="*/ 13 w 87"/>
                    <a:gd name="T35" fmla="*/ 0 h 145"/>
                    <a:gd name="T36" fmla="*/ 74 w 87"/>
                    <a:gd name="T37" fmla="*/ 0 h 145"/>
                    <a:gd name="T38" fmla="*/ 87 w 87"/>
                    <a:gd name="T39" fmla="*/ 12 h 145"/>
                    <a:gd name="T40" fmla="*/ 86 w 87"/>
                    <a:gd name="T41" fmla="*/ 60 h 145"/>
                    <a:gd name="T42" fmla="*/ 78 w 87"/>
                    <a:gd name="T43" fmla="*/ 69 h 145"/>
                    <a:gd name="T44" fmla="*/ 72 w 87"/>
                    <a:gd name="T45" fmla="*/ 60 h 145"/>
                    <a:gd name="T46" fmla="*/ 71 w 87"/>
                    <a:gd name="T47" fmla="*/ 30 h 145"/>
                    <a:gd name="T48" fmla="*/ 68 w 87"/>
                    <a:gd name="T49" fmla="*/ 24 h 145"/>
                    <a:gd name="T50" fmla="*/ 66 w 87"/>
                    <a:gd name="T51" fmla="*/ 30 h 145"/>
                    <a:gd name="T52" fmla="*/ 66 w 87"/>
                    <a:gd name="T53" fmla="*/ 79 h 145"/>
                    <a:gd name="T54" fmla="*/ 66 w 87"/>
                    <a:gd name="T55" fmla="*/ 7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7" h="145">
                      <a:moveTo>
                        <a:pt x="66" y="79"/>
                      </a:moveTo>
                      <a:cubicBezTo>
                        <a:pt x="66" y="96"/>
                        <a:pt x="66" y="113"/>
                        <a:pt x="66" y="129"/>
                      </a:cubicBezTo>
                      <a:cubicBezTo>
                        <a:pt x="66" y="136"/>
                        <a:pt x="66" y="144"/>
                        <a:pt x="57" y="144"/>
                      </a:cubicBezTo>
                      <a:cubicBezTo>
                        <a:pt x="48" y="145"/>
                        <a:pt x="45" y="137"/>
                        <a:pt x="45" y="129"/>
                      </a:cubicBezTo>
                      <a:cubicBezTo>
                        <a:pt x="45" y="116"/>
                        <a:pt x="45" y="102"/>
                        <a:pt x="45" y="89"/>
                      </a:cubicBezTo>
                      <a:cubicBezTo>
                        <a:pt x="45" y="87"/>
                        <a:pt x="44" y="84"/>
                        <a:pt x="43" y="82"/>
                      </a:cubicBezTo>
                      <a:cubicBezTo>
                        <a:pt x="41" y="84"/>
                        <a:pt x="41" y="86"/>
                        <a:pt x="41" y="89"/>
                      </a:cubicBezTo>
                      <a:cubicBezTo>
                        <a:pt x="41" y="103"/>
                        <a:pt x="41" y="117"/>
                        <a:pt x="41" y="131"/>
                      </a:cubicBezTo>
                      <a:cubicBezTo>
                        <a:pt x="41" y="139"/>
                        <a:pt x="38" y="144"/>
                        <a:pt x="30" y="145"/>
                      </a:cubicBezTo>
                      <a:cubicBezTo>
                        <a:pt x="22" y="145"/>
                        <a:pt x="21" y="137"/>
                        <a:pt x="21" y="130"/>
                      </a:cubicBezTo>
                      <a:cubicBezTo>
                        <a:pt x="21" y="97"/>
                        <a:pt x="21" y="64"/>
                        <a:pt x="21" y="30"/>
                      </a:cubicBezTo>
                      <a:cubicBezTo>
                        <a:pt x="21" y="28"/>
                        <a:pt x="20" y="25"/>
                        <a:pt x="19" y="23"/>
                      </a:cubicBezTo>
                      <a:cubicBezTo>
                        <a:pt x="15" y="24"/>
                        <a:pt x="16" y="28"/>
                        <a:pt x="16" y="31"/>
                      </a:cubicBezTo>
                      <a:cubicBezTo>
                        <a:pt x="16" y="41"/>
                        <a:pt x="16" y="51"/>
                        <a:pt x="15" y="61"/>
                      </a:cubicBezTo>
                      <a:cubicBezTo>
                        <a:pt x="15" y="65"/>
                        <a:pt x="13" y="69"/>
                        <a:pt x="8" y="69"/>
                      </a:cubicBezTo>
                      <a:cubicBezTo>
                        <a:pt x="3" y="69"/>
                        <a:pt x="0" y="65"/>
                        <a:pt x="0" y="60"/>
                      </a:cubicBezTo>
                      <a:cubicBezTo>
                        <a:pt x="0" y="44"/>
                        <a:pt x="0" y="28"/>
                        <a:pt x="0" y="12"/>
                      </a:cubicBezTo>
                      <a:cubicBezTo>
                        <a:pt x="0" y="3"/>
                        <a:pt x="5" y="0"/>
                        <a:pt x="13" y="0"/>
                      </a:cubicBezTo>
                      <a:cubicBezTo>
                        <a:pt x="33" y="0"/>
                        <a:pt x="54" y="1"/>
                        <a:pt x="74" y="0"/>
                      </a:cubicBezTo>
                      <a:cubicBezTo>
                        <a:pt x="83" y="0"/>
                        <a:pt x="87" y="4"/>
                        <a:pt x="87" y="12"/>
                      </a:cubicBezTo>
                      <a:cubicBezTo>
                        <a:pt x="87" y="28"/>
                        <a:pt x="87" y="44"/>
                        <a:pt x="86" y="60"/>
                      </a:cubicBezTo>
                      <a:cubicBezTo>
                        <a:pt x="86" y="64"/>
                        <a:pt x="84" y="69"/>
                        <a:pt x="78" y="69"/>
                      </a:cubicBezTo>
                      <a:cubicBezTo>
                        <a:pt x="74" y="68"/>
                        <a:pt x="72" y="64"/>
                        <a:pt x="72" y="60"/>
                      </a:cubicBezTo>
                      <a:cubicBezTo>
                        <a:pt x="71" y="50"/>
                        <a:pt x="71" y="40"/>
                        <a:pt x="71" y="30"/>
                      </a:cubicBezTo>
                      <a:cubicBezTo>
                        <a:pt x="71" y="28"/>
                        <a:pt x="71" y="24"/>
                        <a:pt x="68" y="24"/>
                      </a:cubicBezTo>
                      <a:cubicBezTo>
                        <a:pt x="64" y="23"/>
                        <a:pt x="66" y="27"/>
                        <a:pt x="66" y="30"/>
                      </a:cubicBezTo>
                      <a:cubicBezTo>
                        <a:pt x="66" y="46"/>
                        <a:pt x="66" y="63"/>
                        <a:pt x="66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58" name="Freeform 44">
                  <a:extLst>
                    <a:ext uri="{FF2B5EF4-FFF2-40B4-BE49-F238E27FC236}">
                      <a16:creationId xmlns:a16="http://schemas.microsoft.com/office/drawing/2014/main" id="{EAD02784-88DB-46DD-90A8-221C4D3D7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2233"/>
                  <a:ext cx="150" cy="150"/>
                </a:xfrm>
                <a:custGeom>
                  <a:avLst/>
                  <a:gdLst>
                    <a:gd name="T0" fmla="*/ 31 w 63"/>
                    <a:gd name="T1" fmla="*/ 63 h 63"/>
                    <a:gd name="T2" fmla="*/ 0 w 63"/>
                    <a:gd name="T3" fmla="*/ 33 h 63"/>
                    <a:gd name="T4" fmla="*/ 31 w 63"/>
                    <a:gd name="T5" fmla="*/ 1 h 63"/>
                    <a:gd name="T6" fmla="*/ 63 w 63"/>
                    <a:gd name="T7" fmla="*/ 31 h 63"/>
                    <a:gd name="T8" fmla="*/ 31 w 63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31" y="63"/>
                      </a:moveTo>
                      <a:cubicBezTo>
                        <a:pt x="15" y="63"/>
                        <a:pt x="1" y="49"/>
                        <a:pt x="0" y="33"/>
                      </a:cubicBezTo>
                      <a:cubicBezTo>
                        <a:pt x="0" y="16"/>
                        <a:pt x="14" y="1"/>
                        <a:pt x="31" y="1"/>
                      </a:cubicBezTo>
                      <a:cubicBezTo>
                        <a:pt x="47" y="0"/>
                        <a:pt x="62" y="15"/>
                        <a:pt x="63" y="31"/>
                      </a:cubicBezTo>
                      <a:cubicBezTo>
                        <a:pt x="63" y="48"/>
                        <a:pt x="48" y="63"/>
                        <a:pt x="3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59" name="Freeform 45">
                  <a:extLst>
                    <a:ext uri="{FF2B5EF4-FFF2-40B4-BE49-F238E27FC236}">
                      <a16:creationId xmlns:a16="http://schemas.microsoft.com/office/drawing/2014/main" id="{D1BB311C-67F4-4D2D-91EB-8337ABF55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9" y="2233"/>
                  <a:ext cx="150" cy="150"/>
                </a:xfrm>
                <a:custGeom>
                  <a:avLst/>
                  <a:gdLst>
                    <a:gd name="T0" fmla="*/ 63 w 63"/>
                    <a:gd name="T1" fmla="*/ 31 h 63"/>
                    <a:gd name="T2" fmla="*/ 33 w 63"/>
                    <a:gd name="T3" fmla="*/ 62 h 63"/>
                    <a:gd name="T4" fmla="*/ 0 w 63"/>
                    <a:gd name="T5" fmla="*/ 32 h 63"/>
                    <a:gd name="T6" fmla="*/ 30 w 63"/>
                    <a:gd name="T7" fmla="*/ 1 h 63"/>
                    <a:gd name="T8" fmla="*/ 63 w 6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63" y="31"/>
                      </a:moveTo>
                      <a:cubicBezTo>
                        <a:pt x="63" y="47"/>
                        <a:pt x="49" y="62"/>
                        <a:pt x="33" y="62"/>
                      </a:cubicBezTo>
                      <a:cubicBezTo>
                        <a:pt x="16" y="63"/>
                        <a:pt x="0" y="49"/>
                        <a:pt x="0" y="32"/>
                      </a:cubicBezTo>
                      <a:cubicBezTo>
                        <a:pt x="0" y="16"/>
                        <a:pt x="14" y="1"/>
                        <a:pt x="30" y="1"/>
                      </a:cubicBezTo>
                      <a:cubicBezTo>
                        <a:pt x="47" y="0"/>
                        <a:pt x="62" y="14"/>
                        <a:pt x="63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60" name="Freeform 46">
                  <a:extLst>
                    <a:ext uri="{FF2B5EF4-FFF2-40B4-BE49-F238E27FC236}">
                      <a16:creationId xmlns:a16="http://schemas.microsoft.com/office/drawing/2014/main" id="{D8517F5D-4781-444C-AE4F-7968B3CD2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2380"/>
                  <a:ext cx="147" cy="131"/>
                </a:xfrm>
                <a:custGeom>
                  <a:avLst/>
                  <a:gdLst>
                    <a:gd name="T0" fmla="*/ 9 w 62"/>
                    <a:gd name="T1" fmla="*/ 28 h 55"/>
                    <a:gd name="T2" fmla="*/ 8 w 62"/>
                    <a:gd name="T3" fmla="*/ 19 h 55"/>
                    <a:gd name="T4" fmla="*/ 9 w 62"/>
                    <a:gd name="T5" fmla="*/ 7 h 55"/>
                    <a:gd name="T6" fmla="*/ 20 w 62"/>
                    <a:gd name="T7" fmla="*/ 8 h 55"/>
                    <a:gd name="T8" fmla="*/ 42 w 62"/>
                    <a:gd name="T9" fmla="*/ 8 h 55"/>
                    <a:gd name="T10" fmla="*/ 52 w 62"/>
                    <a:gd name="T11" fmla="*/ 6 h 55"/>
                    <a:gd name="T12" fmla="*/ 54 w 62"/>
                    <a:gd name="T13" fmla="*/ 18 h 55"/>
                    <a:gd name="T14" fmla="*/ 52 w 62"/>
                    <a:gd name="T15" fmla="*/ 29 h 55"/>
                    <a:gd name="T16" fmla="*/ 30 w 62"/>
                    <a:gd name="T17" fmla="*/ 55 h 55"/>
                    <a:gd name="T18" fmla="*/ 9 w 62"/>
                    <a:gd name="T19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55">
                      <a:moveTo>
                        <a:pt x="9" y="28"/>
                      </a:moveTo>
                      <a:cubicBezTo>
                        <a:pt x="10" y="25"/>
                        <a:pt x="12" y="21"/>
                        <a:pt x="8" y="19"/>
                      </a:cubicBezTo>
                      <a:cubicBezTo>
                        <a:pt x="0" y="14"/>
                        <a:pt x="6" y="11"/>
                        <a:pt x="9" y="7"/>
                      </a:cubicBezTo>
                      <a:cubicBezTo>
                        <a:pt x="14" y="0"/>
                        <a:pt x="16" y="6"/>
                        <a:pt x="20" y="8"/>
                      </a:cubicBezTo>
                      <a:cubicBezTo>
                        <a:pt x="27" y="13"/>
                        <a:pt x="36" y="15"/>
                        <a:pt x="42" y="8"/>
                      </a:cubicBezTo>
                      <a:cubicBezTo>
                        <a:pt x="46" y="5"/>
                        <a:pt x="48" y="0"/>
                        <a:pt x="52" y="6"/>
                      </a:cubicBezTo>
                      <a:cubicBezTo>
                        <a:pt x="55" y="10"/>
                        <a:pt x="62" y="13"/>
                        <a:pt x="54" y="18"/>
                      </a:cubicBezTo>
                      <a:cubicBezTo>
                        <a:pt x="50" y="22"/>
                        <a:pt x="52" y="26"/>
                        <a:pt x="52" y="29"/>
                      </a:cubicBezTo>
                      <a:cubicBezTo>
                        <a:pt x="52" y="48"/>
                        <a:pt x="45" y="55"/>
                        <a:pt x="30" y="55"/>
                      </a:cubicBezTo>
                      <a:cubicBezTo>
                        <a:pt x="15" y="54"/>
                        <a:pt x="8" y="45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61" name="Freeform 47">
                  <a:extLst>
                    <a:ext uri="{FF2B5EF4-FFF2-40B4-BE49-F238E27FC236}">
                      <a16:creationId xmlns:a16="http://schemas.microsoft.com/office/drawing/2014/main" id="{E3433207-9816-4DA0-A9E4-DF07ED74A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2404"/>
                  <a:ext cx="105" cy="107"/>
                </a:xfrm>
                <a:custGeom>
                  <a:avLst/>
                  <a:gdLst>
                    <a:gd name="T0" fmla="*/ 44 w 44"/>
                    <a:gd name="T1" fmla="*/ 24 h 45"/>
                    <a:gd name="T2" fmla="*/ 23 w 44"/>
                    <a:gd name="T3" fmla="*/ 45 h 45"/>
                    <a:gd name="T4" fmla="*/ 0 w 44"/>
                    <a:gd name="T5" fmla="*/ 23 h 45"/>
                    <a:gd name="T6" fmla="*/ 21 w 44"/>
                    <a:gd name="T7" fmla="*/ 1 h 45"/>
                    <a:gd name="T8" fmla="*/ 44 w 44"/>
                    <a:gd name="T9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4"/>
                      </a:moveTo>
                      <a:cubicBezTo>
                        <a:pt x="44" y="37"/>
                        <a:pt x="36" y="45"/>
                        <a:pt x="23" y="45"/>
                      </a:cubicBezTo>
                      <a:cubicBezTo>
                        <a:pt x="9" y="45"/>
                        <a:pt x="0" y="36"/>
                        <a:pt x="0" y="23"/>
                      </a:cubicBezTo>
                      <a:cubicBezTo>
                        <a:pt x="0" y="11"/>
                        <a:pt x="10" y="1"/>
                        <a:pt x="21" y="1"/>
                      </a:cubicBezTo>
                      <a:cubicBezTo>
                        <a:pt x="33" y="0"/>
                        <a:pt x="44" y="11"/>
                        <a:pt x="4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ED452824-0305-44DD-A27C-583C3A93BC3E}"/>
                </a:ext>
              </a:extLst>
            </p:cNvPr>
            <p:cNvSpPr>
              <a:spLocks/>
            </p:cNvSpPr>
            <p:nvPr/>
          </p:nvSpPr>
          <p:spPr>
            <a:xfrm>
              <a:off x="8042402" y="3852863"/>
              <a:ext cx="1298047" cy="422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4D8FBE30-4F74-4F68-86EF-87938DF980A1}"/>
                </a:ext>
              </a:extLst>
            </p:cNvPr>
            <p:cNvGrpSpPr/>
            <p:nvPr/>
          </p:nvGrpSpPr>
          <p:grpSpPr>
            <a:xfrm>
              <a:off x="8107177" y="3914775"/>
              <a:ext cx="331629" cy="293688"/>
              <a:chOff x="5084196" y="8339352"/>
              <a:chExt cx="906904" cy="906904"/>
            </a:xfrm>
          </p:grpSpPr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503D1BFF-5647-480F-924A-E40D24A157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8339352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401" name="Group 37">
                <a:extLst>
                  <a:ext uri="{FF2B5EF4-FFF2-40B4-BE49-F238E27FC236}">
                    <a16:creationId xmlns:a16="http://schemas.microsoft.com/office/drawing/2014/main" id="{8906D073-4D86-47A8-9440-13FF252A4BF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21009" y="8530234"/>
                <a:ext cx="633278" cy="525140"/>
                <a:chOff x="1907" y="1352"/>
                <a:chExt cx="1833" cy="1520"/>
              </a:xfrm>
              <a:solidFill>
                <a:schemeClr val="bg1"/>
              </a:solidFill>
            </p:grpSpPr>
            <p:sp>
              <p:nvSpPr>
                <p:cNvPr id="402" name="Freeform 38">
                  <a:extLst>
                    <a:ext uri="{FF2B5EF4-FFF2-40B4-BE49-F238E27FC236}">
                      <a16:creationId xmlns:a16="http://schemas.microsoft.com/office/drawing/2014/main" id="{90B88F98-02A2-4A9F-992A-68EBD4264B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1352"/>
                  <a:ext cx="1833" cy="872"/>
                </a:xfrm>
                <a:custGeom>
                  <a:avLst/>
                  <a:gdLst>
                    <a:gd name="T0" fmla="*/ 1 w 773"/>
                    <a:gd name="T1" fmla="*/ 336 h 367"/>
                    <a:gd name="T2" fmla="*/ 17 w 773"/>
                    <a:gd name="T3" fmla="*/ 303 h 367"/>
                    <a:gd name="T4" fmla="*/ 127 w 773"/>
                    <a:gd name="T5" fmla="*/ 211 h 367"/>
                    <a:gd name="T6" fmla="*/ 357 w 773"/>
                    <a:gd name="T7" fmla="*/ 19 h 367"/>
                    <a:gd name="T8" fmla="*/ 413 w 773"/>
                    <a:gd name="T9" fmla="*/ 18 h 367"/>
                    <a:gd name="T10" fmla="*/ 745 w 773"/>
                    <a:gd name="T11" fmla="*/ 297 h 367"/>
                    <a:gd name="T12" fmla="*/ 759 w 773"/>
                    <a:gd name="T13" fmla="*/ 308 h 367"/>
                    <a:gd name="T14" fmla="*/ 763 w 773"/>
                    <a:gd name="T15" fmla="*/ 349 h 367"/>
                    <a:gd name="T16" fmla="*/ 722 w 773"/>
                    <a:gd name="T17" fmla="*/ 353 h 367"/>
                    <a:gd name="T18" fmla="*/ 655 w 773"/>
                    <a:gd name="T19" fmla="*/ 298 h 367"/>
                    <a:gd name="T20" fmla="*/ 398 w 773"/>
                    <a:gd name="T21" fmla="*/ 82 h 367"/>
                    <a:gd name="T22" fmla="*/ 371 w 773"/>
                    <a:gd name="T23" fmla="*/ 83 h 367"/>
                    <a:gd name="T24" fmla="*/ 68 w 773"/>
                    <a:gd name="T25" fmla="*/ 337 h 367"/>
                    <a:gd name="T26" fmla="*/ 44 w 773"/>
                    <a:gd name="T27" fmla="*/ 356 h 367"/>
                    <a:gd name="T28" fmla="*/ 1 w 773"/>
                    <a:gd name="T29" fmla="*/ 336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3" h="367">
                      <a:moveTo>
                        <a:pt x="1" y="336"/>
                      </a:moveTo>
                      <a:cubicBezTo>
                        <a:pt x="0" y="319"/>
                        <a:pt x="8" y="311"/>
                        <a:pt x="17" y="303"/>
                      </a:cubicBezTo>
                      <a:cubicBezTo>
                        <a:pt x="54" y="273"/>
                        <a:pt x="90" y="242"/>
                        <a:pt x="127" y="211"/>
                      </a:cubicBezTo>
                      <a:cubicBezTo>
                        <a:pt x="204" y="147"/>
                        <a:pt x="280" y="83"/>
                        <a:pt x="357" y="19"/>
                      </a:cubicBezTo>
                      <a:cubicBezTo>
                        <a:pt x="380" y="0"/>
                        <a:pt x="390" y="0"/>
                        <a:pt x="413" y="18"/>
                      </a:cubicBezTo>
                      <a:cubicBezTo>
                        <a:pt x="523" y="111"/>
                        <a:pt x="634" y="204"/>
                        <a:pt x="745" y="297"/>
                      </a:cubicBezTo>
                      <a:cubicBezTo>
                        <a:pt x="750" y="300"/>
                        <a:pt x="754" y="304"/>
                        <a:pt x="759" y="308"/>
                      </a:cubicBezTo>
                      <a:cubicBezTo>
                        <a:pt x="771" y="321"/>
                        <a:pt x="773" y="337"/>
                        <a:pt x="763" y="349"/>
                      </a:cubicBezTo>
                      <a:cubicBezTo>
                        <a:pt x="753" y="362"/>
                        <a:pt x="735" y="363"/>
                        <a:pt x="722" y="353"/>
                      </a:cubicBezTo>
                      <a:cubicBezTo>
                        <a:pt x="699" y="335"/>
                        <a:pt x="677" y="316"/>
                        <a:pt x="655" y="298"/>
                      </a:cubicBezTo>
                      <a:cubicBezTo>
                        <a:pt x="570" y="226"/>
                        <a:pt x="484" y="155"/>
                        <a:pt x="398" y="82"/>
                      </a:cubicBezTo>
                      <a:cubicBezTo>
                        <a:pt x="387" y="72"/>
                        <a:pt x="381" y="75"/>
                        <a:pt x="371" y="83"/>
                      </a:cubicBezTo>
                      <a:cubicBezTo>
                        <a:pt x="270" y="168"/>
                        <a:pt x="169" y="252"/>
                        <a:pt x="68" y="337"/>
                      </a:cubicBezTo>
                      <a:cubicBezTo>
                        <a:pt x="60" y="343"/>
                        <a:pt x="53" y="350"/>
                        <a:pt x="44" y="356"/>
                      </a:cubicBezTo>
                      <a:cubicBezTo>
                        <a:pt x="25" y="367"/>
                        <a:pt x="1" y="353"/>
                        <a:pt x="1" y="3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03" name="Freeform 39">
                  <a:extLst>
                    <a:ext uri="{FF2B5EF4-FFF2-40B4-BE49-F238E27FC236}">
                      <a16:creationId xmlns:a16="http://schemas.microsoft.com/office/drawing/2014/main" id="{94AAD69A-08E9-4185-B787-A09263BA0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" y="1628"/>
                  <a:ext cx="1304" cy="1244"/>
                </a:xfrm>
                <a:custGeom>
                  <a:avLst/>
                  <a:gdLst>
                    <a:gd name="T0" fmla="*/ 2 w 550"/>
                    <a:gd name="T1" fmla="*/ 373 h 524"/>
                    <a:gd name="T2" fmla="*/ 2 w 550"/>
                    <a:gd name="T3" fmla="*/ 243 h 524"/>
                    <a:gd name="T4" fmla="*/ 16 w 550"/>
                    <a:gd name="T5" fmla="*/ 213 h 524"/>
                    <a:gd name="T6" fmla="*/ 252 w 550"/>
                    <a:gd name="T7" fmla="*/ 15 h 524"/>
                    <a:gd name="T8" fmla="*/ 292 w 550"/>
                    <a:gd name="T9" fmla="*/ 14 h 524"/>
                    <a:gd name="T10" fmla="*/ 531 w 550"/>
                    <a:gd name="T11" fmla="*/ 214 h 524"/>
                    <a:gd name="T12" fmla="*/ 547 w 550"/>
                    <a:gd name="T13" fmla="*/ 248 h 524"/>
                    <a:gd name="T14" fmla="*/ 547 w 550"/>
                    <a:gd name="T15" fmla="*/ 503 h 524"/>
                    <a:gd name="T16" fmla="*/ 543 w 550"/>
                    <a:gd name="T17" fmla="*/ 521 h 524"/>
                    <a:gd name="T18" fmla="*/ 514 w 550"/>
                    <a:gd name="T19" fmla="*/ 521 h 524"/>
                    <a:gd name="T20" fmla="*/ 510 w 550"/>
                    <a:gd name="T21" fmla="*/ 505 h 524"/>
                    <a:gd name="T22" fmla="*/ 510 w 550"/>
                    <a:gd name="T23" fmla="*/ 387 h 524"/>
                    <a:gd name="T24" fmla="*/ 510 w 550"/>
                    <a:gd name="T25" fmla="*/ 259 h 524"/>
                    <a:gd name="T26" fmla="*/ 499 w 550"/>
                    <a:gd name="T27" fmla="*/ 235 h 524"/>
                    <a:gd name="T28" fmla="*/ 287 w 550"/>
                    <a:gd name="T29" fmla="*/ 58 h 524"/>
                    <a:gd name="T30" fmla="*/ 258 w 550"/>
                    <a:gd name="T31" fmla="*/ 59 h 524"/>
                    <a:gd name="T32" fmla="*/ 51 w 550"/>
                    <a:gd name="T33" fmla="*/ 232 h 524"/>
                    <a:gd name="T34" fmla="*/ 39 w 550"/>
                    <a:gd name="T35" fmla="*/ 259 h 524"/>
                    <a:gd name="T36" fmla="*/ 39 w 550"/>
                    <a:gd name="T37" fmla="*/ 503 h 524"/>
                    <a:gd name="T38" fmla="*/ 35 w 550"/>
                    <a:gd name="T39" fmla="*/ 521 h 524"/>
                    <a:gd name="T40" fmla="*/ 6 w 550"/>
                    <a:gd name="T41" fmla="*/ 521 h 524"/>
                    <a:gd name="T42" fmla="*/ 2 w 550"/>
                    <a:gd name="T43" fmla="*/ 505 h 524"/>
                    <a:gd name="T44" fmla="*/ 2 w 550"/>
                    <a:gd name="T45" fmla="*/ 373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0" h="524">
                      <a:moveTo>
                        <a:pt x="2" y="373"/>
                      </a:moveTo>
                      <a:cubicBezTo>
                        <a:pt x="2" y="330"/>
                        <a:pt x="3" y="286"/>
                        <a:pt x="2" y="243"/>
                      </a:cubicBezTo>
                      <a:cubicBezTo>
                        <a:pt x="2" y="230"/>
                        <a:pt x="6" y="221"/>
                        <a:pt x="16" y="213"/>
                      </a:cubicBezTo>
                      <a:cubicBezTo>
                        <a:pt x="95" y="147"/>
                        <a:pt x="174" y="81"/>
                        <a:pt x="252" y="15"/>
                      </a:cubicBezTo>
                      <a:cubicBezTo>
                        <a:pt x="271" y="0"/>
                        <a:pt x="275" y="0"/>
                        <a:pt x="292" y="14"/>
                      </a:cubicBezTo>
                      <a:cubicBezTo>
                        <a:pt x="372" y="80"/>
                        <a:pt x="451" y="147"/>
                        <a:pt x="531" y="214"/>
                      </a:cubicBezTo>
                      <a:cubicBezTo>
                        <a:pt x="542" y="223"/>
                        <a:pt x="547" y="233"/>
                        <a:pt x="547" y="248"/>
                      </a:cubicBezTo>
                      <a:cubicBezTo>
                        <a:pt x="547" y="333"/>
                        <a:pt x="547" y="418"/>
                        <a:pt x="547" y="503"/>
                      </a:cubicBezTo>
                      <a:cubicBezTo>
                        <a:pt x="547" y="510"/>
                        <a:pt x="550" y="519"/>
                        <a:pt x="543" y="521"/>
                      </a:cubicBezTo>
                      <a:cubicBezTo>
                        <a:pt x="534" y="524"/>
                        <a:pt x="523" y="523"/>
                        <a:pt x="514" y="521"/>
                      </a:cubicBezTo>
                      <a:cubicBezTo>
                        <a:pt x="507" y="519"/>
                        <a:pt x="510" y="511"/>
                        <a:pt x="510" y="505"/>
                      </a:cubicBezTo>
                      <a:cubicBezTo>
                        <a:pt x="510" y="466"/>
                        <a:pt x="510" y="426"/>
                        <a:pt x="510" y="387"/>
                      </a:cubicBezTo>
                      <a:cubicBezTo>
                        <a:pt x="510" y="344"/>
                        <a:pt x="510" y="302"/>
                        <a:pt x="510" y="259"/>
                      </a:cubicBezTo>
                      <a:cubicBezTo>
                        <a:pt x="510" y="249"/>
                        <a:pt x="507" y="242"/>
                        <a:pt x="499" y="235"/>
                      </a:cubicBezTo>
                      <a:cubicBezTo>
                        <a:pt x="428" y="177"/>
                        <a:pt x="357" y="118"/>
                        <a:pt x="287" y="58"/>
                      </a:cubicBezTo>
                      <a:cubicBezTo>
                        <a:pt x="275" y="48"/>
                        <a:pt x="269" y="50"/>
                        <a:pt x="258" y="59"/>
                      </a:cubicBezTo>
                      <a:cubicBezTo>
                        <a:pt x="190" y="117"/>
                        <a:pt x="121" y="175"/>
                        <a:pt x="51" y="232"/>
                      </a:cubicBezTo>
                      <a:cubicBezTo>
                        <a:pt x="42" y="240"/>
                        <a:pt x="39" y="248"/>
                        <a:pt x="39" y="259"/>
                      </a:cubicBezTo>
                      <a:cubicBezTo>
                        <a:pt x="39" y="341"/>
                        <a:pt x="39" y="422"/>
                        <a:pt x="39" y="503"/>
                      </a:cubicBezTo>
                      <a:cubicBezTo>
                        <a:pt x="39" y="509"/>
                        <a:pt x="42" y="519"/>
                        <a:pt x="35" y="521"/>
                      </a:cubicBezTo>
                      <a:cubicBezTo>
                        <a:pt x="26" y="524"/>
                        <a:pt x="15" y="524"/>
                        <a:pt x="6" y="521"/>
                      </a:cubicBezTo>
                      <a:cubicBezTo>
                        <a:pt x="0" y="520"/>
                        <a:pt x="2" y="511"/>
                        <a:pt x="2" y="505"/>
                      </a:cubicBezTo>
                      <a:cubicBezTo>
                        <a:pt x="2" y="461"/>
                        <a:pt x="2" y="417"/>
                        <a:pt x="2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04" name="Freeform 40">
                  <a:extLst>
                    <a:ext uri="{FF2B5EF4-FFF2-40B4-BE49-F238E27FC236}">
                      <a16:creationId xmlns:a16="http://schemas.microsoft.com/office/drawing/2014/main" id="{765FBBDE-E26E-4E7C-A3B8-38280CA8A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2392"/>
                  <a:ext cx="311" cy="477"/>
                </a:xfrm>
                <a:custGeom>
                  <a:avLst/>
                  <a:gdLst>
                    <a:gd name="T0" fmla="*/ 118 w 131"/>
                    <a:gd name="T1" fmla="*/ 7 h 201"/>
                    <a:gd name="T2" fmla="*/ 128 w 131"/>
                    <a:gd name="T3" fmla="*/ 78 h 201"/>
                    <a:gd name="T4" fmla="*/ 121 w 131"/>
                    <a:gd name="T5" fmla="*/ 95 h 201"/>
                    <a:gd name="T6" fmla="*/ 106 w 131"/>
                    <a:gd name="T7" fmla="*/ 81 h 201"/>
                    <a:gd name="T8" fmla="*/ 100 w 131"/>
                    <a:gd name="T9" fmla="*/ 40 h 201"/>
                    <a:gd name="T10" fmla="*/ 95 w 131"/>
                    <a:gd name="T11" fmla="*/ 30 h 201"/>
                    <a:gd name="T12" fmla="*/ 92 w 131"/>
                    <a:gd name="T13" fmla="*/ 39 h 201"/>
                    <a:gd name="T14" fmla="*/ 92 w 131"/>
                    <a:gd name="T15" fmla="*/ 167 h 201"/>
                    <a:gd name="T16" fmla="*/ 92 w 131"/>
                    <a:gd name="T17" fmla="*/ 185 h 201"/>
                    <a:gd name="T18" fmla="*/ 78 w 131"/>
                    <a:gd name="T19" fmla="*/ 200 h 201"/>
                    <a:gd name="T20" fmla="*/ 64 w 131"/>
                    <a:gd name="T21" fmla="*/ 184 h 201"/>
                    <a:gd name="T22" fmla="*/ 64 w 131"/>
                    <a:gd name="T23" fmla="*/ 116 h 201"/>
                    <a:gd name="T24" fmla="*/ 61 w 131"/>
                    <a:gd name="T25" fmla="*/ 109 h 201"/>
                    <a:gd name="T26" fmla="*/ 57 w 131"/>
                    <a:gd name="T27" fmla="*/ 117 h 201"/>
                    <a:gd name="T28" fmla="*/ 57 w 131"/>
                    <a:gd name="T29" fmla="*/ 179 h 201"/>
                    <a:gd name="T30" fmla="*/ 44 w 131"/>
                    <a:gd name="T31" fmla="*/ 200 h 201"/>
                    <a:gd name="T32" fmla="*/ 28 w 131"/>
                    <a:gd name="T33" fmla="*/ 179 h 201"/>
                    <a:gd name="T34" fmla="*/ 28 w 131"/>
                    <a:gd name="T35" fmla="*/ 43 h 201"/>
                    <a:gd name="T36" fmla="*/ 26 w 131"/>
                    <a:gd name="T37" fmla="*/ 30 h 201"/>
                    <a:gd name="T38" fmla="*/ 24 w 131"/>
                    <a:gd name="T39" fmla="*/ 44 h 201"/>
                    <a:gd name="T40" fmla="*/ 24 w 131"/>
                    <a:gd name="T41" fmla="*/ 80 h 201"/>
                    <a:gd name="T42" fmla="*/ 12 w 131"/>
                    <a:gd name="T43" fmla="*/ 96 h 201"/>
                    <a:gd name="T44" fmla="*/ 0 w 131"/>
                    <a:gd name="T45" fmla="*/ 79 h 201"/>
                    <a:gd name="T46" fmla="*/ 0 w 131"/>
                    <a:gd name="T47" fmla="*/ 19 h 201"/>
                    <a:gd name="T48" fmla="*/ 20 w 131"/>
                    <a:gd name="T49" fmla="*/ 1 h 201"/>
                    <a:gd name="T50" fmla="*/ 98 w 131"/>
                    <a:gd name="T51" fmla="*/ 1 h 201"/>
                    <a:gd name="T52" fmla="*/ 118 w 131"/>
                    <a:gd name="T53" fmla="*/ 7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1" h="201">
                      <a:moveTo>
                        <a:pt x="118" y="7"/>
                      </a:moveTo>
                      <a:cubicBezTo>
                        <a:pt x="121" y="30"/>
                        <a:pt x="125" y="54"/>
                        <a:pt x="128" y="78"/>
                      </a:cubicBezTo>
                      <a:cubicBezTo>
                        <a:pt x="129" y="85"/>
                        <a:pt x="131" y="93"/>
                        <a:pt x="121" y="95"/>
                      </a:cubicBezTo>
                      <a:cubicBezTo>
                        <a:pt x="109" y="98"/>
                        <a:pt x="108" y="89"/>
                        <a:pt x="106" y="81"/>
                      </a:cubicBezTo>
                      <a:cubicBezTo>
                        <a:pt x="104" y="67"/>
                        <a:pt x="102" y="53"/>
                        <a:pt x="100" y="40"/>
                      </a:cubicBezTo>
                      <a:cubicBezTo>
                        <a:pt x="99" y="36"/>
                        <a:pt x="100" y="30"/>
                        <a:pt x="95" y="30"/>
                      </a:cubicBezTo>
                      <a:cubicBezTo>
                        <a:pt x="90" y="30"/>
                        <a:pt x="92" y="36"/>
                        <a:pt x="92" y="39"/>
                      </a:cubicBezTo>
                      <a:cubicBezTo>
                        <a:pt x="92" y="82"/>
                        <a:pt x="92" y="125"/>
                        <a:pt x="92" y="167"/>
                      </a:cubicBezTo>
                      <a:cubicBezTo>
                        <a:pt x="92" y="173"/>
                        <a:pt x="92" y="179"/>
                        <a:pt x="92" y="185"/>
                      </a:cubicBezTo>
                      <a:cubicBezTo>
                        <a:pt x="92" y="194"/>
                        <a:pt x="86" y="199"/>
                        <a:pt x="78" y="200"/>
                      </a:cubicBezTo>
                      <a:cubicBezTo>
                        <a:pt x="69" y="200"/>
                        <a:pt x="64" y="194"/>
                        <a:pt x="64" y="184"/>
                      </a:cubicBezTo>
                      <a:cubicBezTo>
                        <a:pt x="64" y="162"/>
                        <a:pt x="64" y="139"/>
                        <a:pt x="64" y="116"/>
                      </a:cubicBezTo>
                      <a:cubicBezTo>
                        <a:pt x="64" y="114"/>
                        <a:pt x="65" y="109"/>
                        <a:pt x="61" y="109"/>
                      </a:cubicBezTo>
                      <a:cubicBezTo>
                        <a:pt x="56" y="109"/>
                        <a:pt x="57" y="114"/>
                        <a:pt x="57" y="117"/>
                      </a:cubicBezTo>
                      <a:cubicBezTo>
                        <a:pt x="57" y="137"/>
                        <a:pt x="57" y="158"/>
                        <a:pt x="57" y="179"/>
                      </a:cubicBezTo>
                      <a:cubicBezTo>
                        <a:pt x="57" y="189"/>
                        <a:pt x="56" y="198"/>
                        <a:pt x="44" y="200"/>
                      </a:cubicBezTo>
                      <a:cubicBezTo>
                        <a:pt x="35" y="201"/>
                        <a:pt x="28" y="193"/>
                        <a:pt x="28" y="179"/>
                      </a:cubicBezTo>
                      <a:cubicBezTo>
                        <a:pt x="28" y="134"/>
                        <a:pt x="28" y="88"/>
                        <a:pt x="28" y="43"/>
                      </a:cubicBezTo>
                      <a:cubicBezTo>
                        <a:pt x="28" y="39"/>
                        <a:pt x="30" y="34"/>
                        <a:pt x="26" y="30"/>
                      </a:cubicBezTo>
                      <a:cubicBezTo>
                        <a:pt x="22" y="34"/>
                        <a:pt x="24" y="39"/>
                        <a:pt x="24" y="44"/>
                      </a:cubicBezTo>
                      <a:cubicBezTo>
                        <a:pt x="23" y="56"/>
                        <a:pt x="24" y="68"/>
                        <a:pt x="24" y="80"/>
                      </a:cubicBezTo>
                      <a:cubicBezTo>
                        <a:pt x="23" y="88"/>
                        <a:pt x="21" y="96"/>
                        <a:pt x="12" y="96"/>
                      </a:cubicBezTo>
                      <a:cubicBezTo>
                        <a:pt x="1" y="96"/>
                        <a:pt x="0" y="88"/>
                        <a:pt x="0" y="79"/>
                      </a:cubicBezTo>
                      <a:cubicBezTo>
                        <a:pt x="0" y="59"/>
                        <a:pt x="0" y="39"/>
                        <a:pt x="0" y="19"/>
                      </a:cubicBezTo>
                      <a:cubicBezTo>
                        <a:pt x="1" y="6"/>
                        <a:pt x="6" y="0"/>
                        <a:pt x="20" y="1"/>
                      </a:cubicBezTo>
                      <a:cubicBezTo>
                        <a:pt x="46" y="2"/>
                        <a:pt x="72" y="1"/>
                        <a:pt x="98" y="1"/>
                      </a:cubicBezTo>
                      <a:cubicBezTo>
                        <a:pt x="105" y="1"/>
                        <a:pt x="112" y="1"/>
                        <a:pt x="11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05" name="Freeform 41">
                  <a:extLst>
                    <a:ext uri="{FF2B5EF4-FFF2-40B4-BE49-F238E27FC236}">
                      <a16:creationId xmlns:a16="http://schemas.microsoft.com/office/drawing/2014/main" id="{4429A456-6C20-4DC5-946E-CE43AA4FF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2395"/>
                  <a:ext cx="282" cy="474"/>
                </a:xfrm>
                <a:custGeom>
                  <a:avLst/>
                  <a:gdLst>
                    <a:gd name="T0" fmla="*/ 0 w 119"/>
                    <a:gd name="T1" fmla="*/ 6 h 200"/>
                    <a:gd name="T2" fmla="*/ 16 w 119"/>
                    <a:gd name="T3" fmla="*/ 0 h 200"/>
                    <a:gd name="T4" fmla="*/ 90 w 119"/>
                    <a:gd name="T5" fmla="*/ 0 h 200"/>
                    <a:gd name="T6" fmla="*/ 107 w 119"/>
                    <a:gd name="T7" fmla="*/ 15 h 200"/>
                    <a:gd name="T8" fmla="*/ 118 w 119"/>
                    <a:gd name="T9" fmla="*/ 78 h 200"/>
                    <a:gd name="T10" fmla="*/ 109 w 119"/>
                    <a:gd name="T11" fmla="*/ 95 h 200"/>
                    <a:gd name="T12" fmla="*/ 94 w 119"/>
                    <a:gd name="T13" fmla="*/ 80 h 200"/>
                    <a:gd name="T14" fmla="*/ 87 w 119"/>
                    <a:gd name="T15" fmla="*/ 35 h 200"/>
                    <a:gd name="T16" fmla="*/ 84 w 119"/>
                    <a:gd name="T17" fmla="*/ 29 h 200"/>
                    <a:gd name="T18" fmla="*/ 82 w 119"/>
                    <a:gd name="T19" fmla="*/ 36 h 200"/>
                    <a:gd name="T20" fmla="*/ 92 w 119"/>
                    <a:gd name="T21" fmla="*/ 101 h 200"/>
                    <a:gd name="T22" fmla="*/ 88 w 119"/>
                    <a:gd name="T23" fmla="*/ 118 h 200"/>
                    <a:gd name="T24" fmla="*/ 86 w 119"/>
                    <a:gd name="T25" fmla="*/ 137 h 200"/>
                    <a:gd name="T26" fmla="*/ 86 w 119"/>
                    <a:gd name="T27" fmla="*/ 181 h 200"/>
                    <a:gd name="T28" fmla="*/ 71 w 119"/>
                    <a:gd name="T29" fmla="*/ 199 h 200"/>
                    <a:gd name="T30" fmla="*/ 57 w 119"/>
                    <a:gd name="T31" fmla="*/ 181 h 200"/>
                    <a:gd name="T32" fmla="*/ 57 w 119"/>
                    <a:gd name="T33" fmla="*/ 125 h 200"/>
                    <a:gd name="T34" fmla="*/ 54 w 119"/>
                    <a:gd name="T35" fmla="*/ 119 h 200"/>
                    <a:gd name="T36" fmla="*/ 50 w 119"/>
                    <a:gd name="T37" fmla="*/ 125 h 200"/>
                    <a:gd name="T38" fmla="*/ 50 w 119"/>
                    <a:gd name="T39" fmla="*/ 173 h 200"/>
                    <a:gd name="T40" fmla="*/ 35 w 119"/>
                    <a:gd name="T41" fmla="*/ 199 h 200"/>
                    <a:gd name="T42" fmla="*/ 22 w 119"/>
                    <a:gd name="T43" fmla="*/ 172 h 200"/>
                    <a:gd name="T44" fmla="*/ 22 w 119"/>
                    <a:gd name="T45" fmla="*/ 137 h 200"/>
                    <a:gd name="T46" fmla="*/ 16 w 119"/>
                    <a:gd name="T47" fmla="*/ 115 h 200"/>
                    <a:gd name="T48" fmla="*/ 15 w 119"/>
                    <a:gd name="T49" fmla="*/ 96 h 200"/>
                    <a:gd name="T50" fmla="*/ 26 w 119"/>
                    <a:gd name="T51" fmla="*/ 37 h 200"/>
                    <a:gd name="T52" fmla="*/ 24 w 119"/>
                    <a:gd name="T53" fmla="*/ 28 h 200"/>
                    <a:gd name="T54" fmla="*/ 19 w 119"/>
                    <a:gd name="T55" fmla="*/ 36 h 200"/>
                    <a:gd name="T56" fmla="*/ 15 w 119"/>
                    <a:gd name="T57" fmla="*/ 53 h 200"/>
                    <a:gd name="T58" fmla="*/ 9 w 119"/>
                    <a:gd name="T59" fmla="*/ 35 h 200"/>
                    <a:gd name="T60" fmla="*/ 0 w 119"/>
                    <a:gd name="T61" fmla="*/ 6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9" h="200">
                      <a:moveTo>
                        <a:pt x="0" y="6"/>
                      </a:moveTo>
                      <a:cubicBezTo>
                        <a:pt x="5" y="4"/>
                        <a:pt x="10" y="0"/>
                        <a:pt x="16" y="0"/>
                      </a:cubicBezTo>
                      <a:cubicBezTo>
                        <a:pt x="41" y="1"/>
                        <a:pt x="66" y="1"/>
                        <a:pt x="90" y="0"/>
                      </a:cubicBezTo>
                      <a:cubicBezTo>
                        <a:pt x="101" y="0"/>
                        <a:pt x="106" y="5"/>
                        <a:pt x="107" y="15"/>
                      </a:cubicBezTo>
                      <a:cubicBezTo>
                        <a:pt x="110" y="36"/>
                        <a:pt x="114" y="57"/>
                        <a:pt x="118" y="78"/>
                      </a:cubicBezTo>
                      <a:cubicBezTo>
                        <a:pt x="119" y="86"/>
                        <a:pt x="118" y="94"/>
                        <a:pt x="109" y="95"/>
                      </a:cubicBezTo>
                      <a:cubicBezTo>
                        <a:pt x="99" y="97"/>
                        <a:pt x="95" y="89"/>
                        <a:pt x="94" y="80"/>
                      </a:cubicBezTo>
                      <a:cubicBezTo>
                        <a:pt x="92" y="65"/>
                        <a:pt x="89" y="50"/>
                        <a:pt x="87" y="35"/>
                      </a:cubicBezTo>
                      <a:cubicBezTo>
                        <a:pt x="87" y="33"/>
                        <a:pt x="86" y="29"/>
                        <a:pt x="84" y="29"/>
                      </a:cubicBezTo>
                      <a:cubicBezTo>
                        <a:pt x="81" y="29"/>
                        <a:pt x="82" y="33"/>
                        <a:pt x="82" y="36"/>
                      </a:cubicBezTo>
                      <a:cubicBezTo>
                        <a:pt x="85" y="57"/>
                        <a:pt x="89" y="79"/>
                        <a:pt x="92" y="101"/>
                      </a:cubicBezTo>
                      <a:cubicBezTo>
                        <a:pt x="93" y="107"/>
                        <a:pt x="96" y="112"/>
                        <a:pt x="88" y="118"/>
                      </a:cubicBezTo>
                      <a:cubicBezTo>
                        <a:pt x="83" y="121"/>
                        <a:pt x="86" y="130"/>
                        <a:pt x="86" y="137"/>
                      </a:cubicBezTo>
                      <a:cubicBezTo>
                        <a:pt x="86" y="152"/>
                        <a:pt x="86" y="166"/>
                        <a:pt x="86" y="181"/>
                      </a:cubicBezTo>
                      <a:cubicBezTo>
                        <a:pt x="86" y="191"/>
                        <a:pt x="81" y="198"/>
                        <a:pt x="71" y="199"/>
                      </a:cubicBezTo>
                      <a:cubicBezTo>
                        <a:pt x="61" y="199"/>
                        <a:pt x="57" y="191"/>
                        <a:pt x="57" y="181"/>
                      </a:cubicBezTo>
                      <a:cubicBezTo>
                        <a:pt x="58" y="162"/>
                        <a:pt x="57" y="144"/>
                        <a:pt x="57" y="125"/>
                      </a:cubicBezTo>
                      <a:cubicBezTo>
                        <a:pt x="57" y="123"/>
                        <a:pt x="57" y="119"/>
                        <a:pt x="54" y="119"/>
                      </a:cubicBezTo>
                      <a:cubicBezTo>
                        <a:pt x="49" y="118"/>
                        <a:pt x="50" y="123"/>
                        <a:pt x="50" y="125"/>
                      </a:cubicBezTo>
                      <a:cubicBezTo>
                        <a:pt x="50" y="141"/>
                        <a:pt x="50" y="157"/>
                        <a:pt x="50" y="173"/>
                      </a:cubicBezTo>
                      <a:cubicBezTo>
                        <a:pt x="50" y="192"/>
                        <a:pt x="46" y="200"/>
                        <a:pt x="35" y="199"/>
                      </a:cubicBezTo>
                      <a:cubicBezTo>
                        <a:pt x="19" y="197"/>
                        <a:pt x="22" y="183"/>
                        <a:pt x="22" y="172"/>
                      </a:cubicBezTo>
                      <a:cubicBezTo>
                        <a:pt x="22" y="160"/>
                        <a:pt x="22" y="149"/>
                        <a:pt x="22" y="137"/>
                      </a:cubicBezTo>
                      <a:cubicBezTo>
                        <a:pt x="21" y="129"/>
                        <a:pt x="23" y="121"/>
                        <a:pt x="16" y="115"/>
                      </a:cubicBezTo>
                      <a:cubicBezTo>
                        <a:pt x="11" y="110"/>
                        <a:pt x="14" y="102"/>
                        <a:pt x="15" y="96"/>
                      </a:cubicBezTo>
                      <a:cubicBezTo>
                        <a:pt x="19" y="76"/>
                        <a:pt x="22" y="56"/>
                        <a:pt x="26" y="37"/>
                      </a:cubicBezTo>
                      <a:cubicBezTo>
                        <a:pt x="26" y="34"/>
                        <a:pt x="27" y="29"/>
                        <a:pt x="24" y="28"/>
                      </a:cubicBezTo>
                      <a:cubicBezTo>
                        <a:pt x="20" y="28"/>
                        <a:pt x="20" y="32"/>
                        <a:pt x="19" y="36"/>
                      </a:cubicBezTo>
                      <a:cubicBezTo>
                        <a:pt x="17" y="42"/>
                        <a:pt x="20" y="54"/>
                        <a:pt x="15" y="53"/>
                      </a:cubicBezTo>
                      <a:cubicBezTo>
                        <a:pt x="6" y="52"/>
                        <a:pt x="12" y="41"/>
                        <a:pt x="9" y="35"/>
                      </a:cubicBezTo>
                      <a:cubicBezTo>
                        <a:pt x="4" y="26"/>
                        <a:pt x="10" y="1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06" name="Freeform 42">
                  <a:extLst>
                    <a:ext uri="{FF2B5EF4-FFF2-40B4-BE49-F238E27FC236}">
                      <a16:creationId xmlns:a16="http://schemas.microsoft.com/office/drawing/2014/main" id="{4A62F775-BB4E-4DC6-8971-478755536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23"/>
                  <a:ext cx="225" cy="344"/>
                </a:xfrm>
                <a:custGeom>
                  <a:avLst/>
                  <a:gdLst>
                    <a:gd name="T0" fmla="*/ 49 w 95"/>
                    <a:gd name="T1" fmla="*/ 0 h 145"/>
                    <a:gd name="T2" fmla="*/ 91 w 95"/>
                    <a:gd name="T3" fmla="*/ 37 h 145"/>
                    <a:gd name="T4" fmla="*/ 93 w 95"/>
                    <a:gd name="T5" fmla="*/ 54 h 145"/>
                    <a:gd name="T6" fmla="*/ 87 w 95"/>
                    <a:gd name="T7" fmla="*/ 69 h 145"/>
                    <a:gd name="T8" fmla="*/ 77 w 95"/>
                    <a:gd name="T9" fmla="*/ 57 h 145"/>
                    <a:gd name="T10" fmla="*/ 73 w 95"/>
                    <a:gd name="T11" fmla="*/ 29 h 145"/>
                    <a:gd name="T12" fmla="*/ 71 w 95"/>
                    <a:gd name="T13" fmla="*/ 23 h 145"/>
                    <a:gd name="T14" fmla="*/ 69 w 95"/>
                    <a:gd name="T15" fmla="*/ 29 h 145"/>
                    <a:gd name="T16" fmla="*/ 74 w 95"/>
                    <a:gd name="T17" fmla="*/ 63 h 145"/>
                    <a:gd name="T18" fmla="*/ 72 w 95"/>
                    <a:gd name="T19" fmla="*/ 91 h 145"/>
                    <a:gd name="T20" fmla="*/ 70 w 95"/>
                    <a:gd name="T21" fmla="*/ 128 h 145"/>
                    <a:gd name="T22" fmla="*/ 60 w 95"/>
                    <a:gd name="T23" fmla="*/ 144 h 145"/>
                    <a:gd name="T24" fmla="*/ 50 w 95"/>
                    <a:gd name="T25" fmla="*/ 128 h 145"/>
                    <a:gd name="T26" fmla="*/ 49 w 95"/>
                    <a:gd name="T27" fmla="*/ 96 h 145"/>
                    <a:gd name="T28" fmla="*/ 47 w 95"/>
                    <a:gd name="T29" fmla="*/ 90 h 145"/>
                    <a:gd name="T30" fmla="*/ 45 w 95"/>
                    <a:gd name="T31" fmla="*/ 95 h 145"/>
                    <a:gd name="T32" fmla="*/ 45 w 95"/>
                    <a:gd name="T33" fmla="*/ 131 h 145"/>
                    <a:gd name="T34" fmla="*/ 34 w 95"/>
                    <a:gd name="T35" fmla="*/ 144 h 145"/>
                    <a:gd name="T36" fmla="*/ 25 w 95"/>
                    <a:gd name="T37" fmla="*/ 131 h 145"/>
                    <a:gd name="T38" fmla="*/ 27 w 95"/>
                    <a:gd name="T39" fmla="*/ 28 h 145"/>
                    <a:gd name="T40" fmla="*/ 25 w 95"/>
                    <a:gd name="T41" fmla="*/ 22 h 145"/>
                    <a:gd name="T42" fmla="*/ 22 w 95"/>
                    <a:gd name="T43" fmla="*/ 27 h 145"/>
                    <a:gd name="T44" fmla="*/ 17 w 95"/>
                    <a:gd name="T45" fmla="*/ 60 h 145"/>
                    <a:gd name="T46" fmla="*/ 9 w 95"/>
                    <a:gd name="T47" fmla="*/ 69 h 145"/>
                    <a:gd name="T48" fmla="*/ 1 w 95"/>
                    <a:gd name="T49" fmla="*/ 58 h 145"/>
                    <a:gd name="T50" fmla="*/ 9 w 95"/>
                    <a:gd name="T51" fmla="*/ 9 h 145"/>
                    <a:gd name="T52" fmla="*/ 21 w 95"/>
                    <a:gd name="T53" fmla="*/ 0 h 145"/>
                    <a:gd name="T54" fmla="*/ 49 w 95"/>
                    <a:gd name="T5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145">
                      <a:moveTo>
                        <a:pt x="49" y="0"/>
                      </a:moveTo>
                      <a:cubicBezTo>
                        <a:pt x="84" y="1"/>
                        <a:pt x="84" y="1"/>
                        <a:pt x="91" y="37"/>
                      </a:cubicBezTo>
                      <a:cubicBezTo>
                        <a:pt x="92" y="42"/>
                        <a:pt x="93" y="48"/>
                        <a:pt x="93" y="54"/>
                      </a:cubicBezTo>
                      <a:cubicBezTo>
                        <a:pt x="94" y="60"/>
                        <a:pt x="95" y="68"/>
                        <a:pt x="87" y="69"/>
                      </a:cubicBezTo>
                      <a:cubicBezTo>
                        <a:pt x="80" y="70"/>
                        <a:pt x="77" y="63"/>
                        <a:pt x="77" y="57"/>
                      </a:cubicBezTo>
                      <a:cubicBezTo>
                        <a:pt x="78" y="47"/>
                        <a:pt x="73" y="39"/>
                        <a:pt x="73" y="29"/>
                      </a:cubicBezTo>
                      <a:cubicBezTo>
                        <a:pt x="73" y="27"/>
                        <a:pt x="73" y="23"/>
                        <a:pt x="71" y="23"/>
                      </a:cubicBezTo>
                      <a:cubicBezTo>
                        <a:pt x="69" y="23"/>
                        <a:pt x="69" y="27"/>
                        <a:pt x="69" y="29"/>
                      </a:cubicBezTo>
                      <a:cubicBezTo>
                        <a:pt x="70" y="41"/>
                        <a:pt x="72" y="52"/>
                        <a:pt x="74" y="63"/>
                      </a:cubicBezTo>
                      <a:cubicBezTo>
                        <a:pt x="75" y="72"/>
                        <a:pt x="77" y="80"/>
                        <a:pt x="72" y="91"/>
                      </a:cubicBezTo>
                      <a:cubicBezTo>
                        <a:pt x="67" y="101"/>
                        <a:pt x="71" y="116"/>
                        <a:pt x="70" y="128"/>
                      </a:cubicBezTo>
                      <a:cubicBezTo>
                        <a:pt x="70" y="136"/>
                        <a:pt x="71" y="145"/>
                        <a:pt x="60" y="144"/>
                      </a:cubicBezTo>
                      <a:cubicBezTo>
                        <a:pt x="51" y="144"/>
                        <a:pt x="50" y="136"/>
                        <a:pt x="50" y="128"/>
                      </a:cubicBezTo>
                      <a:cubicBezTo>
                        <a:pt x="50" y="117"/>
                        <a:pt x="50" y="106"/>
                        <a:pt x="49" y="96"/>
                      </a:cubicBezTo>
                      <a:cubicBezTo>
                        <a:pt x="49" y="94"/>
                        <a:pt x="50" y="90"/>
                        <a:pt x="47" y="90"/>
                      </a:cubicBezTo>
                      <a:cubicBezTo>
                        <a:pt x="46" y="90"/>
                        <a:pt x="45" y="94"/>
                        <a:pt x="45" y="95"/>
                      </a:cubicBezTo>
                      <a:cubicBezTo>
                        <a:pt x="45" y="107"/>
                        <a:pt x="45" y="119"/>
                        <a:pt x="45" y="131"/>
                      </a:cubicBezTo>
                      <a:cubicBezTo>
                        <a:pt x="45" y="139"/>
                        <a:pt x="42" y="145"/>
                        <a:pt x="34" y="144"/>
                      </a:cubicBezTo>
                      <a:cubicBezTo>
                        <a:pt x="26" y="144"/>
                        <a:pt x="24" y="138"/>
                        <a:pt x="25" y="131"/>
                      </a:cubicBezTo>
                      <a:cubicBezTo>
                        <a:pt x="26" y="97"/>
                        <a:pt x="15" y="62"/>
                        <a:pt x="27" y="28"/>
                      </a:cubicBezTo>
                      <a:cubicBezTo>
                        <a:pt x="28" y="26"/>
                        <a:pt x="29" y="22"/>
                        <a:pt x="25" y="22"/>
                      </a:cubicBezTo>
                      <a:cubicBezTo>
                        <a:pt x="24" y="22"/>
                        <a:pt x="22" y="25"/>
                        <a:pt x="22" y="27"/>
                      </a:cubicBezTo>
                      <a:cubicBezTo>
                        <a:pt x="20" y="38"/>
                        <a:pt x="19" y="49"/>
                        <a:pt x="17" y="60"/>
                      </a:cubicBezTo>
                      <a:cubicBezTo>
                        <a:pt x="16" y="65"/>
                        <a:pt x="14" y="69"/>
                        <a:pt x="9" y="69"/>
                      </a:cubicBezTo>
                      <a:cubicBezTo>
                        <a:pt x="2" y="69"/>
                        <a:pt x="0" y="64"/>
                        <a:pt x="1" y="58"/>
                      </a:cubicBezTo>
                      <a:cubicBezTo>
                        <a:pt x="4" y="41"/>
                        <a:pt x="6" y="25"/>
                        <a:pt x="9" y="9"/>
                      </a:cubicBezTo>
                      <a:cubicBezTo>
                        <a:pt x="10" y="2"/>
                        <a:pt x="16" y="1"/>
                        <a:pt x="21" y="0"/>
                      </a:cubicBezTo>
                      <a:cubicBezTo>
                        <a:pt x="30" y="0"/>
                        <a:pt x="39" y="0"/>
                        <a:pt x="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07" name="Freeform 43">
                  <a:extLst>
                    <a:ext uri="{FF2B5EF4-FFF2-40B4-BE49-F238E27FC236}">
                      <a16:creationId xmlns:a16="http://schemas.microsoft.com/office/drawing/2014/main" id="{BD0FA9CB-2320-40E5-825D-1357A8930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2523"/>
                  <a:ext cx="207" cy="344"/>
                </a:xfrm>
                <a:custGeom>
                  <a:avLst/>
                  <a:gdLst>
                    <a:gd name="T0" fmla="*/ 66 w 87"/>
                    <a:gd name="T1" fmla="*/ 79 h 145"/>
                    <a:gd name="T2" fmla="*/ 66 w 87"/>
                    <a:gd name="T3" fmla="*/ 129 h 145"/>
                    <a:gd name="T4" fmla="*/ 57 w 87"/>
                    <a:gd name="T5" fmla="*/ 144 h 145"/>
                    <a:gd name="T6" fmla="*/ 45 w 87"/>
                    <a:gd name="T7" fmla="*/ 129 h 145"/>
                    <a:gd name="T8" fmla="*/ 45 w 87"/>
                    <a:gd name="T9" fmla="*/ 89 h 145"/>
                    <a:gd name="T10" fmla="*/ 43 w 87"/>
                    <a:gd name="T11" fmla="*/ 82 h 145"/>
                    <a:gd name="T12" fmla="*/ 41 w 87"/>
                    <a:gd name="T13" fmla="*/ 89 h 145"/>
                    <a:gd name="T14" fmla="*/ 41 w 87"/>
                    <a:gd name="T15" fmla="*/ 131 h 145"/>
                    <a:gd name="T16" fmla="*/ 30 w 87"/>
                    <a:gd name="T17" fmla="*/ 145 h 145"/>
                    <a:gd name="T18" fmla="*/ 21 w 87"/>
                    <a:gd name="T19" fmla="*/ 130 h 145"/>
                    <a:gd name="T20" fmla="*/ 21 w 87"/>
                    <a:gd name="T21" fmla="*/ 30 h 145"/>
                    <a:gd name="T22" fmla="*/ 19 w 87"/>
                    <a:gd name="T23" fmla="*/ 23 h 145"/>
                    <a:gd name="T24" fmla="*/ 16 w 87"/>
                    <a:gd name="T25" fmla="*/ 31 h 145"/>
                    <a:gd name="T26" fmla="*/ 15 w 87"/>
                    <a:gd name="T27" fmla="*/ 61 h 145"/>
                    <a:gd name="T28" fmla="*/ 8 w 87"/>
                    <a:gd name="T29" fmla="*/ 69 h 145"/>
                    <a:gd name="T30" fmla="*/ 0 w 87"/>
                    <a:gd name="T31" fmla="*/ 60 h 145"/>
                    <a:gd name="T32" fmla="*/ 0 w 87"/>
                    <a:gd name="T33" fmla="*/ 12 h 145"/>
                    <a:gd name="T34" fmla="*/ 13 w 87"/>
                    <a:gd name="T35" fmla="*/ 0 h 145"/>
                    <a:gd name="T36" fmla="*/ 74 w 87"/>
                    <a:gd name="T37" fmla="*/ 0 h 145"/>
                    <a:gd name="T38" fmla="*/ 87 w 87"/>
                    <a:gd name="T39" fmla="*/ 12 h 145"/>
                    <a:gd name="T40" fmla="*/ 86 w 87"/>
                    <a:gd name="T41" fmla="*/ 60 h 145"/>
                    <a:gd name="T42" fmla="*/ 78 w 87"/>
                    <a:gd name="T43" fmla="*/ 69 h 145"/>
                    <a:gd name="T44" fmla="*/ 72 w 87"/>
                    <a:gd name="T45" fmla="*/ 60 h 145"/>
                    <a:gd name="T46" fmla="*/ 71 w 87"/>
                    <a:gd name="T47" fmla="*/ 30 h 145"/>
                    <a:gd name="T48" fmla="*/ 68 w 87"/>
                    <a:gd name="T49" fmla="*/ 24 h 145"/>
                    <a:gd name="T50" fmla="*/ 66 w 87"/>
                    <a:gd name="T51" fmla="*/ 30 h 145"/>
                    <a:gd name="T52" fmla="*/ 66 w 87"/>
                    <a:gd name="T53" fmla="*/ 79 h 145"/>
                    <a:gd name="T54" fmla="*/ 66 w 87"/>
                    <a:gd name="T55" fmla="*/ 7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7" h="145">
                      <a:moveTo>
                        <a:pt x="66" y="79"/>
                      </a:moveTo>
                      <a:cubicBezTo>
                        <a:pt x="66" y="96"/>
                        <a:pt x="66" y="113"/>
                        <a:pt x="66" y="129"/>
                      </a:cubicBezTo>
                      <a:cubicBezTo>
                        <a:pt x="66" y="136"/>
                        <a:pt x="66" y="144"/>
                        <a:pt x="57" y="144"/>
                      </a:cubicBezTo>
                      <a:cubicBezTo>
                        <a:pt x="48" y="145"/>
                        <a:pt x="45" y="137"/>
                        <a:pt x="45" y="129"/>
                      </a:cubicBezTo>
                      <a:cubicBezTo>
                        <a:pt x="45" y="116"/>
                        <a:pt x="45" y="102"/>
                        <a:pt x="45" y="89"/>
                      </a:cubicBezTo>
                      <a:cubicBezTo>
                        <a:pt x="45" y="87"/>
                        <a:pt x="44" y="84"/>
                        <a:pt x="43" y="82"/>
                      </a:cubicBezTo>
                      <a:cubicBezTo>
                        <a:pt x="41" y="84"/>
                        <a:pt x="41" y="86"/>
                        <a:pt x="41" y="89"/>
                      </a:cubicBezTo>
                      <a:cubicBezTo>
                        <a:pt x="41" y="103"/>
                        <a:pt x="41" y="117"/>
                        <a:pt x="41" y="131"/>
                      </a:cubicBezTo>
                      <a:cubicBezTo>
                        <a:pt x="41" y="139"/>
                        <a:pt x="38" y="144"/>
                        <a:pt x="30" y="145"/>
                      </a:cubicBezTo>
                      <a:cubicBezTo>
                        <a:pt x="22" y="145"/>
                        <a:pt x="21" y="137"/>
                        <a:pt x="21" y="130"/>
                      </a:cubicBezTo>
                      <a:cubicBezTo>
                        <a:pt x="21" y="97"/>
                        <a:pt x="21" y="64"/>
                        <a:pt x="21" y="30"/>
                      </a:cubicBezTo>
                      <a:cubicBezTo>
                        <a:pt x="21" y="28"/>
                        <a:pt x="20" y="25"/>
                        <a:pt x="19" y="23"/>
                      </a:cubicBezTo>
                      <a:cubicBezTo>
                        <a:pt x="15" y="24"/>
                        <a:pt x="16" y="28"/>
                        <a:pt x="16" y="31"/>
                      </a:cubicBezTo>
                      <a:cubicBezTo>
                        <a:pt x="16" y="41"/>
                        <a:pt x="16" y="51"/>
                        <a:pt x="15" y="61"/>
                      </a:cubicBezTo>
                      <a:cubicBezTo>
                        <a:pt x="15" y="65"/>
                        <a:pt x="13" y="69"/>
                        <a:pt x="8" y="69"/>
                      </a:cubicBezTo>
                      <a:cubicBezTo>
                        <a:pt x="3" y="69"/>
                        <a:pt x="0" y="65"/>
                        <a:pt x="0" y="60"/>
                      </a:cubicBezTo>
                      <a:cubicBezTo>
                        <a:pt x="0" y="44"/>
                        <a:pt x="0" y="28"/>
                        <a:pt x="0" y="12"/>
                      </a:cubicBezTo>
                      <a:cubicBezTo>
                        <a:pt x="0" y="3"/>
                        <a:pt x="5" y="0"/>
                        <a:pt x="13" y="0"/>
                      </a:cubicBezTo>
                      <a:cubicBezTo>
                        <a:pt x="33" y="0"/>
                        <a:pt x="54" y="1"/>
                        <a:pt x="74" y="0"/>
                      </a:cubicBezTo>
                      <a:cubicBezTo>
                        <a:pt x="83" y="0"/>
                        <a:pt x="87" y="4"/>
                        <a:pt x="87" y="12"/>
                      </a:cubicBezTo>
                      <a:cubicBezTo>
                        <a:pt x="87" y="28"/>
                        <a:pt x="87" y="44"/>
                        <a:pt x="86" y="60"/>
                      </a:cubicBezTo>
                      <a:cubicBezTo>
                        <a:pt x="86" y="64"/>
                        <a:pt x="84" y="69"/>
                        <a:pt x="78" y="69"/>
                      </a:cubicBezTo>
                      <a:cubicBezTo>
                        <a:pt x="74" y="68"/>
                        <a:pt x="72" y="64"/>
                        <a:pt x="72" y="60"/>
                      </a:cubicBezTo>
                      <a:cubicBezTo>
                        <a:pt x="71" y="50"/>
                        <a:pt x="71" y="40"/>
                        <a:pt x="71" y="30"/>
                      </a:cubicBezTo>
                      <a:cubicBezTo>
                        <a:pt x="71" y="28"/>
                        <a:pt x="71" y="24"/>
                        <a:pt x="68" y="24"/>
                      </a:cubicBezTo>
                      <a:cubicBezTo>
                        <a:pt x="64" y="23"/>
                        <a:pt x="66" y="27"/>
                        <a:pt x="66" y="30"/>
                      </a:cubicBezTo>
                      <a:cubicBezTo>
                        <a:pt x="66" y="46"/>
                        <a:pt x="66" y="63"/>
                        <a:pt x="66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08" name="Freeform 44">
                  <a:extLst>
                    <a:ext uri="{FF2B5EF4-FFF2-40B4-BE49-F238E27FC236}">
                      <a16:creationId xmlns:a16="http://schemas.microsoft.com/office/drawing/2014/main" id="{91606E89-6042-4DE1-9E77-08647E39C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2233"/>
                  <a:ext cx="150" cy="150"/>
                </a:xfrm>
                <a:custGeom>
                  <a:avLst/>
                  <a:gdLst>
                    <a:gd name="T0" fmla="*/ 31 w 63"/>
                    <a:gd name="T1" fmla="*/ 63 h 63"/>
                    <a:gd name="T2" fmla="*/ 0 w 63"/>
                    <a:gd name="T3" fmla="*/ 33 h 63"/>
                    <a:gd name="T4" fmla="*/ 31 w 63"/>
                    <a:gd name="T5" fmla="*/ 1 h 63"/>
                    <a:gd name="T6" fmla="*/ 63 w 63"/>
                    <a:gd name="T7" fmla="*/ 31 h 63"/>
                    <a:gd name="T8" fmla="*/ 31 w 63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31" y="63"/>
                      </a:moveTo>
                      <a:cubicBezTo>
                        <a:pt x="15" y="63"/>
                        <a:pt x="1" y="49"/>
                        <a:pt x="0" y="33"/>
                      </a:cubicBezTo>
                      <a:cubicBezTo>
                        <a:pt x="0" y="16"/>
                        <a:pt x="14" y="1"/>
                        <a:pt x="31" y="1"/>
                      </a:cubicBezTo>
                      <a:cubicBezTo>
                        <a:pt x="47" y="0"/>
                        <a:pt x="62" y="15"/>
                        <a:pt x="63" y="31"/>
                      </a:cubicBezTo>
                      <a:cubicBezTo>
                        <a:pt x="63" y="48"/>
                        <a:pt x="48" y="63"/>
                        <a:pt x="3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09" name="Freeform 45">
                  <a:extLst>
                    <a:ext uri="{FF2B5EF4-FFF2-40B4-BE49-F238E27FC236}">
                      <a16:creationId xmlns:a16="http://schemas.microsoft.com/office/drawing/2014/main" id="{EC837DE8-E757-4C8E-BF20-136D6D052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9" y="2233"/>
                  <a:ext cx="150" cy="150"/>
                </a:xfrm>
                <a:custGeom>
                  <a:avLst/>
                  <a:gdLst>
                    <a:gd name="T0" fmla="*/ 63 w 63"/>
                    <a:gd name="T1" fmla="*/ 31 h 63"/>
                    <a:gd name="T2" fmla="*/ 33 w 63"/>
                    <a:gd name="T3" fmla="*/ 62 h 63"/>
                    <a:gd name="T4" fmla="*/ 0 w 63"/>
                    <a:gd name="T5" fmla="*/ 32 h 63"/>
                    <a:gd name="T6" fmla="*/ 30 w 63"/>
                    <a:gd name="T7" fmla="*/ 1 h 63"/>
                    <a:gd name="T8" fmla="*/ 63 w 6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63" y="31"/>
                      </a:moveTo>
                      <a:cubicBezTo>
                        <a:pt x="63" y="47"/>
                        <a:pt x="49" y="62"/>
                        <a:pt x="33" y="62"/>
                      </a:cubicBezTo>
                      <a:cubicBezTo>
                        <a:pt x="16" y="63"/>
                        <a:pt x="0" y="49"/>
                        <a:pt x="0" y="32"/>
                      </a:cubicBezTo>
                      <a:cubicBezTo>
                        <a:pt x="0" y="16"/>
                        <a:pt x="14" y="1"/>
                        <a:pt x="30" y="1"/>
                      </a:cubicBezTo>
                      <a:cubicBezTo>
                        <a:pt x="47" y="0"/>
                        <a:pt x="62" y="14"/>
                        <a:pt x="63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10" name="Freeform 46">
                  <a:extLst>
                    <a:ext uri="{FF2B5EF4-FFF2-40B4-BE49-F238E27FC236}">
                      <a16:creationId xmlns:a16="http://schemas.microsoft.com/office/drawing/2014/main" id="{4DCF16CC-1EAF-416D-916C-5370712E0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2380"/>
                  <a:ext cx="147" cy="131"/>
                </a:xfrm>
                <a:custGeom>
                  <a:avLst/>
                  <a:gdLst>
                    <a:gd name="T0" fmla="*/ 9 w 62"/>
                    <a:gd name="T1" fmla="*/ 28 h 55"/>
                    <a:gd name="T2" fmla="*/ 8 w 62"/>
                    <a:gd name="T3" fmla="*/ 19 h 55"/>
                    <a:gd name="T4" fmla="*/ 9 w 62"/>
                    <a:gd name="T5" fmla="*/ 7 h 55"/>
                    <a:gd name="T6" fmla="*/ 20 w 62"/>
                    <a:gd name="T7" fmla="*/ 8 h 55"/>
                    <a:gd name="T8" fmla="*/ 42 w 62"/>
                    <a:gd name="T9" fmla="*/ 8 h 55"/>
                    <a:gd name="T10" fmla="*/ 52 w 62"/>
                    <a:gd name="T11" fmla="*/ 6 h 55"/>
                    <a:gd name="T12" fmla="*/ 54 w 62"/>
                    <a:gd name="T13" fmla="*/ 18 h 55"/>
                    <a:gd name="T14" fmla="*/ 52 w 62"/>
                    <a:gd name="T15" fmla="*/ 29 h 55"/>
                    <a:gd name="T16" fmla="*/ 30 w 62"/>
                    <a:gd name="T17" fmla="*/ 55 h 55"/>
                    <a:gd name="T18" fmla="*/ 9 w 62"/>
                    <a:gd name="T19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55">
                      <a:moveTo>
                        <a:pt x="9" y="28"/>
                      </a:moveTo>
                      <a:cubicBezTo>
                        <a:pt x="10" y="25"/>
                        <a:pt x="12" y="21"/>
                        <a:pt x="8" y="19"/>
                      </a:cubicBezTo>
                      <a:cubicBezTo>
                        <a:pt x="0" y="14"/>
                        <a:pt x="6" y="11"/>
                        <a:pt x="9" y="7"/>
                      </a:cubicBezTo>
                      <a:cubicBezTo>
                        <a:pt x="14" y="0"/>
                        <a:pt x="16" y="6"/>
                        <a:pt x="20" y="8"/>
                      </a:cubicBezTo>
                      <a:cubicBezTo>
                        <a:pt x="27" y="13"/>
                        <a:pt x="36" y="15"/>
                        <a:pt x="42" y="8"/>
                      </a:cubicBezTo>
                      <a:cubicBezTo>
                        <a:pt x="46" y="5"/>
                        <a:pt x="48" y="0"/>
                        <a:pt x="52" y="6"/>
                      </a:cubicBezTo>
                      <a:cubicBezTo>
                        <a:pt x="55" y="10"/>
                        <a:pt x="62" y="13"/>
                        <a:pt x="54" y="18"/>
                      </a:cubicBezTo>
                      <a:cubicBezTo>
                        <a:pt x="50" y="22"/>
                        <a:pt x="52" y="26"/>
                        <a:pt x="52" y="29"/>
                      </a:cubicBezTo>
                      <a:cubicBezTo>
                        <a:pt x="52" y="48"/>
                        <a:pt x="45" y="55"/>
                        <a:pt x="30" y="55"/>
                      </a:cubicBezTo>
                      <a:cubicBezTo>
                        <a:pt x="15" y="54"/>
                        <a:pt x="8" y="45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11" name="Freeform 47">
                  <a:extLst>
                    <a:ext uri="{FF2B5EF4-FFF2-40B4-BE49-F238E27FC236}">
                      <a16:creationId xmlns:a16="http://schemas.microsoft.com/office/drawing/2014/main" id="{7BC1A501-4740-4890-8B46-09BDF4D7D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2404"/>
                  <a:ext cx="105" cy="107"/>
                </a:xfrm>
                <a:custGeom>
                  <a:avLst/>
                  <a:gdLst>
                    <a:gd name="T0" fmla="*/ 44 w 44"/>
                    <a:gd name="T1" fmla="*/ 24 h 45"/>
                    <a:gd name="T2" fmla="*/ 23 w 44"/>
                    <a:gd name="T3" fmla="*/ 45 h 45"/>
                    <a:gd name="T4" fmla="*/ 0 w 44"/>
                    <a:gd name="T5" fmla="*/ 23 h 45"/>
                    <a:gd name="T6" fmla="*/ 21 w 44"/>
                    <a:gd name="T7" fmla="*/ 1 h 45"/>
                    <a:gd name="T8" fmla="*/ 44 w 44"/>
                    <a:gd name="T9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4"/>
                      </a:moveTo>
                      <a:cubicBezTo>
                        <a:pt x="44" y="37"/>
                        <a:pt x="36" y="45"/>
                        <a:pt x="23" y="45"/>
                      </a:cubicBezTo>
                      <a:cubicBezTo>
                        <a:pt x="9" y="45"/>
                        <a:pt x="0" y="36"/>
                        <a:pt x="0" y="23"/>
                      </a:cubicBezTo>
                      <a:cubicBezTo>
                        <a:pt x="0" y="11"/>
                        <a:pt x="10" y="1"/>
                        <a:pt x="21" y="1"/>
                      </a:cubicBezTo>
                      <a:cubicBezTo>
                        <a:pt x="33" y="0"/>
                        <a:pt x="44" y="11"/>
                        <a:pt x="4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91FB2CF5-2975-4C4E-A1A2-1129BB9FD424}"/>
                </a:ext>
              </a:extLst>
            </p:cNvPr>
            <p:cNvGrpSpPr/>
            <p:nvPr/>
          </p:nvGrpSpPr>
          <p:grpSpPr>
            <a:xfrm>
              <a:off x="8533324" y="3914775"/>
              <a:ext cx="331629" cy="293688"/>
              <a:chOff x="5084196" y="11177489"/>
              <a:chExt cx="906904" cy="906904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6D4D6C96-44EB-4472-918F-E39AF5486E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11177489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419" name="Group 58">
                <a:extLst>
                  <a:ext uri="{FF2B5EF4-FFF2-40B4-BE49-F238E27FC236}">
                    <a16:creationId xmlns:a16="http://schemas.microsoft.com/office/drawing/2014/main" id="{6E28D5F9-10FC-405C-97D8-50FC3F44C4C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69254" y="11347881"/>
                <a:ext cx="536789" cy="566121"/>
                <a:chOff x="1786" y="1026"/>
                <a:chExt cx="2068" cy="2181"/>
              </a:xfrm>
              <a:solidFill>
                <a:schemeClr val="bg1"/>
              </a:solidFill>
            </p:grpSpPr>
            <p:sp>
              <p:nvSpPr>
                <p:cNvPr id="420" name="Freeform 59">
                  <a:extLst>
                    <a:ext uri="{FF2B5EF4-FFF2-40B4-BE49-F238E27FC236}">
                      <a16:creationId xmlns:a16="http://schemas.microsoft.com/office/drawing/2014/main" id="{443823E3-0EF1-48D1-97D5-5401FB7792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4" y="1275"/>
                  <a:ext cx="1001" cy="1932"/>
                </a:xfrm>
                <a:custGeom>
                  <a:avLst/>
                  <a:gdLst>
                    <a:gd name="T0" fmla="*/ 0 w 422"/>
                    <a:gd name="T1" fmla="*/ 152 h 815"/>
                    <a:gd name="T2" fmla="*/ 0 w 422"/>
                    <a:gd name="T3" fmla="*/ 164 h 815"/>
                    <a:gd name="T4" fmla="*/ 0 w 422"/>
                    <a:gd name="T5" fmla="*/ 801 h 815"/>
                    <a:gd name="T6" fmla="*/ 1 w 422"/>
                    <a:gd name="T7" fmla="*/ 815 h 815"/>
                    <a:gd name="T8" fmla="*/ 161 w 422"/>
                    <a:gd name="T9" fmla="*/ 815 h 815"/>
                    <a:gd name="T10" fmla="*/ 161 w 422"/>
                    <a:gd name="T11" fmla="*/ 642 h 815"/>
                    <a:gd name="T12" fmla="*/ 261 w 422"/>
                    <a:gd name="T13" fmla="*/ 642 h 815"/>
                    <a:gd name="T14" fmla="*/ 263 w 422"/>
                    <a:gd name="T15" fmla="*/ 662 h 815"/>
                    <a:gd name="T16" fmla="*/ 264 w 422"/>
                    <a:gd name="T17" fmla="*/ 796 h 815"/>
                    <a:gd name="T18" fmla="*/ 265 w 422"/>
                    <a:gd name="T19" fmla="*/ 815 h 815"/>
                    <a:gd name="T20" fmla="*/ 421 w 422"/>
                    <a:gd name="T21" fmla="*/ 815 h 815"/>
                    <a:gd name="T22" fmla="*/ 422 w 422"/>
                    <a:gd name="T23" fmla="*/ 797 h 815"/>
                    <a:gd name="T24" fmla="*/ 422 w 422"/>
                    <a:gd name="T25" fmla="*/ 166 h 815"/>
                    <a:gd name="T26" fmla="*/ 422 w 422"/>
                    <a:gd name="T27" fmla="*/ 151 h 815"/>
                    <a:gd name="T28" fmla="*/ 307 w 422"/>
                    <a:gd name="T29" fmla="*/ 0 h 815"/>
                    <a:gd name="T30" fmla="*/ 0 w 422"/>
                    <a:gd name="T31" fmla="*/ 152 h 815"/>
                    <a:gd name="T32" fmla="*/ 180 w 422"/>
                    <a:gd name="T33" fmla="*/ 606 h 815"/>
                    <a:gd name="T34" fmla="*/ 66 w 422"/>
                    <a:gd name="T35" fmla="*/ 606 h 815"/>
                    <a:gd name="T36" fmla="*/ 66 w 422"/>
                    <a:gd name="T37" fmla="*/ 490 h 815"/>
                    <a:gd name="T38" fmla="*/ 180 w 422"/>
                    <a:gd name="T39" fmla="*/ 490 h 815"/>
                    <a:gd name="T40" fmla="*/ 180 w 422"/>
                    <a:gd name="T41" fmla="*/ 606 h 815"/>
                    <a:gd name="T42" fmla="*/ 66 w 422"/>
                    <a:gd name="T43" fmla="*/ 447 h 815"/>
                    <a:gd name="T44" fmla="*/ 66 w 422"/>
                    <a:gd name="T45" fmla="*/ 331 h 815"/>
                    <a:gd name="T46" fmla="*/ 180 w 422"/>
                    <a:gd name="T47" fmla="*/ 331 h 815"/>
                    <a:gd name="T48" fmla="*/ 180 w 422"/>
                    <a:gd name="T49" fmla="*/ 447 h 815"/>
                    <a:gd name="T50" fmla="*/ 66 w 422"/>
                    <a:gd name="T51" fmla="*/ 447 h 815"/>
                    <a:gd name="T52" fmla="*/ 180 w 422"/>
                    <a:gd name="T53" fmla="*/ 286 h 815"/>
                    <a:gd name="T54" fmla="*/ 66 w 422"/>
                    <a:gd name="T55" fmla="*/ 286 h 815"/>
                    <a:gd name="T56" fmla="*/ 66 w 422"/>
                    <a:gd name="T57" fmla="*/ 171 h 815"/>
                    <a:gd name="T58" fmla="*/ 180 w 422"/>
                    <a:gd name="T59" fmla="*/ 171 h 815"/>
                    <a:gd name="T60" fmla="*/ 180 w 422"/>
                    <a:gd name="T61" fmla="*/ 286 h 815"/>
                    <a:gd name="T62" fmla="*/ 358 w 422"/>
                    <a:gd name="T63" fmla="*/ 606 h 815"/>
                    <a:gd name="T64" fmla="*/ 242 w 422"/>
                    <a:gd name="T65" fmla="*/ 606 h 815"/>
                    <a:gd name="T66" fmla="*/ 242 w 422"/>
                    <a:gd name="T67" fmla="*/ 490 h 815"/>
                    <a:gd name="T68" fmla="*/ 358 w 422"/>
                    <a:gd name="T69" fmla="*/ 490 h 815"/>
                    <a:gd name="T70" fmla="*/ 358 w 422"/>
                    <a:gd name="T71" fmla="*/ 606 h 815"/>
                    <a:gd name="T72" fmla="*/ 359 w 422"/>
                    <a:gd name="T73" fmla="*/ 446 h 815"/>
                    <a:gd name="T74" fmla="*/ 242 w 422"/>
                    <a:gd name="T75" fmla="*/ 446 h 815"/>
                    <a:gd name="T76" fmla="*/ 242 w 422"/>
                    <a:gd name="T77" fmla="*/ 331 h 815"/>
                    <a:gd name="T78" fmla="*/ 359 w 422"/>
                    <a:gd name="T79" fmla="*/ 331 h 815"/>
                    <a:gd name="T80" fmla="*/ 359 w 422"/>
                    <a:gd name="T81" fmla="*/ 446 h 815"/>
                    <a:gd name="T82" fmla="*/ 359 w 422"/>
                    <a:gd name="T83" fmla="*/ 286 h 815"/>
                    <a:gd name="T84" fmla="*/ 242 w 422"/>
                    <a:gd name="T85" fmla="*/ 286 h 815"/>
                    <a:gd name="T86" fmla="*/ 242 w 422"/>
                    <a:gd name="T87" fmla="*/ 171 h 815"/>
                    <a:gd name="T88" fmla="*/ 359 w 422"/>
                    <a:gd name="T89" fmla="*/ 171 h 815"/>
                    <a:gd name="T90" fmla="*/ 359 w 422"/>
                    <a:gd name="T91" fmla="*/ 286 h 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22" h="815">
                      <a:moveTo>
                        <a:pt x="0" y="152"/>
                      </a:moveTo>
                      <a:cubicBezTo>
                        <a:pt x="0" y="157"/>
                        <a:pt x="0" y="160"/>
                        <a:pt x="0" y="164"/>
                      </a:cubicBezTo>
                      <a:cubicBezTo>
                        <a:pt x="0" y="376"/>
                        <a:pt x="0" y="589"/>
                        <a:pt x="0" y="801"/>
                      </a:cubicBezTo>
                      <a:cubicBezTo>
                        <a:pt x="0" y="806"/>
                        <a:pt x="1" y="811"/>
                        <a:pt x="1" y="815"/>
                      </a:cubicBezTo>
                      <a:cubicBezTo>
                        <a:pt x="54" y="815"/>
                        <a:pt x="108" y="815"/>
                        <a:pt x="161" y="815"/>
                      </a:cubicBezTo>
                      <a:cubicBezTo>
                        <a:pt x="161" y="758"/>
                        <a:pt x="161" y="700"/>
                        <a:pt x="161" y="642"/>
                      </a:cubicBezTo>
                      <a:cubicBezTo>
                        <a:pt x="195" y="642"/>
                        <a:pt x="228" y="642"/>
                        <a:pt x="261" y="642"/>
                      </a:cubicBezTo>
                      <a:cubicBezTo>
                        <a:pt x="265" y="649"/>
                        <a:pt x="263" y="656"/>
                        <a:pt x="263" y="662"/>
                      </a:cubicBezTo>
                      <a:cubicBezTo>
                        <a:pt x="264" y="707"/>
                        <a:pt x="263" y="751"/>
                        <a:pt x="264" y="796"/>
                      </a:cubicBezTo>
                      <a:cubicBezTo>
                        <a:pt x="264" y="802"/>
                        <a:pt x="262" y="809"/>
                        <a:pt x="265" y="815"/>
                      </a:cubicBezTo>
                      <a:cubicBezTo>
                        <a:pt x="317" y="815"/>
                        <a:pt x="369" y="815"/>
                        <a:pt x="421" y="815"/>
                      </a:cubicBezTo>
                      <a:cubicBezTo>
                        <a:pt x="421" y="809"/>
                        <a:pt x="422" y="803"/>
                        <a:pt x="422" y="797"/>
                      </a:cubicBezTo>
                      <a:cubicBezTo>
                        <a:pt x="422" y="587"/>
                        <a:pt x="422" y="376"/>
                        <a:pt x="422" y="166"/>
                      </a:cubicBezTo>
                      <a:cubicBezTo>
                        <a:pt x="422" y="161"/>
                        <a:pt x="422" y="155"/>
                        <a:pt x="422" y="151"/>
                      </a:cubicBezTo>
                      <a:cubicBezTo>
                        <a:pt x="383" y="100"/>
                        <a:pt x="346" y="50"/>
                        <a:pt x="307" y="0"/>
                      </a:cubicBezTo>
                      <a:cubicBezTo>
                        <a:pt x="205" y="51"/>
                        <a:pt x="102" y="101"/>
                        <a:pt x="0" y="152"/>
                      </a:cubicBezTo>
                      <a:close/>
                      <a:moveTo>
                        <a:pt x="180" y="606"/>
                      </a:moveTo>
                      <a:cubicBezTo>
                        <a:pt x="141" y="606"/>
                        <a:pt x="104" y="606"/>
                        <a:pt x="66" y="606"/>
                      </a:cubicBezTo>
                      <a:cubicBezTo>
                        <a:pt x="66" y="568"/>
                        <a:pt x="66" y="529"/>
                        <a:pt x="66" y="490"/>
                      </a:cubicBezTo>
                      <a:cubicBezTo>
                        <a:pt x="104" y="490"/>
                        <a:pt x="141" y="490"/>
                        <a:pt x="180" y="490"/>
                      </a:cubicBezTo>
                      <a:cubicBezTo>
                        <a:pt x="180" y="528"/>
                        <a:pt x="180" y="567"/>
                        <a:pt x="180" y="606"/>
                      </a:cubicBezTo>
                      <a:close/>
                      <a:moveTo>
                        <a:pt x="66" y="447"/>
                      </a:moveTo>
                      <a:cubicBezTo>
                        <a:pt x="66" y="409"/>
                        <a:pt x="66" y="371"/>
                        <a:pt x="66" y="331"/>
                      </a:cubicBezTo>
                      <a:cubicBezTo>
                        <a:pt x="103" y="331"/>
                        <a:pt x="141" y="331"/>
                        <a:pt x="180" y="331"/>
                      </a:cubicBezTo>
                      <a:cubicBezTo>
                        <a:pt x="180" y="369"/>
                        <a:pt x="180" y="407"/>
                        <a:pt x="180" y="447"/>
                      </a:cubicBezTo>
                      <a:cubicBezTo>
                        <a:pt x="142" y="447"/>
                        <a:pt x="105" y="447"/>
                        <a:pt x="66" y="447"/>
                      </a:cubicBezTo>
                      <a:close/>
                      <a:moveTo>
                        <a:pt x="180" y="286"/>
                      </a:moveTo>
                      <a:cubicBezTo>
                        <a:pt x="142" y="286"/>
                        <a:pt x="104" y="286"/>
                        <a:pt x="66" y="286"/>
                      </a:cubicBezTo>
                      <a:cubicBezTo>
                        <a:pt x="66" y="248"/>
                        <a:pt x="66" y="210"/>
                        <a:pt x="66" y="171"/>
                      </a:cubicBezTo>
                      <a:cubicBezTo>
                        <a:pt x="104" y="171"/>
                        <a:pt x="141" y="171"/>
                        <a:pt x="180" y="171"/>
                      </a:cubicBezTo>
                      <a:cubicBezTo>
                        <a:pt x="180" y="210"/>
                        <a:pt x="180" y="248"/>
                        <a:pt x="180" y="286"/>
                      </a:cubicBezTo>
                      <a:close/>
                      <a:moveTo>
                        <a:pt x="358" y="606"/>
                      </a:moveTo>
                      <a:cubicBezTo>
                        <a:pt x="320" y="606"/>
                        <a:pt x="281" y="606"/>
                        <a:pt x="242" y="606"/>
                      </a:cubicBezTo>
                      <a:cubicBezTo>
                        <a:pt x="242" y="567"/>
                        <a:pt x="242" y="529"/>
                        <a:pt x="242" y="490"/>
                      </a:cubicBezTo>
                      <a:cubicBezTo>
                        <a:pt x="281" y="490"/>
                        <a:pt x="319" y="490"/>
                        <a:pt x="358" y="490"/>
                      </a:cubicBezTo>
                      <a:cubicBezTo>
                        <a:pt x="358" y="529"/>
                        <a:pt x="358" y="567"/>
                        <a:pt x="358" y="606"/>
                      </a:cubicBezTo>
                      <a:close/>
                      <a:moveTo>
                        <a:pt x="359" y="446"/>
                      </a:moveTo>
                      <a:cubicBezTo>
                        <a:pt x="319" y="446"/>
                        <a:pt x="281" y="446"/>
                        <a:pt x="242" y="446"/>
                      </a:cubicBezTo>
                      <a:cubicBezTo>
                        <a:pt x="242" y="408"/>
                        <a:pt x="242" y="370"/>
                        <a:pt x="242" y="331"/>
                      </a:cubicBezTo>
                      <a:cubicBezTo>
                        <a:pt x="280" y="331"/>
                        <a:pt x="318" y="331"/>
                        <a:pt x="359" y="331"/>
                      </a:cubicBezTo>
                      <a:cubicBezTo>
                        <a:pt x="359" y="370"/>
                        <a:pt x="359" y="408"/>
                        <a:pt x="359" y="446"/>
                      </a:cubicBezTo>
                      <a:close/>
                      <a:moveTo>
                        <a:pt x="359" y="286"/>
                      </a:moveTo>
                      <a:cubicBezTo>
                        <a:pt x="320" y="286"/>
                        <a:pt x="281" y="286"/>
                        <a:pt x="242" y="286"/>
                      </a:cubicBezTo>
                      <a:cubicBezTo>
                        <a:pt x="242" y="247"/>
                        <a:pt x="242" y="209"/>
                        <a:pt x="242" y="171"/>
                      </a:cubicBezTo>
                      <a:cubicBezTo>
                        <a:pt x="281" y="171"/>
                        <a:pt x="320" y="171"/>
                        <a:pt x="359" y="171"/>
                      </a:cubicBezTo>
                      <a:cubicBezTo>
                        <a:pt x="359" y="210"/>
                        <a:pt x="359" y="247"/>
                        <a:pt x="359" y="2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21" name="Freeform 60">
                  <a:extLst>
                    <a:ext uri="{FF2B5EF4-FFF2-40B4-BE49-F238E27FC236}">
                      <a16:creationId xmlns:a16="http://schemas.microsoft.com/office/drawing/2014/main" id="{21A193EF-2A19-4877-9DB9-DC82F60392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4" y="1956"/>
                  <a:ext cx="839" cy="1251"/>
                </a:xfrm>
                <a:custGeom>
                  <a:avLst/>
                  <a:gdLst>
                    <a:gd name="T0" fmla="*/ 352 w 354"/>
                    <a:gd name="T1" fmla="*/ 120 h 528"/>
                    <a:gd name="T2" fmla="*/ 350 w 354"/>
                    <a:gd name="T3" fmla="*/ 98 h 528"/>
                    <a:gd name="T4" fmla="*/ 102 w 354"/>
                    <a:gd name="T5" fmla="*/ 0 h 528"/>
                    <a:gd name="T6" fmla="*/ 0 w 354"/>
                    <a:gd name="T7" fmla="*/ 98 h 528"/>
                    <a:gd name="T8" fmla="*/ 0 w 354"/>
                    <a:gd name="T9" fmla="*/ 112 h 528"/>
                    <a:gd name="T10" fmla="*/ 0 w 354"/>
                    <a:gd name="T11" fmla="*/ 514 h 528"/>
                    <a:gd name="T12" fmla="*/ 1 w 354"/>
                    <a:gd name="T13" fmla="*/ 528 h 528"/>
                    <a:gd name="T14" fmla="*/ 33 w 354"/>
                    <a:gd name="T15" fmla="*/ 528 h 528"/>
                    <a:gd name="T16" fmla="*/ 33 w 354"/>
                    <a:gd name="T17" fmla="*/ 384 h 528"/>
                    <a:gd name="T18" fmla="*/ 99 w 354"/>
                    <a:gd name="T19" fmla="*/ 384 h 528"/>
                    <a:gd name="T20" fmla="*/ 102 w 354"/>
                    <a:gd name="T21" fmla="*/ 387 h 528"/>
                    <a:gd name="T22" fmla="*/ 101 w 354"/>
                    <a:gd name="T23" fmla="*/ 528 h 528"/>
                    <a:gd name="T24" fmla="*/ 353 w 354"/>
                    <a:gd name="T25" fmla="*/ 528 h 528"/>
                    <a:gd name="T26" fmla="*/ 353 w 354"/>
                    <a:gd name="T27" fmla="*/ 506 h 528"/>
                    <a:gd name="T28" fmla="*/ 352 w 354"/>
                    <a:gd name="T29" fmla="*/ 120 h 528"/>
                    <a:gd name="T30" fmla="*/ 76 w 354"/>
                    <a:gd name="T31" fmla="*/ 194 h 528"/>
                    <a:gd name="T32" fmla="*/ 55 w 354"/>
                    <a:gd name="T33" fmla="*/ 195 h 528"/>
                    <a:gd name="T34" fmla="*/ 55 w 354"/>
                    <a:gd name="T35" fmla="*/ 151 h 528"/>
                    <a:gd name="T36" fmla="*/ 74 w 354"/>
                    <a:gd name="T37" fmla="*/ 148 h 528"/>
                    <a:gd name="T38" fmla="*/ 76 w 354"/>
                    <a:gd name="T39" fmla="*/ 194 h 528"/>
                    <a:gd name="T40" fmla="*/ 75 w 354"/>
                    <a:gd name="T41" fmla="*/ 335 h 528"/>
                    <a:gd name="T42" fmla="*/ 55 w 354"/>
                    <a:gd name="T43" fmla="*/ 335 h 528"/>
                    <a:gd name="T44" fmla="*/ 55 w 354"/>
                    <a:gd name="T45" fmla="*/ 291 h 528"/>
                    <a:gd name="T46" fmla="*/ 75 w 354"/>
                    <a:gd name="T47" fmla="*/ 290 h 528"/>
                    <a:gd name="T48" fmla="*/ 75 w 354"/>
                    <a:gd name="T49" fmla="*/ 335 h 528"/>
                    <a:gd name="T50" fmla="*/ 109 w 354"/>
                    <a:gd name="T51" fmla="*/ 173 h 528"/>
                    <a:gd name="T52" fmla="*/ 109 w 354"/>
                    <a:gd name="T53" fmla="*/ 130 h 528"/>
                    <a:gd name="T54" fmla="*/ 194 w 354"/>
                    <a:gd name="T55" fmla="*/ 130 h 528"/>
                    <a:gd name="T56" fmla="*/ 194 w 354"/>
                    <a:gd name="T57" fmla="*/ 215 h 528"/>
                    <a:gd name="T58" fmla="*/ 111 w 354"/>
                    <a:gd name="T59" fmla="*/ 215 h 528"/>
                    <a:gd name="T60" fmla="*/ 109 w 354"/>
                    <a:gd name="T61" fmla="*/ 173 h 528"/>
                    <a:gd name="T62" fmla="*/ 195 w 354"/>
                    <a:gd name="T63" fmla="*/ 356 h 528"/>
                    <a:gd name="T64" fmla="*/ 110 w 354"/>
                    <a:gd name="T65" fmla="*/ 356 h 528"/>
                    <a:gd name="T66" fmla="*/ 110 w 354"/>
                    <a:gd name="T67" fmla="*/ 270 h 528"/>
                    <a:gd name="T68" fmla="*/ 195 w 354"/>
                    <a:gd name="T69" fmla="*/ 270 h 528"/>
                    <a:gd name="T70" fmla="*/ 195 w 354"/>
                    <a:gd name="T71" fmla="*/ 356 h 528"/>
                    <a:gd name="T72" fmla="*/ 237 w 354"/>
                    <a:gd name="T73" fmla="*/ 130 h 528"/>
                    <a:gd name="T74" fmla="*/ 320 w 354"/>
                    <a:gd name="T75" fmla="*/ 130 h 528"/>
                    <a:gd name="T76" fmla="*/ 320 w 354"/>
                    <a:gd name="T77" fmla="*/ 215 h 528"/>
                    <a:gd name="T78" fmla="*/ 237 w 354"/>
                    <a:gd name="T79" fmla="*/ 215 h 528"/>
                    <a:gd name="T80" fmla="*/ 237 w 354"/>
                    <a:gd name="T81" fmla="*/ 130 h 528"/>
                    <a:gd name="T82" fmla="*/ 320 w 354"/>
                    <a:gd name="T83" fmla="*/ 495 h 528"/>
                    <a:gd name="T84" fmla="*/ 237 w 354"/>
                    <a:gd name="T85" fmla="*/ 495 h 528"/>
                    <a:gd name="T86" fmla="*/ 237 w 354"/>
                    <a:gd name="T87" fmla="*/ 410 h 528"/>
                    <a:gd name="T88" fmla="*/ 320 w 354"/>
                    <a:gd name="T89" fmla="*/ 410 h 528"/>
                    <a:gd name="T90" fmla="*/ 320 w 354"/>
                    <a:gd name="T91" fmla="*/ 495 h 528"/>
                    <a:gd name="T92" fmla="*/ 320 w 354"/>
                    <a:gd name="T93" fmla="*/ 355 h 528"/>
                    <a:gd name="T94" fmla="*/ 238 w 354"/>
                    <a:gd name="T95" fmla="*/ 355 h 528"/>
                    <a:gd name="T96" fmla="*/ 238 w 354"/>
                    <a:gd name="T97" fmla="*/ 270 h 528"/>
                    <a:gd name="T98" fmla="*/ 320 w 354"/>
                    <a:gd name="T99" fmla="*/ 270 h 528"/>
                    <a:gd name="T100" fmla="*/ 320 w 354"/>
                    <a:gd name="T101" fmla="*/ 35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4" h="528">
                      <a:moveTo>
                        <a:pt x="352" y="120"/>
                      </a:moveTo>
                      <a:cubicBezTo>
                        <a:pt x="352" y="113"/>
                        <a:pt x="354" y="106"/>
                        <a:pt x="350" y="98"/>
                      </a:cubicBezTo>
                      <a:cubicBezTo>
                        <a:pt x="267" y="65"/>
                        <a:pt x="183" y="32"/>
                        <a:pt x="102" y="0"/>
                      </a:cubicBezTo>
                      <a:cubicBezTo>
                        <a:pt x="67" y="34"/>
                        <a:pt x="33" y="66"/>
                        <a:pt x="0" y="98"/>
                      </a:cubicBezTo>
                      <a:cubicBezTo>
                        <a:pt x="0" y="103"/>
                        <a:pt x="0" y="108"/>
                        <a:pt x="0" y="112"/>
                      </a:cubicBezTo>
                      <a:cubicBezTo>
                        <a:pt x="0" y="246"/>
                        <a:pt x="0" y="380"/>
                        <a:pt x="0" y="514"/>
                      </a:cubicBezTo>
                      <a:cubicBezTo>
                        <a:pt x="0" y="519"/>
                        <a:pt x="1" y="524"/>
                        <a:pt x="1" y="528"/>
                      </a:cubicBezTo>
                      <a:cubicBezTo>
                        <a:pt x="12" y="528"/>
                        <a:pt x="22" y="528"/>
                        <a:pt x="33" y="528"/>
                      </a:cubicBezTo>
                      <a:cubicBezTo>
                        <a:pt x="33" y="481"/>
                        <a:pt x="33" y="433"/>
                        <a:pt x="33" y="384"/>
                      </a:cubicBezTo>
                      <a:cubicBezTo>
                        <a:pt x="56" y="384"/>
                        <a:pt x="78" y="384"/>
                        <a:pt x="99" y="384"/>
                      </a:cubicBezTo>
                      <a:cubicBezTo>
                        <a:pt x="100" y="385"/>
                        <a:pt x="102" y="386"/>
                        <a:pt x="102" y="387"/>
                      </a:cubicBezTo>
                      <a:cubicBezTo>
                        <a:pt x="102" y="434"/>
                        <a:pt x="104" y="481"/>
                        <a:pt x="101" y="528"/>
                      </a:cubicBezTo>
                      <a:cubicBezTo>
                        <a:pt x="185" y="528"/>
                        <a:pt x="269" y="528"/>
                        <a:pt x="353" y="528"/>
                      </a:cubicBezTo>
                      <a:cubicBezTo>
                        <a:pt x="353" y="521"/>
                        <a:pt x="353" y="514"/>
                        <a:pt x="353" y="506"/>
                      </a:cubicBezTo>
                      <a:cubicBezTo>
                        <a:pt x="353" y="378"/>
                        <a:pt x="353" y="249"/>
                        <a:pt x="352" y="120"/>
                      </a:cubicBezTo>
                      <a:close/>
                      <a:moveTo>
                        <a:pt x="76" y="194"/>
                      </a:moveTo>
                      <a:cubicBezTo>
                        <a:pt x="68" y="197"/>
                        <a:pt x="62" y="197"/>
                        <a:pt x="55" y="195"/>
                      </a:cubicBezTo>
                      <a:cubicBezTo>
                        <a:pt x="55" y="180"/>
                        <a:pt x="55" y="166"/>
                        <a:pt x="55" y="151"/>
                      </a:cubicBezTo>
                      <a:cubicBezTo>
                        <a:pt x="61" y="146"/>
                        <a:pt x="67" y="150"/>
                        <a:pt x="74" y="148"/>
                      </a:cubicBezTo>
                      <a:cubicBezTo>
                        <a:pt x="78" y="164"/>
                        <a:pt x="76" y="179"/>
                        <a:pt x="76" y="194"/>
                      </a:cubicBezTo>
                      <a:close/>
                      <a:moveTo>
                        <a:pt x="75" y="335"/>
                      </a:moveTo>
                      <a:cubicBezTo>
                        <a:pt x="68" y="337"/>
                        <a:pt x="62" y="337"/>
                        <a:pt x="55" y="335"/>
                      </a:cubicBezTo>
                      <a:cubicBezTo>
                        <a:pt x="54" y="320"/>
                        <a:pt x="53" y="305"/>
                        <a:pt x="55" y="291"/>
                      </a:cubicBezTo>
                      <a:cubicBezTo>
                        <a:pt x="62" y="287"/>
                        <a:pt x="68" y="288"/>
                        <a:pt x="75" y="290"/>
                      </a:cubicBezTo>
                      <a:cubicBezTo>
                        <a:pt x="77" y="305"/>
                        <a:pt x="77" y="320"/>
                        <a:pt x="75" y="335"/>
                      </a:cubicBezTo>
                      <a:close/>
                      <a:moveTo>
                        <a:pt x="109" y="173"/>
                      </a:moveTo>
                      <a:cubicBezTo>
                        <a:pt x="109" y="159"/>
                        <a:pt x="109" y="145"/>
                        <a:pt x="109" y="130"/>
                      </a:cubicBezTo>
                      <a:cubicBezTo>
                        <a:pt x="138" y="130"/>
                        <a:pt x="165" y="130"/>
                        <a:pt x="194" y="130"/>
                      </a:cubicBezTo>
                      <a:cubicBezTo>
                        <a:pt x="194" y="159"/>
                        <a:pt x="194" y="187"/>
                        <a:pt x="194" y="215"/>
                      </a:cubicBezTo>
                      <a:cubicBezTo>
                        <a:pt x="166" y="215"/>
                        <a:pt x="139" y="215"/>
                        <a:pt x="111" y="215"/>
                      </a:cubicBezTo>
                      <a:cubicBezTo>
                        <a:pt x="107" y="201"/>
                        <a:pt x="110" y="187"/>
                        <a:pt x="109" y="173"/>
                      </a:cubicBezTo>
                      <a:close/>
                      <a:moveTo>
                        <a:pt x="195" y="356"/>
                      </a:moveTo>
                      <a:cubicBezTo>
                        <a:pt x="166" y="356"/>
                        <a:pt x="139" y="356"/>
                        <a:pt x="110" y="356"/>
                      </a:cubicBezTo>
                      <a:cubicBezTo>
                        <a:pt x="110" y="327"/>
                        <a:pt x="110" y="299"/>
                        <a:pt x="110" y="270"/>
                      </a:cubicBezTo>
                      <a:cubicBezTo>
                        <a:pt x="138" y="270"/>
                        <a:pt x="166" y="270"/>
                        <a:pt x="195" y="270"/>
                      </a:cubicBezTo>
                      <a:cubicBezTo>
                        <a:pt x="195" y="299"/>
                        <a:pt x="195" y="326"/>
                        <a:pt x="195" y="356"/>
                      </a:cubicBezTo>
                      <a:close/>
                      <a:moveTo>
                        <a:pt x="237" y="130"/>
                      </a:moveTo>
                      <a:cubicBezTo>
                        <a:pt x="265" y="130"/>
                        <a:pt x="292" y="130"/>
                        <a:pt x="320" y="130"/>
                      </a:cubicBezTo>
                      <a:cubicBezTo>
                        <a:pt x="320" y="158"/>
                        <a:pt x="320" y="186"/>
                        <a:pt x="320" y="215"/>
                      </a:cubicBezTo>
                      <a:cubicBezTo>
                        <a:pt x="294" y="215"/>
                        <a:pt x="267" y="215"/>
                        <a:pt x="237" y="215"/>
                      </a:cubicBezTo>
                      <a:cubicBezTo>
                        <a:pt x="237" y="186"/>
                        <a:pt x="237" y="158"/>
                        <a:pt x="237" y="130"/>
                      </a:cubicBezTo>
                      <a:close/>
                      <a:moveTo>
                        <a:pt x="320" y="495"/>
                      </a:moveTo>
                      <a:cubicBezTo>
                        <a:pt x="293" y="495"/>
                        <a:pt x="266" y="495"/>
                        <a:pt x="237" y="495"/>
                      </a:cubicBezTo>
                      <a:cubicBezTo>
                        <a:pt x="237" y="467"/>
                        <a:pt x="237" y="439"/>
                        <a:pt x="237" y="410"/>
                      </a:cubicBezTo>
                      <a:cubicBezTo>
                        <a:pt x="265" y="410"/>
                        <a:pt x="292" y="410"/>
                        <a:pt x="320" y="410"/>
                      </a:cubicBezTo>
                      <a:cubicBezTo>
                        <a:pt x="320" y="439"/>
                        <a:pt x="320" y="466"/>
                        <a:pt x="320" y="495"/>
                      </a:cubicBezTo>
                      <a:close/>
                      <a:moveTo>
                        <a:pt x="320" y="355"/>
                      </a:moveTo>
                      <a:cubicBezTo>
                        <a:pt x="293" y="355"/>
                        <a:pt x="266" y="355"/>
                        <a:pt x="238" y="355"/>
                      </a:cubicBezTo>
                      <a:cubicBezTo>
                        <a:pt x="238" y="326"/>
                        <a:pt x="238" y="299"/>
                        <a:pt x="238" y="270"/>
                      </a:cubicBezTo>
                      <a:cubicBezTo>
                        <a:pt x="266" y="270"/>
                        <a:pt x="292" y="270"/>
                        <a:pt x="320" y="270"/>
                      </a:cubicBezTo>
                      <a:cubicBezTo>
                        <a:pt x="320" y="299"/>
                        <a:pt x="320" y="326"/>
                        <a:pt x="320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22" name="Freeform 61">
                  <a:extLst>
                    <a:ext uri="{FF2B5EF4-FFF2-40B4-BE49-F238E27FC236}">
                      <a16:creationId xmlns:a16="http://schemas.microsoft.com/office/drawing/2014/main" id="{EC469781-28D9-4D1F-8009-537AB37C8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1026"/>
                  <a:ext cx="1247" cy="605"/>
                </a:xfrm>
                <a:custGeom>
                  <a:avLst/>
                  <a:gdLst>
                    <a:gd name="T0" fmla="*/ 493 w 526"/>
                    <a:gd name="T1" fmla="*/ 255 h 255"/>
                    <a:gd name="T2" fmla="*/ 526 w 526"/>
                    <a:gd name="T3" fmla="*/ 227 h 255"/>
                    <a:gd name="T4" fmla="*/ 370 w 526"/>
                    <a:gd name="T5" fmla="*/ 21 h 255"/>
                    <a:gd name="T6" fmla="*/ 279 w 526"/>
                    <a:gd name="T7" fmla="*/ 65 h 255"/>
                    <a:gd name="T8" fmla="*/ 278 w 526"/>
                    <a:gd name="T9" fmla="*/ 65 h 255"/>
                    <a:gd name="T10" fmla="*/ 275 w 526"/>
                    <a:gd name="T11" fmla="*/ 37 h 255"/>
                    <a:gd name="T12" fmla="*/ 240 w 526"/>
                    <a:gd name="T13" fmla="*/ 32 h 255"/>
                    <a:gd name="T14" fmla="*/ 238 w 526"/>
                    <a:gd name="T15" fmla="*/ 0 h 255"/>
                    <a:gd name="T16" fmla="*/ 218 w 526"/>
                    <a:gd name="T17" fmla="*/ 0 h 255"/>
                    <a:gd name="T18" fmla="*/ 218 w 526"/>
                    <a:gd name="T19" fmla="*/ 32 h 255"/>
                    <a:gd name="T20" fmla="*/ 206 w 526"/>
                    <a:gd name="T21" fmla="*/ 32 h 255"/>
                    <a:gd name="T22" fmla="*/ 206 w 526"/>
                    <a:gd name="T23" fmla="*/ 0 h 255"/>
                    <a:gd name="T24" fmla="*/ 186 w 526"/>
                    <a:gd name="T25" fmla="*/ 0 h 255"/>
                    <a:gd name="T26" fmla="*/ 184 w 526"/>
                    <a:gd name="T27" fmla="*/ 31 h 255"/>
                    <a:gd name="T28" fmla="*/ 171 w 526"/>
                    <a:gd name="T29" fmla="*/ 37 h 255"/>
                    <a:gd name="T30" fmla="*/ 170 w 526"/>
                    <a:gd name="T31" fmla="*/ 37 h 255"/>
                    <a:gd name="T32" fmla="*/ 170 w 526"/>
                    <a:gd name="T33" fmla="*/ 38 h 255"/>
                    <a:gd name="T34" fmla="*/ 170 w 526"/>
                    <a:gd name="T35" fmla="*/ 119 h 255"/>
                    <a:gd name="T36" fmla="*/ 77 w 526"/>
                    <a:gd name="T37" fmla="*/ 165 h 255"/>
                    <a:gd name="T38" fmla="*/ 10 w 526"/>
                    <a:gd name="T39" fmla="*/ 198 h 255"/>
                    <a:gd name="T40" fmla="*/ 1 w 526"/>
                    <a:gd name="T41" fmla="*/ 207 h 255"/>
                    <a:gd name="T42" fmla="*/ 1 w 526"/>
                    <a:gd name="T43" fmla="*/ 208 h 255"/>
                    <a:gd name="T44" fmla="*/ 20 w 526"/>
                    <a:gd name="T45" fmla="*/ 241 h 255"/>
                    <a:gd name="T46" fmla="*/ 356 w 526"/>
                    <a:gd name="T47" fmla="*/ 75 h 255"/>
                    <a:gd name="T48" fmla="*/ 493 w 526"/>
                    <a:gd name="T49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6" h="255">
                      <a:moveTo>
                        <a:pt x="493" y="255"/>
                      </a:moveTo>
                      <a:cubicBezTo>
                        <a:pt x="504" y="243"/>
                        <a:pt x="517" y="238"/>
                        <a:pt x="526" y="227"/>
                      </a:cubicBezTo>
                      <a:cubicBezTo>
                        <a:pt x="474" y="158"/>
                        <a:pt x="422" y="89"/>
                        <a:pt x="370" y="21"/>
                      </a:cubicBezTo>
                      <a:cubicBezTo>
                        <a:pt x="339" y="36"/>
                        <a:pt x="309" y="50"/>
                        <a:pt x="279" y="65"/>
                      </a:cubicBezTo>
                      <a:cubicBezTo>
                        <a:pt x="279" y="65"/>
                        <a:pt x="279" y="65"/>
                        <a:pt x="278" y="65"/>
                      </a:cubicBezTo>
                      <a:cubicBezTo>
                        <a:pt x="275" y="54"/>
                        <a:pt x="279" y="45"/>
                        <a:pt x="275" y="37"/>
                      </a:cubicBezTo>
                      <a:cubicBezTo>
                        <a:pt x="264" y="32"/>
                        <a:pt x="251" y="39"/>
                        <a:pt x="240" y="32"/>
                      </a:cubicBezTo>
                      <a:cubicBezTo>
                        <a:pt x="239" y="21"/>
                        <a:pt x="239" y="11"/>
                        <a:pt x="238" y="0"/>
                      </a:cubicBezTo>
                      <a:cubicBezTo>
                        <a:pt x="231" y="0"/>
                        <a:pt x="225" y="0"/>
                        <a:pt x="218" y="0"/>
                      </a:cubicBezTo>
                      <a:cubicBezTo>
                        <a:pt x="218" y="11"/>
                        <a:pt x="218" y="22"/>
                        <a:pt x="218" y="32"/>
                      </a:cubicBezTo>
                      <a:cubicBezTo>
                        <a:pt x="214" y="36"/>
                        <a:pt x="211" y="36"/>
                        <a:pt x="206" y="32"/>
                      </a:cubicBezTo>
                      <a:cubicBezTo>
                        <a:pt x="206" y="22"/>
                        <a:pt x="206" y="11"/>
                        <a:pt x="206" y="0"/>
                      </a:cubicBezTo>
                      <a:cubicBezTo>
                        <a:pt x="199" y="0"/>
                        <a:pt x="193" y="0"/>
                        <a:pt x="186" y="0"/>
                      </a:cubicBezTo>
                      <a:cubicBezTo>
                        <a:pt x="185" y="11"/>
                        <a:pt x="185" y="21"/>
                        <a:pt x="184" y="31"/>
                      </a:cubicBezTo>
                      <a:cubicBezTo>
                        <a:pt x="181" y="36"/>
                        <a:pt x="176" y="35"/>
                        <a:pt x="171" y="37"/>
                      </a:cubicBezTo>
                      <a:cubicBezTo>
                        <a:pt x="170" y="37"/>
                        <a:pt x="170" y="37"/>
                        <a:pt x="170" y="37"/>
                      </a:cubicBezTo>
                      <a:cubicBezTo>
                        <a:pt x="170" y="37"/>
                        <a:pt x="170" y="38"/>
                        <a:pt x="170" y="38"/>
                      </a:cubicBezTo>
                      <a:cubicBezTo>
                        <a:pt x="170" y="64"/>
                        <a:pt x="170" y="91"/>
                        <a:pt x="170" y="119"/>
                      </a:cubicBezTo>
                      <a:cubicBezTo>
                        <a:pt x="139" y="134"/>
                        <a:pt x="108" y="149"/>
                        <a:pt x="77" y="165"/>
                      </a:cubicBezTo>
                      <a:cubicBezTo>
                        <a:pt x="55" y="176"/>
                        <a:pt x="33" y="187"/>
                        <a:pt x="10" y="198"/>
                      </a:cubicBezTo>
                      <a:cubicBezTo>
                        <a:pt x="6" y="200"/>
                        <a:pt x="0" y="201"/>
                        <a:pt x="1" y="207"/>
                      </a:cubicBezTo>
                      <a:cubicBezTo>
                        <a:pt x="1" y="208"/>
                        <a:pt x="1" y="208"/>
                        <a:pt x="1" y="208"/>
                      </a:cubicBezTo>
                      <a:cubicBezTo>
                        <a:pt x="8" y="219"/>
                        <a:pt x="11" y="231"/>
                        <a:pt x="20" y="241"/>
                      </a:cubicBezTo>
                      <a:cubicBezTo>
                        <a:pt x="132" y="186"/>
                        <a:pt x="244" y="131"/>
                        <a:pt x="356" y="75"/>
                      </a:cubicBezTo>
                      <a:cubicBezTo>
                        <a:pt x="402" y="136"/>
                        <a:pt x="447" y="195"/>
                        <a:pt x="493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23" name="Freeform 62">
                  <a:extLst>
                    <a:ext uri="{FF2B5EF4-FFF2-40B4-BE49-F238E27FC236}">
                      <a16:creationId xmlns:a16="http://schemas.microsoft.com/office/drawing/2014/main" id="{C46DBFCE-59BE-405C-88E5-6FCE9FC1A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9" y="1795"/>
                  <a:ext cx="925" cy="367"/>
                </a:xfrm>
                <a:custGeom>
                  <a:avLst/>
                  <a:gdLst>
                    <a:gd name="T0" fmla="*/ 388 w 390"/>
                    <a:gd name="T1" fmla="*/ 134 h 155"/>
                    <a:gd name="T2" fmla="*/ 113 w 390"/>
                    <a:gd name="T3" fmla="*/ 26 h 155"/>
                    <a:gd name="T4" fmla="*/ 86 w 390"/>
                    <a:gd name="T5" fmla="*/ 52 h 155"/>
                    <a:gd name="T6" fmla="*/ 83 w 390"/>
                    <a:gd name="T7" fmla="*/ 26 h 155"/>
                    <a:gd name="T8" fmla="*/ 72 w 390"/>
                    <a:gd name="T9" fmla="*/ 20 h 155"/>
                    <a:gd name="T10" fmla="*/ 71 w 390"/>
                    <a:gd name="T11" fmla="*/ 2 h 155"/>
                    <a:gd name="T12" fmla="*/ 59 w 390"/>
                    <a:gd name="T13" fmla="*/ 2 h 155"/>
                    <a:gd name="T14" fmla="*/ 57 w 390"/>
                    <a:gd name="T15" fmla="*/ 21 h 155"/>
                    <a:gd name="T16" fmla="*/ 47 w 390"/>
                    <a:gd name="T17" fmla="*/ 30 h 155"/>
                    <a:gd name="T18" fmla="*/ 47 w 390"/>
                    <a:gd name="T19" fmla="*/ 96 h 155"/>
                    <a:gd name="T20" fmla="*/ 0 w 390"/>
                    <a:gd name="T21" fmla="*/ 139 h 155"/>
                    <a:gd name="T22" fmla="*/ 17 w 390"/>
                    <a:gd name="T23" fmla="*/ 154 h 155"/>
                    <a:gd name="T24" fmla="*/ 117 w 390"/>
                    <a:gd name="T25" fmla="*/ 51 h 155"/>
                    <a:gd name="T26" fmla="*/ 382 w 390"/>
                    <a:gd name="T27" fmla="*/ 155 h 155"/>
                    <a:gd name="T28" fmla="*/ 388 w 390"/>
                    <a:gd name="T29" fmla="*/ 134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0" h="155">
                      <a:moveTo>
                        <a:pt x="388" y="134"/>
                      </a:moveTo>
                      <a:cubicBezTo>
                        <a:pt x="297" y="98"/>
                        <a:pt x="205" y="62"/>
                        <a:pt x="113" y="26"/>
                      </a:cubicBezTo>
                      <a:cubicBezTo>
                        <a:pt x="103" y="35"/>
                        <a:pt x="95" y="43"/>
                        <a:pt x="86" y="52"/>
                      </a:cubicBezTo>
                      <a:cubicBezTo>
                        <a:pt x="83" y="42"/>
                        <a:pt x="87" y="33"/>
                        <a:pt x="83" y="26"/>
                      </a:cubicBezTo>
                      <a:cubicBezTo>
                        <a:pt x="80" y="23"/>
                        <a:pt x="74" y="26"/>
                        <a:pt x="72" y="20"/>
                      </a:cubicBezTo>
                      <a:cubicBezTo>
                        <a:pt x="72" y="14"/>
                        <a:pt x="72" y="8"/>
                        <a:pt x="71" y="2"/>
                      </a:cubicBezTo>
                      <a:cubicBezTo>
                        <a:pt x="67" y="0"/>
                        <a:pt x="63" y="0"/>
                        <a:pt x="59" y="2"/>
                      </a:cubicBezTo>
                      <a:cubicBezTo>
                        <a:pt x="57" y="8"/>
                        <a:pt x="60" y="15"/>
                        <a:pt x="57" y="21"/>
                      </a:cubicBezTo>
                      <a:cubicBezTo>
                        <a:pt x="55" y="25"/>
                        <a:pt x="49" y="23"/>
                        <a:pt x="47" y="30"/>
                      </a:cubicBezTo>
                      <a:cubicBezTo>
                        <a:pt x="47" y="49"/>
                        <a:pt x="47" y="70"/>
                        <a:pt x="47" y="96"/>
                      </a:cubicBezTo>
                      <a:cubicBezTo>
                        <a:pt x="33" y="109"/>
                        <a:pt x="16" y="124"/>
                        <a:pt x="0" y="139"/>
                      </a:cubicBezTo>
                      <a:cubicBezTo>
                        <a:pt x="4" y="146"/>
                        <a:pt x="8" y="151"/>
                        <a:pt x="17" y="154"/>
                      </a:cubicBezTo>
                      <a:cubicBezTo>
                        <a:pt x="50" y="120"/>
                        <a:pt x="83" y="85"/>
                        <a:pt x="117" y="51"/>
                      </a:cubicBezTo>
                      <a:cubicBezTo>
                        <a:pt x="207" y="86"/>
                        <a:pt x="295" y="120"/>
                        <a:pt x="382" y="155"/>
                      </a:cubicBezTo>
                      <a:cubicBezTo>
                        <a:pt x="386" y="148"/>
                        <a:pt x="390" y="142"/>
                        <a:pt x="388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E44E5852-90E0-4DD1-A8A8-FA5D0F85EB66}"/>
                </a:ext>
              </a:extLst>
            </p:cNvPr>
            <p:cNvSpPr>
              <a:spLocks/>
            </p:cNvSpPr>
            <p:nvPr/>
          </p:nvSpPr>
          <p:spPr>
            <a:xfrm>
              <a:off x="8042402" y="5048250"/>
              <a:ext cx="1298047" cy="423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A48020EE-58D8-4169-AF25-53774D80D0FA}"/>
                </a:ext>
              </a:extLst>
            </p:cNvPr>
            <p:cNvGrpSpPr/>
            <p:nvPr/>
          </p:nvGrpSpPr>
          <p:grpSpPr>
            <a:xfrm>
              <a:off x="8107177" y="5111750"/>
              <a:ext cx="331629" cy="295275"/>
              <a:chOff x="5084196" y="8339352"/>
              <a:chExt cx="906904" cy="906904"/>
            </a:xfrm>
          </p:grpSpPr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7B038594-FFE0-478A-AD0F-00B28FEBF7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8339352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451" name="Group 37">
                <a:extLst>
                  <a:ext uri="{FF2B5EF4-FFF2-40B4-BE49-F238E27FC236}">
                    <a16:creationId xmlns:a16="http://schemas.microsoft.com/office/drawing/2014/main" id="{38DCB71F-9B5C-474A-80DA-13B4BF2CD66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21009" y="8530234"/>
                <a:ext cx="633278" cy="525140"/>
                <a:chOff x="1907" y="1352"/>
                <a:chExt cx="1833" cy="1520"/>
              </a:xfrm>
              <a:solidFill>
                <a:schemeClr val="bg1"/>
              </a:solidFill>
            </p:grpSpPr>
            <p:sp>
              <p:nvSpPr>
                <p:cNvPr id="452" name="Freeform 38">
                  <a:extLst>
                    <a:ext uri="{FF2B5EF4-FFF2-40B4-BE49-F238E27FC236}">
                      <a16:creationId xmlns:a16="http://schemas.microsoft.com/office/drawing/2014/main" id="{1E970EAF-C4CB-4C3F-A651-79E179B72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1352"/>
                  <a:ext cx="1833" cy="872"/>
                </a:xfrm>
                <a:custGeom>
                  <a:avLst/>
                  <a:gdLst>
                    <a:gd name="T0" fmla="*/ 1 w 773"/>
                    <a:gd name="T1" fmla="*/ 336 h 367"/>
                    <a:gd name="T2" fmla="*/ 17 w 773"/>
                    <a:gd name="T3" fmla="*/ 303 h 367"/>
                    <a:gd name="T4" fmla="*/ 127 w 773"/>
                    <a:gd name="T5" fmla="*/ 211 h 367"/>
                    <a:gd name="T6" fmla="*/ 357 w 773"/>
                    <a:gd name="T7" fmla="*/ 19 h 367"/>
                    <a:gd name="T8" fmla="*/ 413 w 773"/>
                    <a:gd name="T9" fmla="*/ 18 h 367"/>
                    <a:gd name="T10" fmla="*/ 745 w 773"/>
                    <a:gd name="T11" fmla="*/ 297 h 367"/>
                    <a:gd name="T12" fmla="*/ 759 w 773"/>
                    <a:gd name="T13" fmla="*/ 308 h 367"/>
                    <a:gd name="T14" fmla="*/ 763 w 773"/>
                    <a:gd name="T15" fmla="*/ 349 h 367"/>
                    <a:gd name="T16" fmla="*/ 722 w 773"/>
                    <a:gd name="T17" fmla="*/ 353 h 367"/>
                    <a:gd name="T18" fmla="*/ 655 w 773"/>
                    <a:gd name="T19" fmla="*/ 298 h 367"/>
                    <a:gd name="T20" fmla="*/ 398 w 773"/>
                    <a:gd name="T21" fmla="*/ 82 h 367"/>
                    <a:gd name="T22" fmla="*/ 371 w 773"/>
                    <a:gd name="T23" fmla="*/ 83 h 367"/>
                    <a:gd name="T24" fmla="*/ 68 w 773"/>
                    <a:gd name="T25" fmla="*/ 337 h 367"/>
                    <a:gd name="T26" fmla="*/ 44 w 773"/>
                    <a:gd name="T27" fmla="*/ 356 h 367"/>
                    <a:gd name="T28" fmla="*/ 1 w 773"/>
                    <a:gd name="T29" fmla="*/ 336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3" h="367">
                      <a:moveTo>
                        <a:pt x="1" y="336"/>
                      </a:moveTo>
                      <a:cubicBezTo>
                        <a:pt x="0" y="319"/>
                        <a:pt x="8" y="311"/>
                        <a:pt x="17" y="303"/>
                      </a:cubicBezTo>
                      <a:cubicBezTo>
                        <a:pt x="54" y="273"/>
                        <a:pt x="90" y="242"/>
                        <a:pt x="127" y="211"/>
                      </a:cubicBezTo>
                      <a:cubicBezTo>
                        <a:pt x="204" y="147"/>
                        <a:pt x="280" y="83"/>
                        <a:pt x="357" y="19"/>
                      </a:cubicBezTo>
                      <a:cubicBezTo>
                        <a:pt x="380" y="0"/>
                        <a:pt x="390" y="0"/>
                        <a:pt x="413" y="18"/>
                      </a:cubicBezTo>
                      <a:cubicBezTo>
                        <a:pt x="523" y="111"/>
                        <a:pt x="634" y="204"/>
                        <a:pt x="745" y="297"/>
                      </a:cubicBezTo>
                      <a:cubicBezTo>
                        <a:pt x="750" y="300"/>
                        <a:pt x="754" y="304"/>
                        <a:pt x="759" y="308"/>
                      </a:cubicBezTo>
                      <a:cubicBezTo>
                        <a:pt x="771" y="321"/>
                        <a:pt x="773" y="337"/>
                        <a:pt x="763" y="349"/>
                      </a:cubicBezTo>
                      <a:cubicBezTo>
                        <a:pt x="753" y="362"/>
                        <a:pt x="735" y="363"/>
                        <a:pt x="722" y="353"/>
                      </a:cubicBezTo>
                      <a:cubicBezTo>
                        <a:pt x="699" y="335"/>
                        <a:pt x="677" y="316"/>
                        <a:pt x="655" y="298"/>
                      </a:cubicBezTo>
                      <a:cubicBezTo>
                        <a:pt x="570" y="226"/>
                        <a:pt x="484" y="155"/>
                        <a:pt x="398" y="82"/>
                      </a:cubicBezTo>
                      <a:cubicBezTo>
                        <a:pt x="387" y="72"/>
                        <a:pt x="381" y="75"/>
                        <a:pt x="371" y="83"/>
                      </a:cubicBezTo>
                      <a:cubicBezTo>
                        <a:pt x="270" y="168"/>
                        <a:pt x="169" y="252"/>
                        <a:pt x="68" y="337"/>
                      </a:cubicBezTo>
                      <a:cubicBezTo>
                        <a:pt x="60" y="343"/>
                        <a:pt x="53" y="350"/>
                        <a:pt x="44" y="356"/>
                      </a:cubicBezTo>
                      <a:cubicBezTo>
                        <a:pt x="25" y="367"/>
                        <a:pt x="1" y="353"/>
                        <a:pt x="1" y="3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53" name="Freeform 39">
                  <a:extLst>
                    <a:ext uri="{FF2B5EF4-FFF2-40B4-BE49-F238E27FC236}">
                      <a16:creationId xmlns:a16="http://schemas.microsoft.com/office/drawing/2014/main" id="{34FC870D-91AB-431F-89D3-875F2D2CA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" y="1628"/>
                  <a:ext cx="1304" cy="1244"/>
                </a:xfrm>
                <a:custGeom>
                  <a:avLst/>
                  <a:gdLst>
                    <a:gd name="T0" fmla="*/ 2 w 550"/>
                    <a:gd name="T1" fmla="*/ 373 h 524"/>
                    <a:gd name="T2" fmla="*/ 2 w 550"/>
                    <a:gd name="T3" fmla="*/ 243 h 524"/>
                    <a:gd name="T4" fmla="*/ 16 w 550"/>
                    <a:gd name="T5" fmla="*/ 213 h 524"/>
                    <a:gd name="T6" fmla="*/ 252 w 550"/>
                    <a:gd name="T7" fmla="*/ 15 h 524"/>
                    <a:gd name="T8" fmla="*/ 292 w 550"/>
                    <a:gd name="T9" fmla="*/ 14 h 524"/>
                    <a:gd name="T10" fmla="*/ 531 w 550"/>
                    <a:gd name="T11" fmla="*/ 214 h 524"/>
                    <a:gd name="T12" fmla="*/ 547 w 550"/>
                    <a:gd name="T13" fmla="*/ 248 h 524"/>
                    <a:gd name="T14" fmla="*/ 547 w 550"/>
                    <a:gd name="T15" fmla="*/ 503 h 524"/>
                    <a:gd name="T16" fmla="*/ 543 w 550"/>
                    <a:gd name="T17" fmla="*/ 521 h 524"/>
                    <a:gd name="T18" fmla="*/ 514 w 550"/>
                    <a:gd name="T19" fmla="*/ 521 h 524"/>
                    <a:gd name="T20" fmla="*/ 510 w 550"/>
                    <a:gd name="T21" fmla="*/ 505 h 524"/>
                    <a:gd name="T22" fmla="*/ 510 w 550"/>
                    <a:gd name="T23" fmla="*/ 387 h 524"/>
                    <a:gd name="T24" fmla="*/ 510 w 550"/>
                    <a:gd name="T25" fmla="*/ 259 h 524"/>
                    <a:gd name="T26" fmla="*/ 499 w 550"/>
                    <a:gd name="T27" fmla="*/ 235 h 524"/>
                    <a:gd name="T28" fmla="*/ 287 w 550"/>
                    <a:gd name="T29" fmla="*/ 58 h 524"/>
                    <a:gd name="T30" fmla="*/ 258 w 550"/>
                    <a:gd name="T31" fmla="*/ 59 h 524"/>
                    <a:gd name="T32" fmla="*/ 51 w 550"/>
                    <a:gd name="T33" fmla="*/ 232 h 524"/>
                    <a:gd name="T34" fmla="*/ 39 w 550"/>
                    <a:gd name="T35" fmla="*/ 259 h 524"/>
                    <a:gd name="T36" fmla="*/ 39 w 550"/>
                    <a:gd name="T37" fmla="*/ 503 h 524"/>
                    <a:gd name="T38" fmla="*/ 35 w 550"/>
                    <a:gd name="T39" fmla="*/ 521 h 524"/>
                    <a:gd name="T40" fmla="*/ 6 w 550"/>
                    <a:gd name="T41" fmla="*/ 521 h 524"/>
                    <a:gd name="T42" fmla="*/ 2 w 550"/>
                    <a:gd name="T43" fmla="*/ 505 h 524"/>
                    <a:gd name="T44" fmla="*/ 2 w 550"/>
                    <a:gd name="T45" fmla="*/ 373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0" h="524">
                      <a:moveTo>
                        <a:pt x="2" y="373"/>
                      </a:moveTo>
                      <a:cubicBezTo>
                        <a:pt x="2" y="330"/>
                        <a:pt x="3" y="286"/>
                        <a:pt x="2" y="243"/>
                      </a:cubicBezTo>
                      <a:cubicBezTo>
                        <a:pt x="2" y="230"/>
                        <a:pt x="6" y="221"/>
                        <a:pt x="16" y="213"/>
                      </a:cubicBezTo>
                      <a:cubicBezTo>
                        <a:pt x="95" y="147"/>
                        <a:pt x="174" y="81"/>
                        <a:pt x="252" y="15"/>
                      </a:cubicBezTo>
                      <a:cubicBezTo>
                        <a:pt x="271" y="0"/>
                        <a:pt x="275" y="0"/>
                        <a:pt x="292" y="14"/>
                      </a:cubicBezTo>
                      <a:cubicBezTo>
                        <a:pt x="372" y="80"/>
                        <a:pt x="451" y="147"/>
                        <a:pt x="531" y="214"/>
                      </a:cubicBezTo>
                      <a:cubicBezTo>
                        <a:pt x="542" y="223"/>
                        <a:pt x="547" y="233"/>
                        <a:pt x="547" y="248"/>
                      </a:cubicBezTo>
                      <a:cubicBezTo>
                        <a:pt x="547" y="333"/>
                        <a:pt x="547" y="418"/>
                        <a:pt x="547" y="503"/>
                      </a:cubicBezTo>
                      <a:cubicBezTo>
                        <a:pt x="547" y="510"/>
                        <a:pt x="550" y="519"/>
                        <a:pt x="543" y="521"/>
                      </a:cubicBezTo>
                      <a:cubicBezTo>
                        <a:pt x="534" y="524"/>
                        <a:pt x="523" y="523"/>
                        <a:pt x="514" y="521"/>
                      </a:cubicBezTo>
                      <a:cubicBezTo>
                        <a:pt x="507" y="519"/>
                        <a:pt x="510" y="511"/>
                        <a:pt x="510" y="505"/>
                      </a:cubicBezTo>
                      <a:cubicBezTo>
                        <a:pt x="510" y="466"/>
                        <a:pt x="510" y="426"/>
                        <a:pt x="510" y="387"/>
                      </a:cubicBezTo>
                      <a:cubicBezTo>
                        <a:pt x="510" y="344"/>
                        <a:pt x="510" y="302"/>
                        <a:pt x="510" y="259"/>
                      </a:cubicBezTo>
                      <a:cubicBezTo>
                        <a:pt x="510" y="249"/>
                        <a:pt x="507" y="242"/>
                        <a:pt x="499" y="235"/>
                      </a:cubicBezTo>
                      <a:cubicBezTo>
                        <a:pt x="428" y="177"/>
                        <a:pt x="357" y="118"/>
                        <a:pt x="287" y="58"/>
                      </a:cubicBezTo>
                      <a:cubicBezTo>
                        <a:pt x="275" y="48"/>
                        <a:pt x="269" y="50"/>
                        <a:pt x="258" y="59"/>
                      </a:cubicBezTo>
                      <a:cubicBezTo>
                        <a:pt x="190" y="117"/>
                        <a:pt x="121" y="175"/>
                        <a:pt x="51" y="232"/>
                      </a:cubicBezTo>
                      <a:cubicBezTo>
                        <a:pt x="42" y="240"/>
                        <a:pt x="39" y="248"/>
                        <a:pt x="39" y="259"/>
                      </a:cubicBezTo>
                      <a:cubicBezTo>
                        <a:pt x="39" y="341"/>
                        <a:pt x="39" y="422"/>
                        <a:pt x="39" y="503"/>
                      </a:cubicBezTo>
                      <a:cubicBezTo>
                        <a:pt x="39" y="509"/>
                        <a:pt x="42" y="519"/>
                        <a:pt x="35" y="521"/>
                      </a:cubicBezTo>
                      <a:cubicBezTo>
                        <a:pt x="26" y="524"/>
                        <a:pt x="15" y="524"/>
                        <a:pt x="6" y="521"/>
                      </a:cubicBezTo>
                      <a:cubicBezTo>
                        <a:pt x="0" y="520"/>
                        <a:pt x="2" y="511"/>
                        <a:pt x="2" y="505"/>
                      </a:cubicBezTo>
                      <a:cubicBezTo>
                        <a:pt x="2" y="461"/>
                        <a:pt x="2" y="417"/>
                        <a:pt x="2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54" name="Freeform 40">
                  <a:extLst>
                    <a:ext uri="{FF2B5EF4-FFF2-40B4-BE49-F238E27FC236}">
                      <a16:creationId xmlns:a16="http://schemas.microsoft.com/office/drawing/2014/main" id="{2DE06541-7A8C-4BB5-AF22-3AAE01FED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2392"/>
                  <a:ext cx="311" cy="477"/>
                </a:xfrm>
                <a:custGeom>
                  <a:avLst/>
                  <a:gdLst>
                    <a:gd name="T0" fmla="*/ 118 w 131"/>
                    <a:gd name="T1" fmla="*/ 7 h 201"/>
                    <a:gd name="T2" fmla="*/ 128 w 131"/>
                    <a:gd name="T3" fmla="*/ 78 h 201"/>
                    <a:gd name="T4" fmla="*/ 121 w 131"/>
                    <a:gd name="T5" fmla="*/ 95 h 201"/>
                    <a:gd name="T6" fmla="*/ 106 w 131"/>
                    <a:gd name="T7" fmla="*/ 81 h 201"/>
                    <a:gd name="T8" fmla="*/ 100 w 131"/>
                    <a:gd name="T9" fmla="*/ 40 h 201"/>
                    <a:gd name="T10" fmla="*/ 95 w 131"/>
                    <a:gd name="T11" fmla="*/ 30 h 201"/>
                    <a:gd name="T12" fmla="*/ 92 w 131"/>
                    <a:gd name="T13" fmla="*/ 39 h 201"/>
                    <a:gd name="T14" fmla="*/ 92 w 131"/>
                    <a:gd name="T15" fmla="*/ 167 h 201"/>
                    <a:gd name="T16" fmla="*/ 92 w 131"/>
                    <a:gd name="T17" fmla="*/ 185 h 201"/>
                    <a:gd name="T18" fmla="*/ 78 w 131"/>
                    <a:gd name="T19" fmla="*/ 200 h 201"/>
                    <a:gd name="T20" fmla="*/ 64 w 131"/>
                    <a:gd name="T21" fmla="*/ 184 h 201"/>
                    <a:gd name="T22" fmla="*/ 64 w 131"/>
                    <a:gd name="T23" fmla="*/ 116 h 201"/>
                    <a:gd name="T24" fmla="*/ 61 w 131"/>
                    <a:gd name="T25" fmla="*/ 109 h 201"/>
                    <a:gd name="T26" fmla="*/ 57 w 131"/>
                    <a:gd name="T27" fmla="*/ 117 h 201"/>
                    <a:gd name="T28" fmla="*/ 57 w 131"/>
                    <a:gd name="T29" fmla="*/ 179 h 201"/>
                    <a:gd name="T30" fmla="*/ 44 w 131"/>
                    <a:gd name="T31" fmla="*/ 200 h 201"/>
                    <a:gd name="T32" fmla="*/ 28 w 131"/>
                    <a:gd name="T33" fmla="*/ 179 h 201"/>
                    <a:gd name="T34" fmla="*/ 28 w 131"/>
                    <a:gd name="T35" fmla="*/ 43 h 201"/>
                    <a:gd name="T36" fmla="*/ 26 w 131"/>
                    <a:gd name="T37" fmla="*/ 30 h 201"/>
                    <a:gd name="T38" fmla="*/ 24 w 131"/>
                    <a:gd name="T39" fmla="*/ 44 h 201"/>
                    <a:gd name="T40" fmla="*/ 24 w 131"/>
                    <a:gd name="T41" fmla="*/ 80 h 201"/>
                    <a:gd name="T42" fmla="*/ 12 w 131"/>
                    <a:gd name="T43" fmla="*/ 96 h 201"/>
                    <a:gd name="T44" fmla="*/ 0 w 131"/>
                    <a:gd name="T45" fmla="*/ 79 h 201"/>
                    <a:gd name="T46" fmla="*/ 0 w 131"/>
                    <a:gd name="T47" fmla="*/ 19 h 201"/>
                    <a:gd name="T48" fmla="*/ 20 w 131"/>
                    <a:gd name="T49" fmla="*/ 1 h 201"/>
                    <a:gd name="T50" fmla="*/ 98 w 131"/>
                    <a:gd name="T51" fmla="*/ 1 h 201"/>
                    <a:gd name="T52" fmla="*/ 118 w 131"/>
                    <a:gd name="T53" fmla="*/ 7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1" h="201">
                      <a:moveTo>
                        <a:pt x="118" y="7"/>
                      </a:moveTo>
                      <a:cubicBezTo>
                        <a:pt x="121" y="30"/>
                        <a:pt x="125" y="54"/>
                        <a:pt x="128" y="78"/>
                      </a:cubicBezTo>
                      <a:cubicBezTo>
                        <a:pt x="129" y="85"/>
                        <a:pt x="131" y="93"/>
                        <a:pt x="121" y="95"/>
                      </a:cubicBezTo>
                      <a:cubicBezTo>
                        <a:pt x="109" y="98"/>
                        <a:pt x="108" y="89"/>
                        <a:pt x="106" y="81"/>
                      </a:cubicBezTo>
                      <a:cubicBezTo>
                        <a:pt x="104" y="67"/>
                        <a:pt x="102" y="53"/>
                        <a:pt x="100" y="40"/>
                      </a:cubicBezTo>
                      <a:cubicBezTo>
                        <a:pt x="99" y="36"/>
                        <a:pt x="100" y="30"/>
                        <a:pt x="95" y="30"/>
                      </a:cubicBezTo>
                      <a:cubicBezTo>
                        <a:pt x="90" y="30"/>
                        <a:pt x="92" y="36"/>
                        <a:pt x="92" y="39"/>
                      </a:cubicBezTo>
                      <a:cubicBezTo>
                        <a:pt x="92" y="82"/>
                        <a:pt x="92" y="125"/>
                        <a:pt x="92" y="167"/>
                      </a:cubicBezTo>
                      <a:cubicBezTo>
                        <a:pt x="92" y="173"/>
                        <a:pt x="92" y="179"/>
                        <a:pt x="92" y="185"/>
                      </a:cubicBezTo>
                      <a:cubicBezTo>
                        <a:pt x="92" y="194"/>
                        <a:pt x="86" y="199"/>
                        <a:pt x="78" y="200"/>
                      </a:cubicBezTo>
                      <a:cubicBezTo>
                        <a:pt x="69" y="200"/>
                        <a:pt x="64" y="194"/>
                        <a:pt x="64" y="184"/>
                      </a:cubicBezTo>
                      <a:cubicBezTo>
                        <a:pt x="64" y="162"/>
                        <a:pt x="64" y="139"/>
                        <a:pt x="64" y="116"/>
                      </a:cubicBezTo>
                      <a:cubicBezTo>
                        <a:pt x="64" y="114"/>
                        <a:pt x="65" y="109"/>
                        <a:pt x="61" y="109"/>
                      </a:cubicBezTo>
                      <a:cubicBezTo>
                        <a:pt x="56" y="109"/>
                        <a:pt x="57" y="114"/>
                        <a:pt x="57" y="117"/>
                      </a:cubicBezTo>
                      <a:cubicBezTo>
                        <a:pt x="57" y="137"/>
                        <a:pt x="57" y="158"/>
                        <a:pt x="57" y="179"/>
                      </a:cubicBezTo>
                      <a:cubicBezTo>
                        <a:pt x="57" y="189"/>
                        <a:pt x="56" y="198"/>
                        <a:pt x="44" y="200"/>
                      </a:cubicBezTo>
                      <a:cubicBezTo>
                        <a:pt x="35" y="201"/>
                        <a:pt x="28" y="193"/>
                        <a:pt x="28" y="179"/>
                      </a:cubicBezTo>
                      <a:cubicBezTo>
                        <a:pt x="28" y="134"/>
                        <a:pt x="28" y="88"/>
                        <a:pt x="28" y="43"/>
                      </a:cubicBezTo>
                      <a:cubicBezTo>
                        <a:pt x="28" y="39"/>
                        <a:pt x="30" y="34"/>
                        <a:pt x="26" y="30"/>
                      </a:cubicBezTo>
                      <a:cubicBezTo>
                        <a:pt x="22" y="34"/>
                        <a:pt x="24" y="39"/>
                        <a:pt x="24" y="44"/>
                      </a:cubicBezTo>
                      <a:cubicBezTo>
                        <a:pt x="23" y="56"/>
                        <a:pt x="24" y="68"/>
                        <a:pt x="24" y="80"/>
                      </a:cubicBezTo>
                      <a:cubicBezTo>
                        <a:pt x="23" y="88"/>
                        <a:pt x="21" y="96"/>
                        <a:pt x="12" y="96"/>
                      </a:cubicBezTo>
                      <a:cubicBezTo>
                        <a:pt x="1" y="96"/>
                        <a:pt x="0" y="88"/>
                        <a:pt x="0" y="79"/>
                      </a:cubicBezTo>
                      <a:cubicBezTo>
                        <a:pt x="0" y="59"/>
                        <a:pt x="0" y="39"/>
                        <a:pt x="0" y="19"/>
                      </a:cubicBezTo>
                      <a:cubicBezTo>
                        <a:pt x="1" y="6"/>
                        <a:pt x="6" y="0"/>
                        <a:pt x="20" y="1"/>
                      </a:cubicBezTo>
                      <a:cubicBezTo>
                        <a:pt x="46" y="2"/>
                        <a:pt x="72" y="1"/>
                        <a:pt x="98" y="1"/>
                      </a:cubicBezTo>
                      <a:cubicBezTo>
                        <a:pt x="105" y="1"/>
                        <a:pt x="112" y="1"/>
                        <a:pt x="11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55" name="Freeform 41">
                  <a:extLst>
                    <a:ext uri="{FF2B5EF4-FFF2-40B4-BE49-F238E27FC236}">
                      <a16:creationId xmlns:a16="http://schemas.microsoft.com/office/drawing/2014/main" id="{A07C9BAA-714C-4FF4-A42A-36ABDA685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2395"/>
                  <a:ext cx="282" cy="474"/>
                </a:xfrm>
                <a:custGeom>
                  <a:avLst/>
                  <a:gdLst>
                    <a:gd name="T0" fmla="*/ 0 w 119"/>
                    <a:gd name="T1" fmla="*/ 6 h 200"/>
                    <a:gd name="T2" fmla="*/ 16 w 119"/>
                    <a:gd name="T3" fmla="*/ 0 h 200"/>
                    <a:gd name="T4" fmla="*/ 90 w 119"/>
                    <a:gd name="T5" fmla="*/ 0 h 200"/>
                    <a:gd name="T6" fmla="*/ 107 w 119"/>
                    <a:gd name="T7" fmla="*/ 15 h 200"/>
                    <a:gd name="T8" fmla="*/ 118 w 119"/>
                    <a:gd name="T9" fmla="*/ 78 h 200"/>
                    <a:gd name="T10" fmla="*/ 109 w 119"/>
                    <a:gd name="T11" fmla="*/ 95 h 200"/>
                    <a:gd name="T12" fmla="*/ 94 w 119"/>
                    <a:gd name="T13" fmla="*/ 80 h 200"/>
                    <a:gd name="T14" fmla="*/ 87 w 119"/>
                    <a:gd name="T15" fmla="*/ 35 h 200"/>
                    <a:gd name="T16" fmla="*/ 84 w 119"/>
                    <a:gd name="T17" fmla="*/ 29 h 200"/>
                    <a:gd name="T18" fmla="*/ 82 w 119"/>
                    <a:gd name="T19" fmla="*/ 36 h 200"/>
                    <a:gd name="T20" fmla="*/ 92 w 119"/>
                    <a:gd name="T21" fmla="*/ 101 h 200"/>
                    <a:gd name="T22" fmla="*/ 88 w 119"/>
                    <a:gd name="T23" fmla="*/ 118 h 200"/>
                    <a:gd name="T24" fmla="*/ 86 w 119"/>
                    <a:gd name="T25" fmla="*/ 137 h 200"/>
                    <a:gd name="T26" fmla="*/ 86 w 119"/>
                    <a:gd name="T27" fmla="*/ 181 h 200"/>
                    <a:gd name="T28" fmla="*/ 71 w 119"/>
                    <a:gd name="T29" fmla="*/ 199 h 200"/>
                    <a:gd name="T30" fmla="*/ 57 w 119"/>
                    <a:gd name="T31" fmla="*/ 181 h 200"/>
                    <a:gd name="T32" fmla="*/ 57 w 119"/>
                    <a:gd name="T33" fmla="*/ 125 h 200"/>
                    <a:gd name="T34" fmla="*/ 54 w 119"/>
                    <a:gd name="T35" fmla="*/ 119 h 200"/>
                    <a:gd name="T36" fmla="*/ 50 w 119"/>
                    <a:gd name="T37" fmla="*/ 125 h 200"/>
                    <a:gd name="T38" fmla="*/ 50 w 119"/>
                    <a:gd name="T39" fmla="*/ 173 h 200"/>
                    <a:gd name="T40" fmla="*/ 35 w 119"/>
                    <a:gd name="T41" fmla="*/ 199 h 200"/>
                    <a:gd name="T42" fmla="*/ 22 w 119"/>
                    <a:gd name="T43" fmla="*/ 172 h 200"/>
                    <a:gd name="T44" fmla="*/ 22 w 119"/>
                    <a:gd name="T45" fmla="*/ 137 h 200"/>
                    <a:gd name="T46" fmla="*/ 16 w 119"/>
                    <a:gd name="T47" fmla="*/ 115 h 200"/>
                    <a:gd name="T48" fmla="*/ 15 w 119"/>
                    <a:gd name="T49" fmla="*/ 96 h 200"/>
                    <a:gd name="T50" fmla="*/ 26 w 119"/>
                    <a:gd name="T51" fmla="*/ 37 h 200"/>
                    <a:gd name="T52" fmla="*/ 24 w 119"/>
                    <a:gd name="T53" fmla="*/ 28 h 200"/>
                    <a:gd name="T54" fmla="*/ 19 w 119"/>
                    <a:gd name="T55" fmla="*/ 36 h 200"/>
                    <a:gd name="T56" fmla="*/ 15 w 119"/>
                    <a:gd name="T57" fmla="*/ 53 h 200"/>
                    <a:gd name="T58" fmla="*/ 9 w 119"/>
                    <a:gd name="T59" fmla="*/ 35 h 200"/>
                    <a:gd name="T60" fmla="*/ 0 w 119"/>
                    <a:gd name="T61" fmla="*/ 6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9" h="200">
                      <a:moveTo>
                        <a:pt x="0" y="6"/>
                      </a:moveTo>
                      <a:cubicBezTo>
                        <a:pt x="5" y="4"/>
                        <a:pt x="10" y="0"/>
                        <a:pt x="16" y="0"/>
                      </a:cubicBezTo>
                      <a:cubicBezTo>
                        <a:pt x="41" y="1"/>
                        <a:pt x="66" y="1"/>
                        <a:pt x="90" y="0"/>
                      </a:cubicBezTo>
                      <a:cubicBezTo>
                        <a:pt x="101" y="0"/>
                        <a:pt x="106" y="5"/>
                        <a:pt x="107" y="15"/>
                      </a:cubicBezTo>
                      <a:cubicBezTo>
                        <a:pt x="110" y="36"/>
                        <a:pt x="114" y="57"/>
                        <a:pt x="118" y="78"/>
                      </a:cubicBezTo>
                      <a:cubicBezTo>
                        <a:pt x="119" y="86"/>
                        <a:pt x="118" y="94"/>
                        <a:pt x="109" y="95"/>
                      </a:cubicBezTo>
                      <a:cubicBezTo>
                        <a:pt x="99" y="97"/>
                        <a:pt x="95" y="89"/>
                        <a:pt x="94" y="80"/>
                      </a:cubicBezTo>
                      <a:cubicBezTo>
                        <a:pt x="92" y="65"/>
                        <a:pt x="89" y="50"/>
                        <a:pt x="87" y="35"/>
                      </a:cubicBezTo>
                      <a:cubicBezTo>
                        <a:pt x="87" y="33"/>
                        <a:pt x="86" y="29"/>
                        <a:pt x="84" y="29"/>
                      </a:cubicBezTo>
                      <a:cubicBezTo>
                        <a:pt x="81" y="29"/>
                        <a:pt x="82" y="33"/>
                        <a:pt x="82" y="36"/>
                      </a:cubicBezTo>
                      <a:cubicBezTo>
                        <a:pt x="85" y="57"/>
                        <a:pt x="89" y="79"/>
                        <a:pt x="92" y="101"/>
                      </a:cubicBezTo>
                      <a:cubicBezTo>
                        <a:pt x="93" y="107"/>
                        <a:pt x="96" y="112"/>
                        <a:pt x="88" y="118"/>
                      </a:cubicBezTo>
                      <a:cubicBezTo>
                        <a:pt x="83" y="121"/>
                        <a:pt x="86" y="130"/>
                        <a:pt x="86" y="137"/>
                      </a:cubicBezTo>
                      <a:cubicBezTo>
                        <a:pt x="86" y="152"/>
                        <a:pt x="86" y="166"/>
                        <a:pt x="86" y="181"/>
                      </a:cubicBezTo>
                      <a:cubicBezTo>
                        <a:pt x="86" y="191"/>
                        <a:pt x="81" y="198"/>
                        <a:pt x="71" y="199"/>
                      </a:cubicBezTo>
                      <a:cubicBezTo>
                        <a:pt x="61" y="199"/>
                        <a:pt x="57" y="191"/>
                        <a:pt x="57" y="181"/>
                      </a:cubicBezTo>
                      <a:cubicBezTo>
                        <a:pt x="58" y="162"/>
                        <a:pt x="57" y="144"/>
                        <a:pt x="57" y="125"/>
                      </a:cubicBezTo>
                      <a:cubicBezTo>
                        <a:pt x="57" y="123"/>
                        <a:pt x="57" y="119"/>
                        <a:pt x="54" y="119"/>
                      </a:cubicBezTo>
                      <a:cubicBezTo>
                        <a:pt x="49" y="118"/>
                        <a:pt x="50" y="123"/>
                        <a:pt x="50" y="125"/>
                      </a:cubicBezTo>
                      <a:cubicBezTo>
                        <a:pt x="50" y="141"/>
                        <a:pt x="50" y="157"/>
                        <a:pt x="50" y="173"/>
                      </a:cubicBezTo>
                      <a:cubicBezTo>
                        <a:pt x="50" y="192"/>
                        <a:pt x="46" y="200"/>
                        <a:pt x="35" y="199"/>
                      </a:cubicBezTo>
                      <a:cubicBezTo>
                        <a:pt x="19" y="197"/>
                        <a:pt x="22" y="183"/>
                        <a:pt x="22" y="172"/>
                      </a:cubicBezTo>
                      <a:cubicBezTo>
                        <a:pt x="22" y="160"/>
                        <a:pt x="22" y="149"/>
                        <a:pt x="22" y="137"/>
                      </a:cubicBezTo>
                      <a:cubicBezTo>
                        <a:pt x="21" y="129"/>
                        <a:pt x="23" y="121"/>
                        <a:pt x="16" y="115"/>
                      </a:cubicBezTo>
                      <a:cubicBezTo>
                        <a:pt x="11" y="110"/>
                        <a:pt x="14" y="102"/>
                        <a:pt x="15" y="96"/>
                      </a:cubicBezTo>
                      <a:cubicBezTo>
                        <a:pt x="19" y="76"/>
                        <a:pt x="22" y="56"/>
                        <a:pt x="26" y="37"/>
                      </a:cubicBezTo>
                      <a:cubicBezTo>
                        <a:pt x="26" y="34"/>
                        <a:pt x="27" y="29"/>
                        <a:pt x="24" y="28"/>
                      </a:cubicBezTo>
                      <a:cubicBezTo>
                        <a:pt x="20" y="28"/>
                        <a:pt x="20" y="32"/>
                        <a:pt x="19" y="36"/>
                      </a:cubicBezTo>
                      <a:cubicBezTo>
                        <a:pt x="17" y="42"/>
                        <a:pt x="20" y="54"/>
                        <a:pt x="15" y="53"/>
                      </a:cubicBezTo>
                      <a:cubicBezTo>
                        <a:pt x="6" y="52"/>
                        <a:pt x="12" y="41"/>
                        <a:pt x="9" y="35"/>
                      </a:cubicBezTo>
                      <a:cubicBezTo>
                        <a:pt x="4" y="26"/>
                        <a:pt x="10" y="1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56" name="Freeform 42">
                  <a:extLst>
                    <a:ext uri="{FF2B5EF4-FFF2-40B4-BE49-F238E27FC236}">
                      <a16:creationId xmlns:a16="http://schemas.microsoft.com/office/drawing/2014/main" id="{76A111BE-8954-4104-B6A3-90CAC0188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23"/>
                  <a:ext cx="225" cy="344"/>
                </a:xfrm>
                <a:custGeom>
                  <a:avLst/>
                  <a:gdLst>
                    <a:gd name="T0" fmla="*/ 49 w 95"/>
                    <a:gd name="T1" fmla="*/ 0 h 145"/>
                    <a:gd name="T2" fmla="*/ 91 w 95"/>
                    <a:gd name="T3" fmla="*/ 37 h 145"/>
                    <a:gd name="T4" fmla="*/ 93 w 95"/>
                    <a:gd name="T5" fmla="*/ 54 h 145"/>
                    <a:gd name="T6" fmla="*/ 87 w 95"/>
                    <a:gd name="T7" fmla="*/ 69 h 145"/>
                    <a:gd name="T8" fmla="*/ 77 w 95"/>
                    <a:gd name="T9" fmla="*/ 57 h 145"/>
                    <a:gd name="T10" fmla="*/ 73 w 95"/>
                    <a:gd name="T11" fmla="*/ 29 h 145"/>
                    <a:gd name="T12" fmla="*/ 71 w 95"/>
                    <a:gd name="T13" fmla="*/ 23 h 145"/>
                    <a:gd name="T14" fmla="*/ 69 w 95"/>
                    <a:gd name="T15" fmla="*/ 29 h 145"/>
                    <a:gd name="T16" fmla="*/ 74 w 95"/>
                    <a:gd name="T17" fmla="*/ 63 h 145"/>
                    <a:gd name="T18" fmla="*/ 72 w 95"/>
                    <a:gd name="T19" fmla="*/ 91 h 145"/>
                    <a:gd name="T20" fmla="*/ 70 w 95"/>
                    <a:gd name="T21" fmla="*/ 128 h 145"/>
                    <a:gd name="T22" fmla="*/ 60 w 95"/>
                    <a:gd name="T23" fmla="*/ 144 h 145"/>
                    <a:gd name="T24" fmla="*/ 50 w 95"/>
                    <a:gd name="T25" fmla="*/ 128 h 145"/>
                    <a:gd name="T26" fmla="*/ 49 w 95"/>
                    <a:gd name="T27" fmla="*/ 96 h 145"/>
                    <a:gd name="T28" fmla="*/ 47 w 95"/>
                    <a:gd name="T29" fmla="*/ 90 h 145"/>
                    <a:gd name="T30" fmla="*/ 45 w 95"/>
                    <a:gd name="T31" fmla="*/ 95 h 145"/>
                    <a:gd name="T32" fmla="*/ 45 w 95"/>
                    <a:gd name="T33" fmla="*/ 131 h 145"/>
                    <a:gd name="T34" fmla="*/ 34 w 95"/>
                    <a:gd name="T35" fmla="*/ 144 h 145"/>
                    <a:gd name="T36" fmla="*/ 25 w 95"/>
                    <a:gd name="T37" fmla="*/ 131 h 145"/>
                    <a:gd name="T38" fmla="*/ 27 w 95"/>
                    <a:gd name="T39" fmla="*/ 28 h 145"/>
                    <a:gd name="T40" fmla="*/ 25 w 95"/>
                    <a:gd name="T41" fmla="*/ 22 h 145"/>
                    <a:gd name="T42" fmla="*/ 22 w 95"/>
                    <a:gd name="T43" fmla="*/ 27 h 145"/>
                    <a:gd name="T44" fmla="*/ 17 w 95"/>
                    <a:gd name="T45" fmla="*/ 60 h 145"/>
                    <a:gd name="T46" fmla="*/ 9 w 95"/>
                    <a:gd name="T47" fmla="*/ 69 h 145"/>
                    <a:gd name="T48" fmla="*/ 1 w 95"/>
                    <a:gd name="T49" fmla="*/ 58 h 145"/>
                    <a:gd name="T50" fmla="*/ 9 w 95"/>
                    <a:gd name="T51" fmla="*/ 9 h 145"/>
                    <a:gd name="T52" fmla="*/ 21 w 95"/>
                    <a:gd name="T53" fmla="*/ 0 h 145"/>
                    <a:gd name="T54" fmla="*/ 49 w 95"/>
                    <a:gd name="T5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145">
                      <a:moveTo>
                        <a:pt x="49" y="0"/>
                      </a:moveTo>
                      <a:cubicBezTo>
                        <a:pt x="84" y="1"/>
                        <a:pt x="84" y="1"/>
                        <a:pt x="91" y="37"/>
                      </a:cubicBezTo>
                      <a:cubicBezTo>
                        <a:pt x="92" y="42"/>
                        <a:pt x="93" y="48"/>
                        <a:pt x="93" y="54"/>
                      </a:cubicBezTo>
                      <a:cubicBezTo>
                        <a:pt x="94" y="60"/>
                        <a:pt x="95" y="68"/>
                        <a:pt x="87" y="69"/>
                      </a:cubicBezTo>
                      <a:cubicBezTo>
                        <a:pt x="80" y="70"/>
                        <a:pt x="77" y="63"/>
                        <a:pt x="77" y="57"/>
                      </a:cubicBezTo>
                      <a:cubicBezTo>
                        <a:pt x="78" y="47"/>
                        <a:pt x="73" y="39"/>
                        <a:pt x="73" y="29"/>
                      </a:cubicBezTo>
                      <a:cubicBezTo>
                        <a:pt x="73" y="27"/>
                        <a:pt x="73" y="23"/>
                        <a:pt x="71" y="23"/>
                      </a:cubicBezTo>
                      <a:cubicBezTo>
                        <a:pt x="69" y="23"/>
                        <a:pt x="69" y="27"/>
                        <a:pt x="69" y="29"/>
                      </a:cubicBezTo>
                      <a:cubicBezTo>
                        <a:pt x="70" y="41"/>
                        <a:pt x="72" y="52"/>
                        <a:pt x="74" y="63"/>
                      </a:cubicBezTo>
                      <a:cubicBezTo>
                        <a:pt x="75" y="72"/>
                        <a:pt x="77" y="80"/>
                        <a:pt x="72" y="91"/>
                      </a:cubicBezTo>
                      <a:cubicBezTo>
                        <a:pt x="67" y="101"/>
                        <a:pt x="71" y="116"/>
                        <a:pt x="70" y="128"/>
                      </a:cubicBezTo>
                      <a:cubicBezTo>
                        <a:pt x="70" y="136"/>
                        <a:pt x="71" y="145"/>
                        <a:pt x="60" y="144"/>
                      </a:cubicBezTo>
                      <a:cubicBezTo>
                        <a:pt x="51" y="144"/>
                        <a:pt x="50" y="136"/>
                        <a:pt x="50" y="128"/>
                      </a:cubicBezTo>
                      <a:cubicBezTo>
                        <a:pt x="50" y="117"/>
                        <a:pt x="50" y="106"/>
                        <a:pt x="49" y="96"/>
                      </a:cubicBezTo>
                      <a:cubicBezTo>
                        <a:pt x="49" y="94"/>
                        <a:pt x="50" y="90"/>
                        <a:pt x="47" y="90"/>
                      </a:cubicBezTo>
                      <a:cubicBezTo>
                        <a:pt x="46" y="90"/>
                        <a:pt x="45" y="94"/>
                        <a:pt x="45" y="95"/>
                      </a:cubicBezTo>
                      <a:cubicBezTo>
                        <a:pt x="45" y="107"/>
                        <a:pt x="45" y="119"/>
                        <a:pt x="45" y="131"/>
                      </a:cubicBezTo>
                      <a:cubicBezTo>
                        <a:pt x="45" y="139"/>
                        <a:pt x="42" y="145"/>
                        <a:pt x="34" y="144"/>
                      </a:cubicBezTo>
                      <a:cubicBezTo>
                        <a:pt x="26" y="144"/>
                        <a:pt x="24" y="138"/>
                        <a:pt x="25" y="131"/>
                      </a:cubicBezTo>
                      <a:cubicBezTo>
                        <a:pt x="26" y="97"/>
                        <a:pt x="15" y="62"/>
                        <a:pt x="27" y="28"/>
                      </a:cubicBezTo>
                      <a:cubicBezTo>
                        <a:pt x="28" y="26"/>
                        <a:pt x="29" y="22"/>
                        <a:pt x="25" y="22"/>
                      </a:cubicBezTo>
                      <a:cubicBezTo>
                        <a:pt x="24" y="22"/>
                        <a:pt x="22" y="25"/>
                        <a:pt x="22" y="27"/>
                      </a:cubicBezTo>
                      <a:cubicBezTo>
                        <a:pt x="20" y="38"/>
                        <a:pt x="19" y="49"/>
                        <a:pt x="17" y="60"/>
                      </a:cubicBezTo>
                      <a:cubicBezTo>
                        <a:pt x="16" y="65"/>
                        <a:pt x="14" y="69"/>
                        <a:pt x="9" y="69"/>
                      </a:cubicBezTo>
                      <a:cubicBezTo>
                        <a:pt x="2" y="69"/>
                        <a:pt x="0" y="64"/>
                        <a:pt x="1" y="58"/>
                      </a:cubicBezTo>
                      <a:cubicBezTo>
                        <a:pt x="4" y="41"/>
                        <a:pt x="6" y="25"/>
                        <a:pt x="9" y="9"/>
                      </a:cubicBezTo>
                      <a:cubicBezTo>
                        <a:pt x="10" y="2"/>
                        <a:pt x="16" y="1"/>
                        <a:pt x="21" y="0"/>
                      </a:cubicBezTo>
                      <a:cubicBezTo>
                        <a:pt x="30" y="0"/>
                        <a:pt x="39" y="0"/>
                        <a:pt x="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57" name="Freeform 43">
                  <a:extLst>
                    <a:ext uri="{FF2B5EF4-FFF2-40B4-BE49-F238E27FC236}">
                      <a16:creationId xmlns:a16="http://schemas.microsoft.com/office/drawing/2014/main" id="{13297291-853C-48D8-9E4F-92CB82E65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2523"/>
                  <a:ext cx="207" cy="344"/>
                </a:xfrm>
                <a:custGeom>
                  <a:avLst/>
                  <a:gdLst>
                    <a:gd name="T0" fmla="*/ 66 w 87"/>
                    <a:gd name="T1" fmla="*/ 79 h 145"/>
                    <a:gd name="T2" fmla="*/ 66 w 87"/>
                    <a:gd name="T3" fmla="*/ 129 h 145"/>
                    <a:gd name="T4" fmla="*/ 57 w 87"/>
                    <a:gd name="T5" fmla="*/ 144 h 145"/>
                    <a:gd name="T6" fmla="*/ 45 w 87"/>
                    <a:gd name="T7" fmla="*/ 129 h 145"/>
                    <a:gd name="T8" fmla="*/ 45 w 87"/>
                    <a:gd name="T9" fmla="*/ 89 h 145"/>
                    <a:gd name="T10" fmla="*/ 43 w 87"/>
                    <a:gd name="T11" fmla="*/ 82 h 145"/>
                    <a:gd name="T12" fmla="*/ 41 w 87"/>
                    <a:gd name="T13" fmla="*/ 89 h 145"/>
                    <a:gd name="T14" fmla="*/ 41 w 87"/>
                    <a:gd name="T15" fmla="*/ 131 h 145"/>
                    <a:gd name="T16" fmla="*/ 30 w 87"/>
                    <a:gd name="T17" fmla="*/ 145 h 145"/>
                    <a:gd name="T18" fmla="*/ 21 w 87"/>
                    <a:gd name="T19" fmla="*/ 130 h 145"/>
                    <a:gd name="T20" fmla="*/ 21 w 87"/>
                    <a:gd name="T21" fmla="*/ 30 h 145"/>
                    <a:gd name="T22" fmla="*/ 19 w 87"/>
                    <a:gd name="T23" fmla="*/ 23 h 145"/>
                    <a:gd name="T24" fmla="*/ 16 w 87"/>
                    <a:gd name="T25" fmla="*/ 31 h 145"/>
                    <a:gd name="T26" fmla="*/ 15 w 87"/>
                    <a:gd name="T27" fmla="*/ 61 h 145"/>
                    <a:gd name="T28" fmla="*/ 8 w 87"/>
                    <a:gd name="T29" fmla="*/ 69 h 145"/>
                    <a:gd name="T30" fmla="*/ 0 w 87"/>
                    <a:gd name="T31" fmla="*/ 60 h 145"/>
                    <a:gd name="T32" fmla="*/ 0 w 87"/>
                    <a:gd name="T33" fmla="*/ 12 h 145"/>
                    <a:gd name="T34" fmla="*/ 13 w 87"/>
                    <a:gd name="T35" fmla="*/ 0 h 145"/>
                    <a:gd name="T36" fmla="*/ 74 w 87"/>
                    <a:gd name="T37" fmla="*/ 0 h 145"/>
                    <a:gd name="T38" fmla="*/ 87 w 87"/>
                    <a:gd name="T39" fmla="*/ 12 h 145"/>
                    <a:gd name="T40" fmla="*/ 86 w 87"/>
                    <a:gd name="T41" fmla="*/ 60 h 145"/>
                    <a:gd name="T42" fmla="*/ 78 w 87"/>
                    <a:gd name="T43" fmla="*/ 69 h 145"/>
                    <a:gd name="T44" fmla="*/ 72 w 87"/>
                    <a:gd name="T45" fmla="*/ 60 h 145"/>
                    <a:gd name="T46" fmla="*/ 71 w 87"/>
                    <a:gd name="T47" fmla="*/ 30 h 145"/>
                    <a:gd name="T48" fmla="*/ 68 w 87"/>
                    <a:gd name="T49" fmla="*/ 24 h 145"/>
                    <a:gd name="T50" fmla="*/ 66 w 87"/>
                    <a:gd name="T51" fmla="*/ 30 h 145"/>
                    <a:gd name="T52" fmla="*/ 66 w 87"/>
                    <a:gd name="T53" fmla="*/ 79 h 145"/>
                    <a:gd name="T54" fmla="*/ 66 w 87"/>
                    <a:gd name="T55" fmla="*/ 7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7" h="145">
                      <a:moveTo>
                        <a:pt x="66" y="79"/>
                      </a:moveTo>
                      <a:cubicBezTo>
                        <a:pt x="66" y="96"/>
                        <a:pt x="66" y="113"/>
                        <a:pt x="66" y="129"/>
                      </a:cubicBezTo>
                      <a:cubicBezTo>
                        <a:pt x="66" y="136"/>
                        <a:pt x="66" y="144"/>
                        <a:pt x="57" y="144"/>
                      </a:cubicBezTo>
                      <a:cubicBezTo>
                        <a:pt x="48" y="145"/>
                        <a:pt x="45" y="137"/>
                        <a:pt x="45" y="129"/>
                      </a:cubicBezTo>
                      <a:cubicBezTo>
                        <a:pt x="45" y="116"/>
                        <a:pt x="45" y="102"/>
                        <a:pt x="45" y="89"/>
                      </a:cubicBezTo>
                      <a:cubicBezTo>
                        <a:pt x="45" y="87"/>
                        <a:pt x="44" y="84"/>
                        <a:pt x="43" y="82"/>
                      </a:cubicBezTo>
                      <a:cubicBezTo>
                        <a:pt x="41" y="84"/>
                        <a:pt x="41" y="86"/>
                        <a:pt x="41" y="89"/>
                      </a:cubicBezTo>
                      <a:cubicBezTo>
                        <a:pt x="41" y="103"/>
                        <a:pt x="41" y="117"/>
                        <a:pt x="41" y="131"/>
                      </a:cubicBezTo>
                      <a:cubicBezTo>
                        <a:pt x="41" y="139"/>
                        <a:pt x="38" y="144"/>
                        <a:pt x="30" y="145"/>
                      </a:cubicBezTo>
                      <a:cubicBezTo>
                        <a:pt x="22" y="145"/>
                        <a:pt x="21" y="137"/>
                        <a:pt x="21" y="130"/>
                      </a:cubicBezTo>
                      <a:cubicBezTo>
                        <a:pt x="21" y="97"/>
                        <a:pt x="21" y="64"/>
                        <a:pt x="21" y="30"/>
                      </a:cubicBezTo>
                      <a:cubicBezTo>
                        <a:pt x="21" y="28"/>
                        <a:pt x="20" y="25"/>
                        <a:pt x="19" y="23"/>
                      </a:cubicBezTo>
                      <a:cubicBezTo>
                        <a:pt x="15" y="24"/>
                        <a:pt x="16" y="28"/>
                        <a:pt x="16" y="31"/>
                      </a:cubicBezTo>
                      <a:cubicBezTo>
                        <a:pt x="16" y="41"/>
                        <a:pt x="16" y="51"/>
                        <a:pt x="15" y="61"/>
                      </a:cubicBezTo>
                      <a:cubicBezTo>
                        <a:pt x="15" y="65"/>
                        <a:pt x="13" y="69"/>
                        <a:pt x="8" y="69"/>
                      </a:cubicBezTo>
                      <a:cubicBezTo>
                        <a:pt x="3" y="69"/>
                        <a:pt x="0" y="65"/>
                        <a:pt x="0" y="60"/>
                      </a:cubicBezTo>
                      <a:cubicBezTo>
                        <a:pt x="0" y="44"/>
                        <a:pt x="0" y="28"/>
                        <a:pt x="0" y="12"/>
                      </a:cubicBezTo>
                      <a:cubicBezTo>
                        <a:pt x="0" y="3"/>
                        <a:pt x="5" y="0"/>
                        <a:pt x="13" y="0"/>
                      </a:cubicBezTo>
                      <a:cubicBezTo>
                        <a:pt x="33" y="0"/>
                        <a:pt x="54" y="1"/>
                        <a:pt x="74" y="0"/>
                      </a:cubicBezTo>
                      <a:cubicBezTo>
                        <a:pt x="83" y="0"/>
                        <a:pt x="87" y="4"/>
                        <a:pt x="87" y="12"/>
                      </a:cubicBezTo>
                      <a:cubicBezTo>
                        <a:pt x="87" y="28"/>
                        <a:pt x="87" y="44"/>
                        <a:pt x="86" y="60"/>
                      </a:cubicBezTo>
                      <a:cubicBezTo>
                        <a:pt x="86" y="64"/>
                        <a:pt x="84" y="69"/>
                        <a:pt x="78" y="69"/>
                      </a:cubicBezTo>
                      <a:cubicBezTo>
                        <a:pt x="74" y="68"/>
                        <a:pt x="72" y="64"/>
                        <a:pt x="72" y="60"/>
                      </a:cubicBezTo>
                      <a:cubicBezTo>
                        <a:pt x="71" y="50"/>
                        <a:pt x="71" y="40"/>
                        <a:pt x="71" y="30"/>
                      </a:cubicBezTo>
                      <a:cubicBezTo>
                        <a:pt x="71" y="28"/>
                        <a:pt x="71" y="24"/>
                        <a:pt x="68" y="24"/>
                      </a:cubicBezTo>
                      <a:cubicBezTo>
                        <a:pt x="64" y="23"/>
                        <a:pt x="66" y="27"/>
                        <a:pt x="66" y="30"/>
                      </a:cubicBezTo>
                      <a:cubicBezTo>
                        <a:pt x="66" y="46"/>
                        <a:pt x="66" y="63"/>
                        <a:pt x="66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58" name="Freeform 44">
                  <a:extLst>
                    <a:ext uri="{FF2B5EF4-FFF2-40B4-BE49-F238E27FC236}">
                      <a16:creationId xmlns:a16="http://schemas.microsoft.com/office/drawing/2014/main" id="{568A71E9-6FBF-4603-B0BC-4462B9E4A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2233"/>
                  <a:ext cx="150" cy="150"/>
                </a:xfrm>
                <a:custGeom>
                  <a:avLst/>
                  <a:gdLst>
                    <a:gd name="T0" fmla="*/ 31 w 63"/>
                    <a:gd name="T1" fmla="*/ 63 h 63"/>
                    <a:gd name="T2" fmla="*/ 0 w 63"/>
                    <a:gd name="T3" fmla="*/ 33 h 63"/>
                    <a:gd name="T4" fmla="*/ 31 w 63"/>
                    <a:gd name="T5" fmla="*/ 1 h 63"/>
                    <a:gd name="T6" fmla="*/ 63 w 63"/>
                    <a:gd name="T7" fmla="*/ 31 h 63"/>
                    <a:gd name="T8" fmla="*/ 31 w 63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31" y="63"/>
                      </a:moveTo>
                      <a:cubicBezTo>
                        <a:pt x="15" y="63"/>
                        <a:pt x="1" y="49"/>
                        <a:pt x="0" y="33"/>
                      </a:cubicBezTo>
                      <a:cubicBezTo>
                        <a:pt x="0" y="16"/>
                        <a:pt x="14" y="1"/>
                        <a:pt x="31" y="1"/>
                      </a:cubicBezTo>
                      <a:cubicBezTo>
                        <a:pt x="47" y="0"/>
                        <a:pt x="62" y="15"/>
                        <a:pt x="63" y="31"/>
                      </a:cubicBezTo>
                      <a:cubicBezTo>
                        <a:pt x="63" y="48"/>
                        <a:pt x="48" y="63"/>
                        <a:pt x="3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59" name="Freeform 45">
                  <a:extLst>
                    <a:ext uri="{FF2B5EF4-FFF2-40B4-BE49-F238E27FC236}">
                      <a16:creationId xmlns:a16="http://schemas.microsoft.com/office/drawing/2014/main" id="{230FC93E-1550-4AB3-9282-E353571F2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9" y="2233"/>
                  <a:ext cx="150" cy="150"/>
                </a:xfrm>
                <a:custGeom>
                  <a:avLst/>
                  <a:gdLst>
                    <a:gd name="T0" fmla="*/ 63 w 63"/>
                    <a:gd name="T1" fmla="*/ 31 h 63"/>
                    <a:gd name="T2" fmla="*/ 33 w 63"/>
                    <a:gd name="T3" fmla="*/ 62 h 63"/>
                    <a:gd name="T4" fmla="*/ 0 w 63"/>
                    <a:gd name="T5" fmla="*/ 32 h 63"/>
                    <a:gd name="T6" fmla="*/ 30 w 63"/>
                    <a:gd name="T7" fmla="*/ 1 h 63"/>
                    <a:gd name="T8" fmla="*/ 63 w 63"/>
                    <a:gd name="T9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63" y="31"/>
                      </a:moveTo>
                      <a:cubicBezTo>
                        <a:pt x="63" y="47"/>
                        <a:pt x="49" y="62"/>
                        <a:pt x="33" y="62"/>
                      </a:cubicBezTo>
                      <a:cubicBezTo>
                        <a:pt x="16" y="63"/>
                        <a:pt x="0" y="49"/>
                        <a:pt x="0" y="32"/>
                      </a:cubicBezTo>
                      <a:cubicBezTo>
                        <a:pt x="0" y="16"/>
                        <a:pt x="14" y="1"/>
                        <a:pt x="30" y="1"/>
                      </a:cubicBezTo>
                      <a:cubicBezTo>
                        <a:pt x="47" y="0"/>
                        <a:pt x="62" y="14"/>
                        <a:pt x="63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60" name="Freeform 46">
                  <a:extLst>
                    <a:ext uri="{FF2B5EF4-FFF2-40B4-BE49-F238E27FC236}">
                      <a16:creationId xmlns:a16="http://schemas.microsoft.com/office/drawing/2014/main" id="{2BFD2CA5-2CAC-4889-A52E-0ED97814D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2380"/>
                  <a:ext cx="147" cy="131"/>
                </a:xfrm>
                <a:custGeom>
                  <a:avLst/>
                  <a:gdLst>
                    <a:gd name="T0" fmla="*/ 9 w 62"/>
                    <a:gd name="T1" fmla="*/ 28 h 55"/>
                    <a:gd name="T2" fmla="*/ 8 w 62"/>
                    <a:gd name="T3" fmla="*/ 19 h 55"/>
                    <a:gd name="T4" fmla="*/ 9 w 62"/>
                    <a:gd name="T5" fmla="*/ 7 h 55"/>
                    <a:gd name="T6" fmla="*/ 20 w 62"/>
                    <a:gd name="T7" fmla="*/ 8 h 55"/>
                    <a:gd name="T8" fmla="*/ 42 w 62"/>
                    <a:gd name="T9" fmla="*/ 8 h 55"/>
                    <a:gd name="T10" fmla="*/ 52 w 62"/>
                    <a:gd name="T11" fmla="*/ 6 h 55"/>
                    <a:gd name="T12" fmla="*/ 54 w 62"/>
                    <a:gd name="T13" fmla="*/ 18 h 55"/>
                    <a:gd name="T14" fmla="*/ 52 w 62"/>
                    <a:gd name="T15" fmla="*/ 29 h 55"/>
                    <a:gd name="T16" fmla="*/ 30 w 62"/>
                    <a:gd name="T17" fmla="*/ 55 h 55"/>
                    <a:gd name="T18" fmla="*/ 9 w 62"/>
                    <a:gd name="T19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55">
                      <a:moveTo>
                        <a:pt x="9" y="28"/>
                      </a:moveTo>
                      <a:cubicBezTo>
                        <a:pt x="10" y="25"/>
                        <a:pt x="12" y="21"/>
                        <a:pt x="8" y="19"/>
                      </a:cubicBezTo>
                      <a:cubicBezTo>
                        <a:pt x="0" y="14"/>
                        <a:pt x="6" y="11"/>
                        <a:pt x="9" y="7"/>
                      </a:cubicBezTo>
                      <a:cubicBezTo>
                        <a:pt x="14" y="0"/>
                        <a:pt x="16" y="6"/>
                        <a:pt x="20" y="8"/>
                      </a:cubicBezTo>
                      <a:cubicBezTo>
                        <a:pt x="27" y="13"/>
                        <a:pt x="36" y="15"/>
                        <a:pt x="42" y="8"/>
                      </a:cubicBezTo>
                      <a:cubicBezTo>
                        <a:pt x="46" y="5"/>
                        <a:pt x="48" y="0"/>
                        <a:pt x="52" y="6"/>
                      </a:cubicBezTo>
                      <a:cubicBezTo>
                        <a:pt x="55" y="10"/>
                        <a:pt x="62" y="13"/>
                        <a:pt x="54" y="18"/>
                      </a:cubicBezTo>
                      <a:cubicBezTo>
                        <a:pt x="50" y="22"/>
                        <a:pt x="52" y="26"/>
                        <a:pt x="52" y="29"/>
                      </a:cubicBezTo>
                      <a:cubicBezTo>
                        <a:pt x="52" y="48"/>
                        <a:pt x="45" y="55"/>
                        <a:pt x="30" y="55"/>
                      </a:cubicBezTo>
                      <a:cubicBezTo>
                        <a:pt x="15" y="54"/>
                        <a:pt x="8" y="45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61" name="Freeform 47">
                  <a:extLst>
                    <a:ext uri="{FF2B5EF4-FFF2-40B4-BE49-F238E27FC236}">
                      <a16:creationId xmlns:a16="http://schemas.microsoft.com/office/drawing/2014/main" id="{E778C39A-FF22-473C-B576-3A5DF528F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2404"/>
                  <a:ext cx="105" cy="107"/>
                </a:xfrm>
                <a:custGeom>
                  <a:avLst/>
                  <a:gdLst>
                    <a:gd name="T0" fmla="*/ 44 w 44"/>
                    <a:gd name="T1" fmla="*/ 24 h 45"/>
                    <a:gd name="T2" fmla="*/ 23 w 44"/>
                    <a:gd name="T3" fmla="*/ 45 h 45"/>
                    <a:gd name="T4" fmla="*/ 0 w 44"/>
                    <a:gd name="T5" fmla="*/ 23 h 45"/>
                    <a:gd name="T6" fmla="*/ 21 w 44"/>
                    <a:gd name="T7" fmla="*/ 1 h 45"/>
                    <a:gd name="T8" fmla="*/ 44 w 44"/>
                    <a:gd name="T9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4"/>
                      </a:moveTo>
                      <a:cubicBezTo>
                        <a:pt x="44" y="37"/>
                        <a:pt x="36" y="45"/>
                        <a:pt x="23" y="45"/>
                      </a:cubicBezTo>
                      <a:cubicBezTo>
                        <a:pt x="9" y="45"/>
                        <a:pt x="0" y="36"/>
                        <a:pt x="0" y="23"/>
                      </a:cubicBezTo>
                      <a:cubicBezTo>
                        <a:pt x="0" y="11"/>
                        <a:pt x="10" y="1"/>
                        <a:pt x="21" y="1"/>
                      </a:cubicBezTo>
                      <a:cubicBezTo>
                        <a:pt x="33" y="0"/>
                        <a:pt x="44" y="11"/>
                        <a:pt x="4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5B1EA2B1-1580-44E9-9A72-8F480CE89896}"/>
                </a:ext>
              </a:extLst>
            </p:cNvPr>
            <p:cNvGrpSpPr/>
            <p:nvPr/>
          </p:nvGrpSpPr>
          <p:grpSpPr>
            <a:xfrm>
              <a:off x="8533324" y="5111750"/>
              <a:ext cx="331629" cy="295275"/>
              <a:chOff x="5084196" y="11177489"/>
              <a:chExt cx="906904" cy="906904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179A4523-2314-42E5-95F0-AC3AE8E3B4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11177489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469" name="Group 58">
                <a:extLst>
                  <a:ext uri="{FF2B5EF4-FFF2-40B4-BE49-F238E27FC236}">
                    <a16:creationId xmlns:a16="http://schemas.microsoft.com/office/drawing/2014/main" id="{AA0696E5-E639-4DCD-997A-0DCE66FA506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69254" y="11347881"/>
                <a:ext cx="536789" cy="566121"/>
                <a:chOff x="1786" y="1026"/>
                <a:chExt cx="2068" cy="2181"/>
              </a:xfrm>
              <a:solidFill>
                <a:schemeClr val="bg1"/>
              </a:solidFill>
            </p:grpSpPr>
            <p:sp>
              <p:nvSpPr>
                <p:cNvPr id="470" name="Freeform 59">
                  <a:extLst>
                    <a:ext uri="{FF2B5EF4-FFF2-40B4-BE49-F238E27FC236}">
                      <a16:creationId xmlns:a16="http://schemas.microsoft.com/office/drawing/2014/main" id="{48F6B871-0863-4B89-AE25-48355E821E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4" y="1275"/>
                  <a:ext cx="1001" cy="1932"/>
                </a:xfrm>
                <a:custGeom>
                  <a:avLst/>
                  <a:gdLst>
                    <a:gd name="T0" fmla="*/ 0 w 422"/>
                    <a:gd name="T1" fmla="*/ 152 h 815"/>
                    <a:gd name="T2" fmla="*/ 0 w 422"/>
                    <a:gd name="T3" fmla="*/ 164 h 815"/>
                    <a:gd name="T4" fmla="*/ 0 w 422"/>
                    <a:gd name="T5" fmla="*/ 801 h 815"/>
                    <a:gd name="T6" fmla="*/ 1 w 422"/>
                    <a:gd name="T7" fmla="*/ 815 h 815"/>
                    <a:gd name="T8" fmla="*/ 161 w 422"/>
                    <a:gd name="T9" fmla="*/ 815 h 815"/>
                    <a:gd name="T10" fmla="*/ 161 w 422"/>
                    <a:gd name="T11" fmla="*/ 642 h 815"/>
                    <a:gd name="T12" fmla="*/ 261 w 422"/>
                    <a:gd name="T13" fmla="*/ 642 h 815"/>
                    <a:gd name="T14" fmla="*/ 263 w 422"/>
                    <a:gd name="T15" fmla="*/ 662 h 815"/>
                    <a:gd name="T16" fmla="*/ 264 w 422"/>
                    <a:gd name="T17" fmla="*/ 796 h 815"/>
                    <a:gd name="T18" fmla="*/ 265 w 422"/>
                    <a:gd name="T19" fmla="*/ 815 h 815"/>
                    <a:gd name="T20" fmla="*/ 421 w 422"/>
                    <a:gd name="T21" fmla="*/ 815 h 815"/>
                    <a:gd name="T22" fmla="*/ 422 w 422"/>
                    <a:gd name="T23" fmla="*/ 797 h 815"/>
                    <a:gd name="T24" fmla="*/ 422 w 422"/>
                    <a:gd name="T25" fmla="*/ 166 h 815"/>
                    <a:gd name="T26" fmla="*/ 422 w 422"/>
                    <a:gd name="T27" fmla="*/ 151 h 815"/>
                    <a:gd name="T28" fmla="*/ 307 w 422"/>
                    <a:gd name="T29" fmla="*/ 0 h 815"/>
                    <a:gd name="T30" fmla="*/ 0 w 422"/>
                    <a:gd name="T31" fmla="*/ 152 h 815"/>
                    <a:gd name="T32" fmla="*/ 180 w 422"/>
                    <a:gd name="T33" fmla="*/ 606 h 815"/>
                    <a:gd name="T34" fmla="*/ 66 w 422"/>
                    <a:gd name="T35" fmla="*/ 606 h 815"/>
                    <a:gd name="T36" fmla="*/ 66 w 422"/>
                    <a:gd name="T37" fmla="*/ 490 h 815"/>
                    <a:gd name="T38" fmla="*/ 180 w 422"/>
                    <a:gd name="T39" fmla="*/ 490 h 815"/>
                    <a:gd name="T40" fmla="*/ 180 w 422"/>
                    <a:gd name="T41" fmla="*/ 606 h 815"/>
                    <a:gd name="T42" fmla="*/ 66 w 422"/>
                    <a:gd name="T43" fmla="*/ 447 h 815"/>
                    <a:gd name="T44" fmla="*/ 66 w 422"/>
                    <a:gd name="T45" fmla="*/ 331 h 815"/>
                    <a:gd name="T46" fmla="*/ 180 w 422"/>
                    <a:gd name="T47" fmla="*/ 331 h 815"/>
                    <a:gd name="T48" fmla="*/ 180 w 422"/>
                    <a:gd name="T49" fmla="*/ 447 h 815"/>
                    <a:gd name="T50" fmla="*/ 66 w 422"/>
                    <a:gd name="T51" fmla="*/ 447 h 815"/>
                    <a:gd name="T52" fmla="*/ 180 w 422"/>
                    <a:gd name="T53" fmla="*/ 286 h 815"/>
                    <a:gd name="T54" fmla="*/ 66 w 422"/>
                    <a:gd name="T55" fmla="*/ 286 h 815"/>
                    <a:gd name="T56" fmla="*/ 66 w 422"/>
                    <a:gd name="T57" fmla="*/ 171 h 815"/>
                    <a:gd name="T58" fmla="*/ 180 w 422"/>
                    <a:gd name="T59" fmla="*/ 171 h 815"/>
                    <a:gd name="T60" fmla="*/ 180 w 422"/>
                    <a:gd name="T61" fmla="*/ 286 h 815"/>
                    <a:gd name="T62" fmla="*/ 358 w 422"/>
                    <a:gd name="T63" fmla="*/ 606 h 815"/>
                    <a:gd name="T64" fmla="*/ 242 w 422"/>
                    <a:gd name="T65" fmla="*/ 606 h 815"/>
                    <a:gd name="T66" fmla="*/ 242 w 422"/>
                    <a:gd name="T67" fmla="*/ 490 h 815"/>
                    <a:gd name="T68" fmla="*/ 358 w 422"/>
                    <a:gd name="T69" fmla="*/ 490 h 815"/>
                    <a:gd name="T70" fmla="*/ 358 w 422"/>
                    <a:gd name="T71" fmla="*/ 606 h 815"/>
                    <a:gd name="T72" fmla="*/ 359 w 422"/>
                    <a:gd name="T73" fmla="*/ 446 h 815"/>
                    <a:gd name="T74" fmla="*/ 242 w 422"/>
                    <a:gd name="T75" fmla="*/ 446 h 815"/>
                    <a:gd name="T76" fmla="*/ 242 w 422"/>
                    <a:gd name="T77" fmla="*/ 331 h 815"/>
                    <a:gd name="T78" fmla="*/ 359 w 422"/>
                    <a:gd name="T79" fmla="*/ 331 h 815"/>
                    <a:gd name="T80" fmla="*/ 359 w 422"/>
                    <a:gd name="T81" fmla="*/ 446 h 815"/>
                    <a:gd name="T82" fmla="*/ 359 w 422"/>
                    <a:gd name="T83" fmla="*/ 286 h 815"/>
                    <a:gd name="T84" fmla="*/ 242 w 422"/>
                    <a:gd name="T85" fmla="*/ 286 h 815"/>
                    <a:gd name="T86" fmla="*/ 242 w 422"/>
                    <a:gd name="T87" fmla="*/ 171 h 815"/>
                    <a:gd name="T88" fmla="*/ 359 w 422"/>
                    <a:gd name="T89" fmla="*/ 171 h 815"/>
                    <a:gd name="T90" fmla="*/ 359 w 422"/>
                    <a:gd name="T91" fmla="*/ 286 h 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22" h="815">
                      <a:moveTo>
                        <a:pt x="0" y="152"/>
                      </a:moveTo>
                      <a:cubicBezTo>
                        <a:pt x="0" y="157"/>
                        <a:pt x="0" y="160"/>
                        <a:pt x="0" y="164"/>
                      </a:cubicBezTo>
                      <a:cubicBezTo>
                        <a:pt x="0" y="376"/>
                        <a:pt x="0" y="589"/>
                        <a:pt x="0" y="801"/>
                      </a:cubicBezTo>
                      <a:cubicBezTo>
                        <a:pt x="0" y="806"/>
                        <a:pt x="1" y="811"/>
                        <a:pt x="1" y="815"/>
                      </a:cubicBezTo>
                      <a:cubicBezTo>
                        <a:pt x="54" y="815"/>
                        <a:pt x="108" y="815"/>
                        <a:pt x="161" y="815"/>
                      </a:cubicBezTo>
                      <a:cubicBezTo>
                        <a:pt x="161" y="758"/>
                        <a:pt x="161" y="700"/>
                        <a:pt x="161" y="642"/>
                      </a:cubicBezTo>
                      <a:cubicBezTo>
                        <a:pt x="195" y="642"/>
                        <a:pt x="228" y="642"/>
                        <a:pt x="261" y="642"/>
                      </a:cubicBezTo>
                      <a:cubicBezTo>
                        <a:pt x="265" y="649"/>
                        <a:pt x="263" y="656"/>
                        <a:pt x="263" y="662"/>
                      </a:cubicBezTo>
                      <a:cubicBezTo>
                        <a:pt x="264" y="707"/>
                        <a:pt x="263" y="751"/>
                        <a:pt x="264" y="796"/>
                      </a:cubicBezTo>
                      <a:cubicBezTo>
                        <a:pt x="264" y="802"/>
                        <a:pt x="262" y="809"/>
                        <a:pt x="265" y="815"/>
                      </a:cubicBezTo>
                      <a:cubicBezTo>
                        <a:pt x="317" y="815"/>
                        <a:pt x="369" y="815"/>
                        <a:pt x="421" y="815"/>
                      </a:cubicBezTo>
                      <a:cubicBezTo>
                        <a:pt x="421" y="809"/>
                        <a:pt x="422" y="803"/>
                        <a:pt x="422" y="797"/>
                      </a:cubicBezTo>
                      <a:cubicBezTo>
                        <a:pt x="422" y="587"/>
                        <a:pt x="422" y="376"/>
                        <a:pt x="422" y="166"/>
                      </a:cubicBezTo>
                      <a:cubicBezTo>
                        <a:pt x="422" y="161"/>
                        <a:pt x="422" y="155"/>
                        <a:pt x="422" y="151"/>
                      </a:cubicBezTo>
                      <a:cubicBezTo>
                        <a:pt x="383" y="100"/>
                        <a:pt x="346" y="50"/>
                        <a:pt x="307" y="0"/>
                      </a:cubicBezTo>
                      <a:cubicBezTo>
                        <a:pt x="205" y="51"/>
                        <a:pt x="102" y="101"/>
                        <a:pt x="0" y="152"/>
                      </a:cubicBezTo>
                      <a:close/>
                      <a:moveTo>
                        <a:pt x="180" y="606"/>
                      </a:moveTo>
                      <a:cubicBezTo>
                        <a:pt x="141" y="606"/>
                        <a:pt x="104" y="606"/>
                        <a:pt x="66" y="606"/>
                      </a:cubicBezTo>
                      <a:cubicBezTo>
                        <a:pt x="66" y="568"/>
                        <a:pt x="66" y="529"/>
                        <a:pt x="66" y="490"/>
                      </a:cubicBezTo>
                      <a:cubicBezTo>
                        <a:pt x="104" y="490"/>
                        <a:pt x="141" y="490"/>
                        <a:pt x="180" y="490"/>
                      </a:cubicBezTo>
                      <a:cubicBezTo>
                        <a:pt x="180" y="528"/>
                        <a:pt x="180" y="567"/>
                        <a:pt x="180" y="606"/>
                      </a:cubicBezTo>
                      <a:close/>
                      <a:moveTo>
                        <a:pt x="66" y="447"/>
                      </a:moveTo>
                      <a:cubicBezTo>
                        <a:pt x="66" y="409"/>
                        <a:pt x="66" y="371"/>
                        <a:pt x="66" y="331"/>
                      </a:cubicBezTo>
                      <a:cubicBezTo>
                        <a:pt x="103" y="331"/>
                        <a:pt x="141" y="331"/>
                        <a:pt x="180" y="331"/>
                      </a:cubicBezTo>
                      <a:cubicBezTo>
                        <a:pt x="180" y="369"/>
                        <a:pt x="180" y="407"/>
                        <a:pt x="180" y="447"/>
                      </a:cubicBezTo>
                      <a:cubicBezTo>
                        <a:pt x="142" y="447"/>
                        <a:pt x="105" y="447"/>
                        <a:pt x="66" y="447"/>
                      </a:cubicBezTo>
                      <a:close/>
                      <a:moveTo>
                        <a:pt x="180" y="286"/>
                      </a:moveTo>
                      <a:cubicBezTo>
                        <a:pt x="142" y="286"/>
                        <a:pt x="104" y="286"/>
                        <a:pt x="66" y="286"/>
                      </a:cubicBezTo>
                      <a:cubicBezTo>
                        <a:pt x="66" y="248"/>
                        <a:pt x="66" y="210"/>
                        <a:pt x="66" y="171"/>
                      </a:cubicBezTo>
                      <a:cubicBezTo>
                        <a:pt x="104" y="171"/>
                        <a:pt x="141" y="171"/>
                        <a:pt x="180" y="171"/>
                      </a:cubicBezTo>
                      <a:cubicBezTo>
                        <a:pt x="180" y="210"/>
                        <a:pt x="180" y="248"/>
                        <a:pt x="180" y="286"/>
                      </a:cubicBezTo>
                      <a:close/>
                      <a:moveTo>
                        <a:pt x="358" y="606"/>
                      </a:moveTo>
                      <a:cubicBezTo>
                        <a:pt x="320" y="606"/>
                        <a:pt x="281" y="606"/>
                        <a:pt x="242" y="606"/>
                      </a:cubicBezTo>
                      <a:cubicBezTo>
                        <a:pt x="242" y="567"/>
                        <a:pt x="242" y="529"/>
                        <a:pt x="242" y="490"/>
                      </a:cubicBezTo>
                      <a:cubicBezTo>
                        <a:pt x="281" y="490"/>
                        <a:pt x="319" y="490"/>
                        <a:pt x="358" y="490"/>
                      </a:cubicBezTo>
                      <a:cubicBezTo>
                        <a:pt x="358" y="529"/>
                        <a:pt x="358" y="567"/>
                        <a:pt x="358" y="606"/>
                      </a:cubicBezTo>
                      <a:close/>
                      <a:moveTo>
                        <a:pt x="359" y="446"/>
                      </a:moveTo>
                      <a:cubicBezTo>
                        <a:pt x="319" y="446"/>
                        <a:pt x="281" y="446"/>
                        <a:pt x="242" y="446"/>
                      </a:cubicBezTo>
                      <a:cubicBezTo>
                        <a:pt x="242" y="408"/>
                        <a:pt x="242" y="370"/>
                        <a:pt x="242" y="331"/>
                      </a:cubicBezTo>
                      <a:cubicBezTo>
                        <a:pt x="280" y="331"/>
                        <a:pt x="318" y="331"/>
                        <a:pt x="359" y="331"/>
                      </a:cubicBezTo>
                      <a:cubicBezTo>
                        <a:pt x="359" y="370"/>
                        <a:pt x="359" y="408"/>
                        <a:pt x="359" y="446"/>
                      </a:cubicBezTo>
                      <a:close/>
                      <a:moveTo>
                        <a:pt x="359" y="286"/>
                      </a:moveTo>
                      <a:cubicBezTo>
                        <a:pt x="320" y="286"/>
                        <a:pt x="281" y="286"/>
                        <a:pt x="242" y="286"/>
                      </a:cubicBezTo>
                      <a:cubicBezTo>
                        <a:pt x="242" y="247"/>
                        <a:pt x="242" y="209"/>
                        <a:pt x="242" y="171"/>
                      </a:cubicBezTo>
                      <a:cubicBezTo>
                        <a:pt x="281" y="171"/>
                        <a:pt x="320" y="171"/>
                        <a:pt x="359" y="171"/>
                      </a:cubicBezTo>
                      <a:cubicBezTo>
                        <a:pt x="359" y="210"/>
                        <a:pt x="359" y="247"/>
                        <a:pt x="359" y="2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71" name="Freeform 60">
                  <a:extLst>
                    <a:ext uri="{FF2B5EF4-FFF2-40B4-BE49-F238E27FC236}">
                      <a16:creationId xmlns:a16="http://schemas.microsoft.com/office/drawing/2014/main" id="{E9DB39C0-A829-453B-990A-75026433CE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4" y="1956"/>
                  <a:ext cx="839" cy="1251"/>
                </a:xfrm>
                <a:custGeom>
                  <a:avLst/>
                  <a:gdLst>
                    <a:gd name="T0" fmla="*/ 352 w 354"/>
                    <a:gd name="T1" fmla="*/ 120 h 528"/>
                    <a:gd name="T2" fmla="*/ 350 w 354"/>
                    <a:gd name="T3" fmla="*/ 98 h 528"/>
                    <a:gd name="T4" fmla="*/ 102 w 354"/>
                    <a:gd name="T5" fmla="*/ 0 h 528"/>
                    <a:gd name="T6" fmla="*/ 0 w 354"/>
                    <a:gd name="T7" fmla="*/ 98 h 528"/>
                    <a:gd name="T8" fmla="*/ 0 w 354"/>
                    <a:gd name="T9" fmla="*/ 112 h 528"/>
                    <a:gd name="T10" fmla="*/ 0 w 354"/>
                    <a:gd name="T11" fmla="*/ 514 h 528"/>
                    <a:gd name="T12" fmla="*/ 1 w 354"/>
                    <a:gd name="T13" fmla="*/ 528 h 528"/>
                    <a:gd name="T14" fmla="*/ 33 w 354"/>
                    <a:gd name="T15" fmla="*/ 528 h 528"/>
                    <a:gd name="T16" fmla="*/ 33 w 354"/>
                    <a:gd name="T17" fmla="*/ 384 h 528"/>
                    <a:gd name="T18" fmla="*/ 99 w 354"/>
                    <a:gd name="T19" fmla="*/ 384 h 528"/>
                    <a:gd name="T20" fmla="*/ 102 w 354"/>
                    <a:gd name="T21" fmla="*/ 387 h 528"/>
                    <a:gd name="T22" fmla="*/ 101 w 354"/>
                    <a:gd name="T23" fmla="*/ 528 h 528"/>
                    <a:gd name="T24" fmla="*/ 353 w 354"/>
                    <a:gd name="T25" fmla="*/ 528 h 528"/>
                    <a:gd name="T26" fmla="*/ 353 w 354"/>
                    <a:gd name="T27" fmla="*/ 506 h 528"/>
                    <a:gd name="T28" fmla="*/ 352 w 354"/>
                    <a:gd name="T29" fmla="*/ 120 h 528"/>
                    <a:gd name="T30" fmla="*/ 76 w 354"/>
                    <a:gd name="T31" fmla="*/ 194 h 528"/>
                    <a:gd name="T32" fmla="*/ 55 w 354"/>
                    <a:gd name="T33" fmla="*/ 195 h 528"/>
                    <a:gd name="T34" fmla="*/ 55 w 354"/>
                    <a:gd name="T35" fmla="*/ 151 h 528"/>
                    <a:gd name="T36" fmla="*/ 74 w 354"/>
                    <a:gd name="T37" fmla="*/ 148 h 528"/>
                    <a:gd name="T38" fmla="*/ 76 w 354"/>
                    <a:gd name="T39" fmla="*/ 194 h 528"/>
                    <a:gd name="T40" fmla="*/ 75 w 354"/>
                    <a:gd name="T41" fmla="*/ 335 h 528"/>
                    <a:gd name="T42" fmla="*/ 55 w 354"/>
                    <a:gd name="T43" fmla="*/ 335 h 528"/>
                    <a:gd name="T44" fmla="*/ 55 w 354"/>
                    <a:gd name="T45" fmla="*/ 291 h 528"/>
                    <a:gd name="T46" fmla="*/ 75 w 354"/>
                    <a:gd name="T47" fmla="*/ 290 h 528"/>
                    <a:gd name="T48" fmla="*/ 75 w 354"/>
                    <a:gd name="T49" fmla="*/ 335 h 528"/>
                    <a:gd name="T50" fmla="*/ 109 w 354"/>
                    <a:gd name="T51" fmla="*/ 173 h 528"/>
                    <a:gd name="T52" fmla="*/ 109 w 354"/>
                    <a:gd name="T53" fmla="*/ 130 h 528"/>
                    <a:gd name="T54" fmla="*/ 194 w 354"/>
                    <a:gd name="T55" fmla="*/ 130 h 528"/>
                    <a:gd name="T56" fmla="*/ 194 w 354"/>
                    <a:gd name="T57" fmla="*/ 215 h 528"/>
                    <a:gd name="T58" fmla="*/ 111 w 354"/>
                    <a:gd name="T59" fmla="*/ 215 h 528"/>
                    <a:gd name="T60" fmla="*/ 109 w 354"/>
                    <a:gd name="T61" fmla="*/ 173 h 528"/>
                    <a:gd name="T62" fmla="*/ 195 w 354"/>
                    <a:gd name="T63" fmla="*/ 356 h 528"/>
                    <a:gd name="T64" fmla="*/ 110 w 354"/>
                    <a:gd name="T65" fmla="*/ 356 h 528"/>
                    <a:gd name="T66" fmla="*/ 110 w 354"/>
                    <a:gd name="T67" fmla="*/ 270 h 528"/>
                    <a:gd name="T68" fmla="*/ 195 w 354"/>
                    <a:gd name="T69" fmla="*/ 270 h 528"/>
                    <a:gd name="T70" fmla="*/ 195 w 354"/>
                    <a:gd name="T71" fmla="*/ 356 h 528"/>
                    <a:gd name="T72" fmla="*/ 237 w 354"/>
                    <a:gd name="T73" fmla="*/ 130 h 528"/>
                    <a:gd name="T74" fmla="*/ 320 w 354"/>
                    <a:gd name="T75" fmla="*/ 130 h 528"/>
                    <a:gd name="T76" fmla="*/ 320 w 354"/>
                    <a:gd name="T77" fmla="*/ 215 h 528"/>
                    <a:gd name="T78" fmla="*/ 237 w 354"/>
                    <a:gd name="T79" fmla="*/ 215 h 528"/>
                    <a:gd name="T80" fmla="*/ 237 w 354"/>
                    <a:gd name="T81" fmla="*/ 130 h 528"/>
                    <a:gd name="T82" fmla="*/ 320 w 354"/>
                    <a:gd name="T83" fmla="*/ 495 h 528"/>
                    <a:gd name="T84" fmla="*/ 237 w 354"/>
                    <a:gd name="T85" fmla="*/ 495 h 528"/>
                    <a:gd name="T86" fmla="*/ 237 w 354"/>
                    <a:gd name="T87" fmla="*/ 410 h 528"/>
                    <a:gd name="T88" fmla="*/ 320 w 354"/>
                    <a:gd name="T89" fmla="*/ 410 h 528"/>
                    <a:gd name="T90" fmla="*/ 320 w 354"/>
                    <a:gd name="T91" fmla="*/ 495 h 528"/>
                    <a:gd name="T92" fmla="*/ 320 w 354"/>
                    <a:gd name="T93" fmla="*/ 355 h 528"/>
                    <a:gd name="T94" fmla="*/ 238 w 354"/>
                    <a:gd name="T95" fmla="*/ 355 h 528"/>
                    <a:gd name="T96" fmla="*/ 238 w 354"/>
                    <a:gd name="T97" fmla="*/ 270 h 528"/>
                    <a:gd name="T98" fmla="*/ 320 w 354"/>
                    <a:gd name="T99" fmla="*/ 270 h 528"/>
                    <a:gd name="T100" fmla="*/ 320 w 354"/>
                    <a:gd name="T101" fmla="*/ 35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4" h="528">
                      <a:moveTo>
                        <a:pt x="352" y="120"/>
                      </a:moveTo>
                      <a:cubicBezTo>
                        <a:pt x="352" y="113"/>
                        <a:pt x="354" y="106"/>
                        <a:pt x="350" y="98"/>
                      </a:cubicBezTo>
                      <a:cubicBezTo>
                        <a:pt x="267" y="65"/>
                        <a:pt x="183" y="32"/>
                        <a:pt x="102" y="0"/>
                      </a:cubicBezTo>
                      <a:cubicBezTo>
                        <a:pt x="67" y="34"/>
                        <a:pt x="33" y="66"/>
                        <a:pt x="0" y="98"/>
                      </a:cubicBezTo>
                      <a:cubicBezTo>
                        <a:pt x="0" y="103"/>
                        <a:pt x="0" y="108"/>
                        <a:pt x="0" y="112"/>
                      </a:cubicBezTo>
                      <a:cubicBezTo>
                        <a:pt x="0" y="246"/>
                        <a:pt x="0" y="380"/>
                        <a:pt x="0" y="514"/>
                      </a:cubicBezTo>
                      <a:cubicBezTo>
                        <a:pt x="0" y="519"/>
                        <a:pt x="1" y="524"/>
                        <a:pt x="1" y="528"/>
                      </a:cubicBezTo>
                      <a:cubicBezTo>
                        <a:pt x="12" y="528"/>
                        <a:pt x="22" y="528"/>
                        <a:pt x="33" y="528"/>
                      </a:cubicBezTo>
                      <a:cubicBezTo>
                        <a:pt x="33" y="481"/>
                        <a:pt x="33" y="433"/>
                        <a:pt x="33" y="384"/>
                      </a:cubicBezTo>
                      <a:cubicBezTo>
                        <a:pt x="56" y="384"/>
                        <a:pt x="78" y="384"/>
                        <a:pt x="99" y="384"/>
                      </a:cubicBezTo>
                      <a:cubicBezTo>
                        <a:pt x="100" y="385"/>
                        <a:pt x="102" y="386"/>
                        <a:pt x="102" y="387"/>
                      </a:cubicBezTo>
                      <a:cubicBezTo>
                        <a:pt x="102" y="434"/>
                        <a:pt x="104" y="481"/>
                        <a:pt x="101" y="528"/>
                      </a:cubicBezTo>
                      <a:cubicBezTo>
                        <a:pt x="185" y="528"/>
                        <a:pt x="269" y="528"/>
                        <a:pt x="353" y="528"/>
                      </a:cubicBezTo>
                      <a:cubicBezTo>
                        <a:pt x="353" y="521"/>
                        <a:pt x="353" y="514"/>
                        <a:pt x="353" y="506"/>
                      </a:cubicBezTo>
                      <a:cubicBezTo>
                        <a:pt x="353" y="378"/>
                        <a:pt x="353" y="249"/>
                        <a:pt x="352" y="120"/>
                      </a:cubicBezTo>
                      <a:close/>
                      <a:moveTo>
                        <a:pt x="76" y="194"/>
                      </a:moveTo>
                      <a:cubicBezTo>
                        <a:pt x="68" y="197"/>
                        <a:pt x="62" y="197"/>
                        <a:pt x="55" y="195"/>
                      </a:cubicBezTo>
                      <a:cubicBezTo>
                        <a:pt x="55" y="180"/>
                        <a:pt x="55" y="166"/>
                        <a:pt x="55" y="151"/>
                      </a:cubicBezTo>
                      <a:cubicBezTo>
                        <a:pt x="61" y="146"/>
                        <a:pt x="67" y="150"/>
                        <a:pt x="74" y="148"/>
                      </a:cubicBezTo>
                      <a:cubicBezTo>
                        <a:pt x="78" y="164"/>
                        <a:pt x="76" y="179"/>
                        <a:pt x="76" y="194"/>
                      </a:cubicBezTo>
                      <a:close/>
                      <a:moveTo>
                        <a:pt x="75" y="335"/>
                      </a:moveTo>
                      <a:cubicBezTo>
                        <a:pt x="68" y="337"/>
                        <a:pt x="62" y="337"/>
                        <a:pt x="55" y="335"/>
                      </a:cubicBezTo>
                      <a:cubicBezTo>
                        <a:pt x="54" y="320"/>
                        <a:pt x="53" y="305"/>
                        <a:pt x="55" y="291"/>
                      </a:cubicBezTo>
                      <a:cubicBezTo>
                        <a:pt x="62" y="287"/>
                        <a:pt x="68" y="288"/>
                        <a:pt x="75" y="290"/>
                      </a:cubicBezTo>
                      <a:cubicBezTo>
                        <a:pt x="77" y="305"/>
                        <a:pt x="77" y="320"/>
                        <a:pt x="75" y="335"/>
                      </a:cubicBezTo>
                      <a:close/>
                      <a:moveTo>
                        <a:pt x="109" y="173"/>
                      </a:moveTo>
                      <a:cubicBezTo>
                        <a:pt x="109" y="159"/>
                        <a:pt x="109" y="145"/>
                        <a:pt x="109" y="130"/>
                      </a:cubicBezTo>
                      <a:cubicBezTo>
                        <a:pt x="138" y="130"/>
                        <a:pt x="165" y="130"/>
                        <a:pt x="194" y="130"/>
                      </a:cubicBezTo>
                      <a:cubicBezTo>
                        <a:pt x="194" y="159"/>
                        <a:pt x="194" y="187"/>
                        <a:pt x="194" y="215"/>
                      </a:cubicBezTo>
                      <a:cubicBezTo>
                        <a:pt x="166" y="215"/>
                        <a:pt x="139" y="215"/>
                        <a:pt x="111" y="215"/>
                      </a:cubicBezTo>
                      <a:cubicBezTo>
                        <a:pt x="107" y="201"/>
                        <a:pt x="110" y="187"/>
                        <a:pt x="109" y="173"/>
                      </a:cubicBezTo>
                      <a:close/>
                      <a:moveTo>
                        <a:pt x="195" y="356"/>
                      </a:moveTo>
                      <a:cubicBezTo>
                        <a:pt x="166" y="356"/>
                        <a:pt x="139" y="356"/>
                        <a:pt x="110" y="356"/>
                      </a:cubicBezTo>
                      <a:cubicBezTo>
                        <a:pt x="110" y="327"/>
                        <a:pt x="110" y="299"/>
                        <a:pt x="110" y="270"/>
                      </a:cubicBezTo>
                      <a:cubicBezTo>
                        <a:pt x="138" y="270"/>
                        <a:pt x="166" y="270"/>
                        <a:pt x="195" y="270"/>
                      </a:cubicBezTo>
                      <a:cubicBezTo>
                        <a:pt x="195" y="299"/>
                        <a:pt x="195" y="326"/>
                        <a:pt x="195" y="356"/>
                      </a:cubicBezTo>
                      <a:close/>
                      <a:moveTo>
                        <a:pt x="237" y="130"/>
                      </a:moveTo>
                      <a:cubicBezTo>
                        <a:pt x="265" y="130"/>
                        <a:pt x="292" y="130"/>
                        <a:pt x="320" y="130"/>
                      </a:cubicBezTo>
                      <a:cubicBezTo>
                        <a:pt x="320" y="158"/>
                        <a:pt x="320" y="186"/>
                        <a:pt x="320" y="215"/>
                      </a:cubicBezTo>
                      <a:cubicBezTo>
                        <a:pt x="294" y="215"/>
                        <a:pt x="267" y="215"/>
                        <a:pt x="237" y="215"/>
                      </a:cubicBezTo>
                      <a:cubicBezTo>
                        <a:pt x="237" y="186"/>
                        <a:pt x="237" y="158"/>
                        <a:pt x="237" y="130"/>
                      </a:cubicBezTo>
                      <a:close/>
                      <a:moveTo>
                        <a:pt x="320" y="495"/>
                      </a:moveTo>
                      <a:cubicBezTo>
                        <a:pt x="293" y="495"/>
                        <a:pt x="266" y="495"/>
                        <a:pt x="237" y="495"/>
                      </a:cubicBezTo>
                      <a:cubicBezTo>
                        <a:pt x="237" y="467"/>
                        <a:pt x="237" y="439"/>
                        <a:pt x="237" y="410"/>
                      </a:cubicBezTo>
                      <a:cubicBezTo>
                        <a:pt x="265" y="410"/>
                        <a:pt x="292" y="410"/>
                        <a:pt x="320" y="410"/>
                      </a:cubicBezTo>
                      <a:cubicBezTo>
                        <a:pt x="320" y="439"/>
                        <a:pt x="320" y="466"/>
                        <a:pt x="320" y="495"/>
                      </a:cubicBezTo>
                      <a:close/>
                      <a:moveTo>
                        <a:pt x="320" y="355"/>
                      </a:moveTo>
                      <a:cubicBezTo>
                        <a:pt x="293" y="355"/>
                        <a:pt x="266" y="355"/>
                        <a:pt x="238" y="355"/>
                      </a:cubicBezTo>
                      <a:cubicBezTo>
                        <a:pt x="238" y="326"/>
                        <a:pt x="238" y="299"/>
                        <a:pt x="238" y="270"/>
                      </a:cubicBezTo>
                      <a:cubicBezTo>
                        <a:pt x="266" y="270"/>
                        <a:pt x="292" y="270"/>
                        <a:pt x="320" y="270"/>
                      </a:cubicBezTo>
                      <a:cubicBezTo>
                        <a:pt x="320" y="299"/>
                        <a:pt x="320" y="326"/>
                        <a:pt x="320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72" name="Freeform 61">
                  <a:extLst>
                    <a:ext uri="{FF2B5EF4-FFF2-40B4-BE49-F238E27FC236}">
                      <a16:creationId xmlns:a16="http://schemas.microsoft.com/office/drawing/2014/main" id="{B287FB3D-71DC-4780-A1C3-6EF933A746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1026"/>
                  <a:ext cx="1247" cy="605"/>
                </a:xfrm>
                <a:custGeom>
                  <a:avLst/>
                  <a:gdLst>
                    <a:gd name="T0" fmla="*/ 493 w 526"/>
                    <a:gd name="T1" fmla="*/ 255 h 255"/>
                    <a:gd name="T2" fmla="*/ 526 w 526"/>
                    <a:gd name="T3" fmla="*/ 227 h 255"/>
                    <a:gd name="T4" fmla="*/ 370 w 526"/>
                    <a:gd name="T5" fmla="*/ 21 h 255"/>
                    <a:gd name="T6" fmla="*/ 279 w 526"/>
                    <a:gd name="T7" fmla="*/ 65 h 255"/>
                    <a:gd name="T8" fmla="*/ 278 w 526"/>
                    <a:gd name="T9" fmla="*/ 65 h 255"/>
                    <a:gd name="T10" fmla="*/ 275 w 526"/>
                    <a:gd name="T11" fmla="*/ 37 h 255"/>
                    <a:gd name="T12" fmla="*/ 240 w 526"/>
                    <a:gd name="T13" fmla="*/ 32 h 255"/>
                    <a:gd name="T14" fmla="*/ 238 w 526"/>
                    <a:gd name="T15" fmla="*/ 0 h 255"/>
                    <a:gd name="T16" fmla="*/ 218 w 526"/>
                    <a:gd name="T17" fmla="*/ 0 h 255"/>
                    <a:gd name="T18" fmla="*/ 218 w 526"/>
                    <a:gd name="T19" fmla="*/ 32 h 255"/>
                    <a:gd name="T20" fmla="*/ 206 w 526"/>
                    <a:gd name="T21" fmla="*/ 32 h 255"/>
                    <a:gd name="T22" fmla="*/ 206 w 526"/>
                    <a:gd name="T23" fmla="*/ 0 h 255"/>
                    <a:gd name="T24" fmla="*/ 186 w 526"/>
                    <a:gd name="T25" fmla="*/ 0 h 255"/>
                    <a:gd name="T26" fmla="*/ 184 w 526"/>
                    <a:gd name="T27" fmla="*/ 31 h 255"/>
                    <a:gd name="T28" fmla="*/ 171 w 526"/>
                    <a:gd name="T29" fmla="*/ 37 h 255"/>
                    <a:gd name="T30" fmla="*/ 170 w 526"/>
                    <a:gd name="T31" fmla="*/ 37 h 255"/>
                    <a:gd name="T32" fmla="*/ 170 w 526"/>
                    <a:gd name="T33" fmla="*/ 38 h 255"/>
                    <a:gd name="T34" fmla="*/ 170 w 526"/>
                    <a:gd name="T35" fmla="*/ 119 h 255"/>
                    <a:gd name="T36" fmla="*/ 77 w 526"/>
                    <a:gd name="T37" fmla="*/ 165 h 255"/>
                    <a:gd name="T38" fmla="*/ 10 w 526"/>
                    <a:gd name="T39" fmla="*/ 198 h 255"/>
                    <a:gd name="T40" fmla="*/ 1 w 526"/>
                    <a:gd name="T41" fmla="*/ 207 h 255"/>
                    <a:gd name="T42" fmla="*/ 1 w 526"/>
                    <a:gd name="T43" fmla="*/ 208 h 255"/>
                    <a:gd name="T44" fmla="*/ 20 w 526"/>
                    <a:gd name="T45" fmla="*/ 241 h 255"/>
                    <a:gd name="T46" fmla="*/ 356 w 526"/>
                    <a:gd name="T47" fmla="*/ 75 h 255"/>
                    <a:gd name="T48" fmla="*/ 493 w 526"/>
                    <a:gd name="T49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6" h="255">
                      <a:moveTo>
                        <a:pt x="493" y="255"/>
                      </a:moveTo>
                      <a:cubicBezTo>
                        <a:pt x="504" y="243"/>
                        <a:pt x="517" y="238"/>
                        <a:pt x="526" y="227"/>
                      </a:cubicBezTo>
                      <a:cubicBezTo>
                        <a:pt x="474" y="158"/>
                        <a:pt x="422" y="89"/>
                        <a:pt x="370" y="21"/>
                      </a:cubicBezTo>
                      <a:cubicBezTo>
                        <a:pt x="339" y="36"/>
                        <a:pt x="309" y="50"/>
                        <a:pt x="279" y="65"/>
                      </a:cubicBezTo>
                      <a:cubicBezTo>
                        <a:pt x="279" y="65"/>
                        <a:pt x="279" y="65"/>
                        <a:pt x="278" y="65"/>
                      </a:cubicBezTo>
                      <a:cubicBezTo>
                        <a:pt x="275" y="54"/>
                        <a:pt x="279" y="45"/>
                        <a:pt x="275" y="37"/>
                      </a:cubicBezTo>
                      <a:cubicBezTo>
                        <a:pt x="264" y="32"/>
                        <a:pt x="251" y="39"/>
                        <a:pt x="240" y="32"/>
                      </a:cubicBezTo>
                      <a:cubicBezTo>
                        <a:pt x="239" y="21"/>
                        <a:pt x="239" y="11"/>
                        <a:pt x="238" y="0"/>
                      </a:cubicBezTo>
                      <a:cubicBezTo>
                        <a:pt x="231" y="0"/>
                        <a:pt x="225" y="0"/>
                        <a:pt x="218" y="0"/>
                      </a:cubicBezTo>
                      <a:cubicBezTo>
                        <a:pt x="218" y="11"/>
                        <a:pt x="218" y="22"/>
                        <a:pt x="218" y="32"/>
                      </a:cubicBezTo>
                      <a:cubicBezTo>
                        <a:pt x="214" y="36"/>
                        <a:pt x="211" y="36"/>
                        <a:pt x="206" y="32"/>
                      </a:cubicBezTo>
                      <a:cubicBezTo>
                        <a:pt x="206" y="22"/>
                        <a:pt x="206" y="11"/>
                        <a:pt x="206" y="0"/>
                      </a:cubicBezTo>
                      <a:cubicBezTo>
                        <a:pt x="199" y="0"/>
                        <a:pt x="193" y="0"/>
                        <a:pt x="186" y="0"/>
                      </a:cubicBezTo>
                      <a:cubicBezTo>
                        <a:pt x="185" y="11"/>
                        <a:pt x="185" y="21"/>
                        <a:pt x="184" y="31"/>
                      </a:cubicBezTo>
                      <a:cubicBezTo>
                        <a:pt x="181" y="36"/>
                        <a:pt x="176" y="35"/>
                        <a:pt x="171" y="37"/>
                      </a:cubicBezTo>
                      <a:cubicBezTo>
                        <a:pt x="170" y="37"/>
                        <a:pt x="170" y="37"/>
                        <a:pt x="170" y="37"/>
                      </a:cubicBezTo>
                      <a:cubicBezTo>
                        <a:pt x="170" y="37"/>
                        <a:pt x="170" y="38"/>
                        <a:pt x="170" y="38"/>
                      </a:cubicBezTo>
                      <a:cubicBezTo>
                        <a:pt x="170" y="64"/>
                        <a:pt x="170" y="91"/>
                        <a:pt x="170" y="119"/>
                      </a:cubicBezTo>
                      <a:cubicBezTo>
                        <a:pt x="139" y="134"/>
                        <a:pt x="108" y="149"/>
                        <a:pt x="77" y="165"/>
                      </a:cubicBezTo>
                      <a:cubicBezTo>
                        <a:pt x="55" y="176"/>
                        <a:pt x="33" y="187"/>
                        <a:pt x="10" y="198"/>
                      </a:cubicBezTo>
                      <a:cubicBezTo>
                        <a:pt x="6" y="200"/>
                        <a:pt x="0" y="201"/>
                        <a:pt x="1" y="207"/>
                      </a:cubicBezTo>
                      <a:cubicBezTo>
                        <a:pt x="1" y="208"/>
                        <a:pt x="1" y="208"/>
                        <a:pt x="1" y="208"/>
                      </a:cubicBezTo>
                      <a:cubicBezTo>
                        <a:pt x="8" y="219"/>
                        <a:pt x="11" y="231"/>
                        <a:pt x="20" y="241"/>
                      </a:cubicBezTo>
                      <a:cubicBezTo>
                        <a:pt x="132" y="186"/>
                        <a:pt x="244" y="131"/>
                        <a:pt x="356" y="75"/>
                      </a:cubicBezTo>
                      <a:cubicBezTo>
                        <a:pt x="402" y="136"/>
                        <a:pt x="447" y="195"/>
                        <a:pt x="493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73" name="Freeform 62">
                  <a:extLst>
                    <a:ext uri="{FF2B5EF4-FFF2-40B4-BE49-F238E27FC236}">
                      <a16:creationId xmlns:a16="http://schemas.microsoft.com/office/drawing/2014/main" id="{869DEE9F-38E4-4B53-BEBD-2F3F88DAA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9" y="1795"/>
                  <a:ext cx="925" cy="367"/>
                </a:xfrm>
                <a:custGeom>
                  <a:avLst/>
                  <a:gdLst>
                    <a:gd name="T0" fmla="*/ 388 w 390"/>
                    <a:gd name="T1" fmla="*/ 134 h 155"/>
                    <a:gd name="T2" fmla="*/ 113 w 390"/>
                    <a:gd name="T3" fmla="*/ 26 h 155"/>
                    <a:gd name="T4" fmla="*/ 86 w 390"/>
                    <a:gd name="T5" fmla="*/ 52 h 155"/>
                    <a:gd name="T6" fmla="*/ 83 w 390"/>
                    <a:gd name="T7" fmla="*/ 26 h 155"/>
                    <a:gd name="T8" fmla="*/ 72 w 390"/>
                    <a:gd name="T9" fmla="*/ 20 h 155"/>
                    <a:gd name="T10" fmla="*/ 71 w 390"/>
                    <a:gd name="T11" fmla="*/ 2 h 155"/>
                    <a:gd name="T12" fmla="*/ 59 w 390"/>
                    <a:gd name="T13" fmla="*/ 2 h 155"/>
                    <a:gd name="T14" fmla="*/ 57 w 390"/>
                    <a:gd name="T15" fmla="*/ 21 h 155"/>
                    <a:gd name="T16" fmla="*/ 47 w 390"/>
                    <a:gd name="T17" fmla="*/ 30 h 155"/>
                    <a:gd name="T18" fmla="*/ 47 w 390"/>
                    <a:gd name="T19" fmla="*/ 96 h 155"/>
                    <a:gd name="T20" fmla="*/ 0 w 390"/>
                    <a:gd name="T21" fmla="*/ 139 h 155"/>
                    <a:gd name="T22" fmla="*/ 17 w 390"/>
                    <a:gd name="T23" fmla="*/ 154 h 155"/>
                    <a:gd name="T24" fmla="*/ 117 w 390"/>
                    <a:gd name="T25" fmla="*/ 51 h 155"/>
                    <a:gd name="T26" fmla="*/ 382 w 390"/>
                    <a:gd name="T27" fmla="*/ 155 h 155"/>
                    <a:gd name="T28" fmla="*/ 388 w 390"/>
                    <a:gd name="T29" fmla="*/ 134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0" h="155">
                      <a:moveTo>
                        <a:pt x="388" y="134"/>
                      </a:moveTo>
                      <a:cubicBezTo>
                        <a:pt x="297" y="98"/>
                        <a:pt x="205" y="62"/>
                        <a:pt x="113" y="26"/>
                      </a:cubicBezTo>
                      <a:cubicBezTo>
                        <a:pt x="103" y="35"/>
                        <a:pt x="95" y="43"/>
                        <a:pt x="86" y="52"/>
                      </a:cubicBezTo>
                      <a:cubicBezTo>
                        <a:pt x="83" y="42"/>
                        <a:pt x="87" y="33"/>
                        <a:pt x="83" y="26"/>
                      </a:cubicBezTo>
                      <a:cubicBezTo>
                        <a:pt x="80" y="23"/>
                        <a:pt x="74" y="26"/>
                        <a:pt x="72" y="20"/>
                      </a:cubicBezTo>
                      <a:cubicBezTo>
                        <a:pt x="72" y="14"/>
                        <a:pt x="72" y="8"/>
                        <a:pt x="71" y="2"/>
                      </a:cubicBezTo>
                      <a:cubicBezTo>
                        <a:pt x="67" y="0"/>
                        <a:pt x="63" y="0"/>
                        <a:pt x="59" y="2"/>
                      </a:cubicBezTo>
                      <a:cubicBezTo>
                        <a:pt x="57" y="8"/>
                        <a:pt x="60" y="15"/>
                        <a:pt x="57" y="21"/>
                      </a:cubicBezTo>
                      <a:cubicBezTo>
                        <a:pt x="55" y="25"/>
                        <a:pt x="49" y="23"/>
                        <a:pt x="47" y="30"/>
                      </a:cubicBezTo>
                      <a:cubicBezTo>
                        <a:pt x="47" y="49"/>
                        <a:pt x="47" y="70"/>
                        <a:pt x="47" y="96"/>
                      </a:cubicBezTo>
                      <a:cubicBezTo>
                        <a:pt x="33" y="109"/>
                        <a:pt x="16" y="124"/>
                        <a:pt x="0" y="139"/>
                      </a:cubicBezTo>
                      <a:cubicBezTo>
                        <a:pt x="4" y="146"/>
                        <a:pt x="8" y="151"/>
                        <a:pt x="17" y="154"/>
                      </a:cubicBezTo>
                      <a:cubicBezTo>
                        <a:pt x="50" y="120"/>
                        <a:pt x="83" y="85"/>
                        <a:pt x="117" y="51"/>
                      </a:cubicBezTo>
                      <a:cubicBezTo>
                        <a:pt x="207" y="86"/>
                        <a:pt x="295" y="120"/>
                        <a:pt x="382" y="155"/>
                      </a:cubicBezTo>
                      <a:cubicBezTo>
                        <a:pt x="386" y="148"/>
                        <a:pt x="390" y="142"/>
                        <a:pt x="388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AB8595C1-7183-4353-B5AD-027E89E473A4}"/>
                </a:ext>
              </a:extLst>
            </p:cNvPr>
            <p:cNvSpPr>
              <a:spLocks/>
            </p:cNvSpPr>
            <p:nvPr/>
          </p:nvSpPr>
          <p:spPr>
            <a:xfrm>
              <a:off x="8042402" y="4437063"/>
              <a:ext cx="1298047" cy="422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A5265081-E25B-4560-8075-2DDA806A4C71}"/>
                </a:ext>
              </a:extLst>
            </p:cNvPr>
            <p:cNvGrpSpPr/>
            <p:nvPr/>
          </p:nvGrpSpPr>
          <p:grpSpPr>
            <a:xfrm>
              <a:off x="8107177" y="4502150"/>
              <a:ext cx="331629" cy="293688"/>
              <a:chOff x="5084196" y="9758421"/>
              <a:chExt cx="906904" cy="906904"/>
            </a:xfrm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222324F3-E656-406C-B16D-935ED159E4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9758421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439" name="Group 52">
                <a:extLst>
                  <a:ext uri="{FF2B5EF4-FFF2-40B4-BE49-F238E27FC236}">
                    <a16:creationId xmlns:a16="http://schemas.microsoft.com/office/drawing/2014/main" id="{5C38FBA0-0511-4E75-B7D7-F4D608CCAB6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07395" y="9926847"/>
                <a:ext cx="660507" cy="570053"/>
                <a:chOff x="1772" y="1207"/>
                <a:chExt cx="2103" cy="1815"/>
              </a:xfrm>
              <a:solidFill>
                <a:schemeClr val="bg1"/>
              </a:solidFill>
            </p:grpSpPr>
            <p:sp>
              <p:nvSpPr>
                <p:cNvPr id="440" name="Freeform 53">
                  <a:extLst>
                    <a:ext uri="{FF2B5EF4-FFF2-40B4-BE49-F238E27FC236}">
                      <a16:creationId xmlns:a16="http://schemas.microsoft.com/office/drawing/2014/main" id="{48E3ED09-E032-4CC3-A64C-5611EBAE0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" y="2177"/>
                  <a:ext cx="2103" cy="845"/>
                </a:xfrm>
                <a:custGeom>
                  <a:avLst/>
                  <a:gdLst>
                    <a:gd name="T0" fmla="*/ 419 w 887"/>
                    <a:gd name="T1" fmla="*/ 247 h 356"/>
                    <a:gd name="T2" fmla="*/ 473 w 887"/>
                    <a:gd name="T3" fmla="*/ 247 h 356"/>
                    <a:gd name="T4" fmla="*/ 603 w 887"/>
                    <a:gd name="T5" fmla="*/ 186 h 356"/>
                    <a:gd name="T6" fmla="*/ 606 w 887"/>
                    <a:gd name="T7" fmla="*/ 179 h 356"/>
                    <a:gd name="T8" fmla="*/ 597 w 887"/>
                    <a:gd name="T9" fmla="*/ 178 h 356"/>
                    <a:gd name="T10" fmla="*/ 350 w 887"/>
                    <a:gd name="T11" fmla="*/ 202 h 356"/>
                    <a:gd name="T12" fmla="*/ 311 w 887"/>
                    <a:gd name="T13" fmla="*/ 190 h 356"/>
                    <a:gd name="T14" fmla="*/ 297 w 887"/>
                    <a:gd name="T15" fmla="*/ 165 h 356"/>
                    <a:gd name="T16" fmla="*/ 315 w 887"/>
                    <a:gd name="T17" fmla="*/ 142 h 356"/>
                    <a:gd name="T18" fmla="*/ 377 w 887"/>
                    <a:gd name="T19" fmla="*/ 135 h 356"/>
                    <a:gd name="T20" fmla="*/ 498 w 887"/>
                    <a:gd name="T21" fmla="*/ 101 h 356"/>
                    <a:gd name="T22" fmla="*/ 567 w 887"/>
                    <a:gd name="T23" fmla="*/ 50 h 356"/>
                    <a:gd name="T24" fmla="*/ 629 w 887"/>
                    <a:gd name="T25" fmla="*/ 13 h 356"/>
                    <a:gd name="T26" fmla="*/ 710 w 887"/>
                    <a:gd name="T27" fmla="*/ 10 h 356"/>
                    <a:gd name="T28" fmla="*/ 825 w 887"/>
                    <a:gd name="T29" fmla="*/ 55 h 356"/>
                    <a:gd name="T30" fmla="*/ 866 w 887"/>
                    <a:gd name="T31" fmla="*/ 73 h 356"/>
                    <a:gd name="T32" fmla="*/ 877 w 887"/>
                    <a:gd name="T33" fmla="*/ 104 h 356"/>
                    <a:gd name="T34" fmla="*/ 796 w 887"/>
                    <a:gd name="T35" fmla="*/ 282 h 356"/>
                    <a:gd name="T36" fmla="*/ 781 w 887"/>
                    <a:gd name="T37" fmla="*/ 311 h 356"/>
                    <a:gd name="T38" fmla="*/ 754 w 887"/>
                    <a:gd name="T39" fmla="*/ 297 h 356"/>
                    <a:gd name="T40" fmla="*/ 736 w 887"/>
                    <a:gd name="T41" fmla="*/ 287 h 356"/>
                    <a:gd name="T42" fmla="*/ 642 w 887"/>
                    <a:gd name="T43" fmla="*/ 282 h 356"/>
                    <a:gd name="T44" fmla="*/ 444 w 887"/>
                    <a:gd name="T45" fmla="*/ 351 h 356"/>
                    <a:gd name="T46" fmla="*/ 390 w 887"/>
                    <a:gd name="T47" fmla="*/ 344 h 356"/>
                    <a:gd name="T48" fmla="*/ 278 w 887"/>
                    <a:gd name="T49" fmla="*/ 279 h 356"/>
                    <a:gd name="T50" fmla="*/ 116 w 887"/>
                    <a:gd name="T51" fmla="*/ 183 h 356"/>
                    <a:gd name="T52" fmla="*/ 45 w 887"/>
                    <a:gd name="T53" fmla="*/ 139 h 356"/>
                    <a:gd name="T54" fmla="*/ 16 w 887"/>
                    <a:gd name="T55" fmla="*/ 112 h 356"/>
                    <a:gd name="T56" fmla="*/ 6 w 887"/>
                    <a:gd name="T57" fmla="*/ 72 h 356"/>
                    <a:gd name="T58" fmla="*/ 44 w 887"/>
                    <a:gd name="T59" fmla="*/ 43 h 356"/>
                    <a:gd name="T60" fmla="*/ 109 w 887"/>
                    <a:gd name="T61" fmla="*/ 60 h 356"/>
                    <a:gd name="T62" fmla="*/ 126 w 887"/>
                    <a:gd name="T63" fmla="*/ 51 h 356"/>
                    <a:gd name="T64" fmla="*/ 160 w 887"/>
                    <a:gd name="T65" fmla="*/ 23 h 356"/>
                    <a:gd name="T66" fmla="*/ 224 w 887"/>
                    <a:gd name="T67" fmla="*/ 40 h 356"/>
                    <a:gd name="T68" fmla="*/ 246 w 887"/>
                    <a:gd name="T69" fmla="*/ 40 h 356"/>
                    <a:gd name="T70" fmla="*/ 307 w 887"/>
                    <a:gd name="T71" fmla="*/ 27 h 356"/>
                    <a:gd name="T72" fmla="*/ 345 w 887"/>
                    <a:gd name="T73" fmla="*/ 43 h 356"/>
                    <a:gd name="T74" fmla="*/ 401 w 887"/>
                    <a:gd name="T75" fmla="*/ 78 h 356"/>
                    <a:gd name="T76" fmla="*/ 413 w 887"/>
                    <a:gd name="T77" fmla="*/ 88 h 356"/>
                    <a:gd name="T78" fmla="*/ 399 w 887"/>
                    <a:gd name="T79" fmla="*/ 90 h 356"/>
                    <a:gd name="T80" fmla="*/ 313 w 887"/>
                    <a:gd name="T81" fmla="*/ 98 h 356"/>
                    <a:gd name="T82" fmla="*/ 255 w 887"/>
                    <a:gd name="T83" fmla="*/ 173 h 356"/>
                    <a:gd name="T84" fmla="*/ 275 w 887"/>
                    <a:gd name="T85" fmla="*/ 215 h 356"/>
                    <a:gd name="T86" fmla="*/ 357 w 887"/>
                    <a:gd name="T87" fmla="*/ 247 h 356"/>
                    <a:gd name="T88" fmla="*/ 419 w 887"/>
                    <a:gd name="T89" fmla="*/ 247 h 356"/>
                    <a:gd name="T90" fmla="*/ 419 w 887"/>
                    <a:gd name="T91" fmla="*/ 247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87" h="356">
                      <a:moveTo>
                        <a:pt x="419" y="247"/>
                      </a:moveTo>
                      <a:cubicBezTo>
                        <a:pt x="437" y="247"/>
                        <a:pt x="455" y="247"/>
                        <a:pt x="473" y="247"/>
                      </a:cubicBezTo>
                      <a:cubicBezTo>
                        <a:pt x="526" y="248"/>
                        <a:pt x="566" y="219"/>
                        <a:pt x="603" y="186"/>
                      </a:cubicBezTo>
                      <a:cubicBezTo>
                        <a:pt x="605" y="184"/>
                        <a:pt x="608" y="182"/>
                        <a:pt x="606" y="179"/>
                      </a:cubicBezTo>
                      <a:cubicBezTo>
                        <a:pt x="604" y="175"/>
                        <a:pt x="600" y="177"/>
                        <a:pt x="597" y="178"/>
                      </a:cubicBezTo>
                      <a:cubicBezTo>
                        <a:pt x="517" y="210"/>
                        <a:pt x="433" y="203"/>
                        <a:pt x="350" y="202"/>
                      </a:cubicBezTo>
                      <a:cubicBezTo>
                        <a:pt x="336" y="202"/>
                        <a:pt x="323" y="197"/>
                        <a:pt x="311" y="190"/>
                      </a:cubicBezTo>
                      <a:cubicBezTo>
                        <a:pt x="302" y="185"/>
                        <a:pt x="295" y="176"/>
                        <a:pt x="297" y="165"/>
                      </a:cubicBezTo>
                      <a:cubicBezTo>
                        <a:pt x="298" y="154"/>
                        <a:pt x="304" y="146"/>
                        <a:pt x="315" y="142"/>
                      </a:cubicBezTo>
                      <a:cubicBezTo>
                        <a:pt x="335" y="135"/>
                        <a:pt x="356" y="135"/>
                        <a:pt x="377" y="135"/>
                      </a:cubicBezTo>
                      <a:cubicBezTo>
                        <a:pt x="420" y="135"/>
                        <a:pt x="461" y="125"/>
                        <a:pt x="498" y="101"/>
                      </a:cubicBezTo>
                      <a:cubicBezTo>
                        <a:pt x="522" y="85"/>
                        <a:pt x="544" y="67"/>
                        <a:pt x="567" y="50"/>
                      </a:cubicBezTo>
                      <a:cubicBezTo>
                        <a:pt x="587" y="36"/>
                        <a:pt x="608" y="24"/>
                        <a:pt x="629" y="13"/>
                      </a:cubicBezTo>
                      <a:cubicBezTo>
                        <a:pt x="655" y="0"/>
                        <a:pt x="683" y="1"/>
                        <a:pt x="710" y="10"/>
                      </a:cubicBezTo>
                      <a:cubicBezTo>
                        <a:pt x="750" y="22"/>
                        <a:pt x="788" y="38"/>
                        <a:pt x="825" y="55"/>
                      </a:cubicBezTo>
                      <a:cubicBezTo>
                        <a:pt x="839" y="61"/>
                        <a:pt x="852" y="67"/>
                        <a:pt x="866" y="73"/>
                      </a:cubicBezTo>
                      <a:cubicBezTo>
                        <a:pt x="887" y="82"/>
                        <a:pt x="887" y="82"/>
                        <a:pt x="877" y="104"/>
                      </a:cubicBezTo>
                      <a:cubicBezTo>
                        <a:pt x="850" y="163"/>
                        <a:pt x="823" y="223"/>
                        <a:pt x="796" y="282"/>
                      </a:cubicBezTo>
                      <a:cubicBezTo>
                        <a:pt x="792" y="292"/>
                        <a:pt x="791" y="307"/>
                        <a:pt x="781" y="311"/>
                      </a:cubicBezTo>
                      <a:cubicBezTo>
                        <a:pt x="772" y="313"/>
                        <a:pt x="763" y="301"/>
                        <a:pt x="754" y="297"/>
                      </a:cubicBezTo>
                      <a:cubicBezTo>
                        <a:pt x="748" y="294"/>
                        <a:pt x="742" y="290"/>
                        <a:pt x="736" y="287"/>
                      </a:cubicBezTo>
                      <a:cubicBezTo>
                        <a:pt x="706" y="265"/>
                        <a:pt x="675" y="267"/>
                        <a:pt x="642" y="282"/>
                      </a:cubicBezTo>
                      <a:cubicBezTo>
                        <a:pt x="578" y="310"/>
                        <a:pt x="512" y="333"/>
                        <a:pt x="444" y="351"/>
                      </a:cubicBezTo>
                      <a:cubicBezTo>
                        <a:pt x="425" y="356"/>
                        <a:pt x="408" y="352"/>
                        <a:pt x="390" y="344"/>
                      </a:cubicBezTo>
                      <a:cubicBezTo>
                        <a:pt x="352" y="324"/>
                        <a:pt x="315" y="301"/>
                        <a:pt x="278" y="279"/>
                      </a:cubicBezTo>
                      <a:cubicBezTo>
                        <a:pt x="224" y="248"/>
                        <a:pt x="170" y="215"/>
                        <a:pt x="116" y="183"/>
                      </a:cubicBezTo>
                      <a:cubicBezTo>
                        <a:pt x="92" y="169"/>
                        <a:pt x="69" y="154"/>
                        <a:pt x="45" y="139"/>
                      </a:cubicBezTo>
                      <a:cubicBezTo>
                        <a:pt x="34" y="131"/>
                        <a:pt x="25" y="122"/>
                        <a:pt x="16" y="112"/>
                      </a:cubicBezTo>
                      <a:cubicBezTo>
                        <a:pt x="5" y="100"/>
                        <a:pt x="0" y="86"/>
                        <a:pt x="6" y="72"/>
                      </a:cubicBezTo>
                      <a:cubicBezTo>
                        <a:pt x="12" y="56"/>
                        <a:pt x="26" y="45"/>
                        <a:pt x="44" y="43"/>
                      </a:cubicBezTo>
                      <a:cubicBezTo>
                        <a:pt x="68" y="41"/>
                        <a:pt x="88" y="49"/>
                        <a:pt x="109" y="60"/>
                      </a:cubicBezTo>
                      <a:cubicBezTo>
                        <a:pt x="122" y="66"/>
                        <a:pt x="122" y="66"/>
                        <a:pt x="126" y="51"/>
                      </a:cubicBezTo>
                      <a:cubicBezTo>
                        <a:pt x="130" y="33"/>
                        <a:pt x="141" y="25"/>
                        <a:pt x="160" y="23"/>
                      </a:cubicBezTo>
                      <a:cubicBezTo>
                        <a:pt x="183" y="22"/>
                        <a:pt x="205" y="27"/>
                        <a:pt x="224" y="40"/>
                      </a:cubicBezTo>
                      <a:cubicBezTo>
                        <a:pt x="233" y="47"/>
                        <a:pt x="238" y="48"/>
                        <a:pt x="246" y="40"/>
                      </a:cubicBezTo>
                      <a:cubicBezTo>
                        <a:pt x="263" y="21"/>
                        <a:pt x="284" y="19"/>
                        <a:pt x="307" y="27"/>
                      </a:cubicBezTo>
                      <a:cubicBezTo>
                        <a:pt x="320" y="31"/>
                        <a:pt x="333" y="36"/>
                        <a:pt x="345" y="43"/>
                      </a:cubicBezTo>
                      <a:cubicBezTo>
                        <a:pt x="364" y="55"/>
                        <a:pt x="383" y="66"/>
                        <a:pt x="401" y="78"/>
                      </a:cubicBezTo>
                      <a:cubicBezTo>
                        <a:pt x="406" y="81"/>
                        <a:pt x="415" y="82"/>
                        <a:pt x="413" y="88"/>
                      </a:cubicBezTo>
                      <a:cubicBezTo>
                        <a:pt x="413" y="92"/>
                        <a:pt x="404" y="90"/>
                        <a:pt x="399" y="90"/>
                      </a:cubicBezTo>
                      <a:cubicBezTo>
                        <a:pt x="370" y="93"/>
                        <a:pt x="341" y="91"/>
                        <a:pt x="313" y="98"/>
                      </a:cubicBezTo>
                      <a:cubicBezTo>
                        <a:pt x="272" y="107"/>
                        <a:pt x="252" y="133"/>
                        <a:pt x="255" y="173"/>
                      </a:cubicBezTo>
                      <a:cubicBezTo>
                        <a:pt x="255" y="190"/>
                        <a:pt x="262" y="204"/>
                        <a:pt x="275" y="215"/>
                      </a:cubicBezTo>
                      <a:cubicBezTo>
                        <a:pt x="298" y="236"/>
                        <a:pt x="326" y="246"/>
                        <a:pt x="357" y="247"/>
                      </a:cubicBezTo>
                      <a:cubicBezTo>
                        <a:pt x="377" y="247"/>
                        <a:pt x="398" y="247"/>
                        <a:pt x="419" y="247"/>
                      </a:cubicBezTo>
                      <a:cubicBezTo>
                        <a:pt x="419" y="247"/>
                        <a:pt x="419" y="247"/>
                        <a:pt x="419" y="2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41" name="Freeform 54">
                  <a:extLst>
                    <a:ext uri="{FF2B5EF4-FFF2-40B4-BE49-F238E27FC236}">
                      <a16:creationId xmlns:a16="http://schemas.microsoft.com/office/drawing/2014/main" id="{F09F98AB-CA56-4BC1-AC85-5AEAB903B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1207"/>
                  <a:ext cx="1164" cy="978"/>
                </a:xfrm>
                <a:custGeom>
                  <a:avLst/>
                  <a:gdLst>
                    <a:gd name="T0" fmla="*/ 63 w 491"/>
                    <a:gd name="T1" fmla="*/ 335 h 412"/>
                    <a:gd name="T2" fmla="*/ 64 w 491"/>
                    <a:gd name="T3" fmla="*/ 275 h 412"/>
                    <a:gd name="T4" fmla="*/ 47 w 491"/>
                    <a:gd name="T5" fmla="*/ 258 h 412"/>
                    <a:gd name="T6" fmla="*/ 13 w 491"/>
                    <a:gd name="T7" fmla="*/ 258 h 412"/>
                    <a:gd name="T8" fmla="*/ 5 w 491"/>
                    <a:gd name="T9" fmla="*/ 243 h 412"/>
                    <a:gd name="T10" fmla="*/ 12 w 491"/>
                    <a:gd name="T11" fmla="*/ 234 h 412"/>
                    <a:gd name="T12" fmla="*/ 227 w 491"/>
                    <a:gd name="T13" fmla="*/ 19 h 412"/>
                    <a:gd name="T14" fmla="*/ 263 w 491"/>
                    <a:gd name="T15" fmla="*/ 19 h 412"/>
                    <a:gd name="T16" fmla="*/ 322 w 491"/>
                    <a:gd name="T17" fmla="*/ 78 h 412"/>
                    <a:gd name="T18" fmla="*/ 336 w 491"/>
                    <a:gd name="T19" fmla="*/ 88 h 412"/>
                    <a:gd name="T20" fmla="*/ 340 w 491"/>
                    <a:gd name="T21" fmla="*/ 72 h 412"/>
                    <a:gd name="T22" fmla="*/ 340 w 491"/>
                    <a:gd name="T23" fmla="*/ 32 h 412"/>
                    <a:gd name="T24" fmla="*/ 354 w 491"/>
                    <a:gd name="T25" fmla="*/ 17 h 412"/>
                    <a:gd name="T26" fmla="*/ 395 w 491"/>
                    <a:gd name="T27" fmla="*/ 20 h 412"/>
                    <a:gd name="T28" fmla="*/ 398 w 491"/>
                    <a:gd name="T29" fmla="*/ 58 h 412"/>
                    <a:gd name="T30" fmla="*/ 398 w 491"/>
                    <a:gd name="T31" fmla="*/ 134 h 412"/>
                    <a:gd name="T32" fmla="*/ 411 w 491"/>
                    <a:gd name="T33" fmla="*/ 167 h 412"/>
                    <a:gd name="T34" fmla="*/ 475 w 491"/>
                    <a:gd name="T35" fmla="*/ 231 h 412"/>
                    <a:gd name="T36" fmla="*/ 484 w 491"/>
                    <a:gd name="T37" fmla="*/ 241 h 412"/>
                    <a:gd name="T38" fmla="*/ 475 w 491"/>
                    <a:gd name="T39" fmla="*/ 258 h 412"/>
                    <a:gd name="T40" fmla="*/ 445 w 491"/>
                    <a:gd name="T41" fmla="*/ 258 h 412"/>
                    <a:gd name="T42" fmla="*/ 427 w 491"/>
                    <a:gd name="T43" fmla="*/ 276 h 412"/>
                    <a:gd name="T44" fmla="*/ 427 w 491"/>
                    <a:gd name="T45" fmla="*/ 368 h 412"/>
                    <a:gd name="T46" fmla="*/ 427 w 491"/>
                    <a:gd name="T47" fmla="*/ 398 h 412"/>
                    <a:gd name="T48" fmla="*/ 413 w 491"/>
                    <a:gd name="T49" fmla="*/ 411 h 412"/>
                    <a:gd name="T50" fmla="*/ 293 w 491"/>
                    <a:gd name="T51" fmla="*/ 411 h 412"/>
                    <a:gd name="T52" fmla="*/ 279 w 491"/>
                    <a:gd name="T53" fmla="*/ 397 h 412"/>
                    <a:gd name="T54" fmla="*/ 279 w 491"/>
                    <a:gd name="T55" fmla="*/ 339 h 412"/>
                    <a:gd name="T56" fmla="*/ 260 w 491"/>
                    <a:gd name="T57" fmla="*/ 319 h 412"/>
                    <a:gd name="T58" fmla="*/ 226 w 491"/>
                    <a:gd name="T59" fmla="*/ 319 h 412"/>
                    <a:gd name="T60" fmla="*/ 211 w 491"/>
                    <a:gd name="T61" fmla="*/ 335 h 412"/>
                    <a:gd name="T62" fmla="*/ 210 w 491"/>
                    <a:gd name="T63" fmla="*/ 393 h 412"/>
                    <a:gd name="T64" fmla="*/ 193 w 491"/>
                    <a:gd name="T65" fmla="*/ 411 h 412"/>
                    <a:gd name="T66" fmla="*/ 81 w 491"/>
                    <a:gd name="T67" fmla="*/ 411 h 412"/>
                    <a:gd name="T68" fmla="*/ 64 w 491"/>
                    <a:gd name="T69" fmla="*/ 393 h 412"/>
                    <a:gd name="T70" fmla="*/ 63 w 491"/>
                    <a:gd name="T71" fmla="*/ 335 h 412"/>
                    <a:gd name="T72" fmla="*/ 63 w 491"/>
                    <a:gd name="T73" fmla="*/ 335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1" h="412">
                      <a:moveTo>
                        <a:pt x="63" y="335"/>
                      </a:moveTo>
                      <a:cubicBezTo>
                        <a:pt x="63" y="315"/>
                        <a:pt x="63" y="295"/>
                        <a:pt x="64" y="275"/>
                      </a:cubicBezTo>
                      <a:cubicBezTo>
                        <a:pt x="64" y="263"/>
                        <a:pt x="59" y="257"/>
                        <a:pt x="47" y="258"/>
                      </a:cubicBezTo>
                      <a:cubicBezTo>
                        <a:pt x="36" y="259"/>
                        <a:pt x="25" y="259"/>
                        <a:pt x="13" y="258"/>
                      </a:cubicBezTo>
                      <a:cubicBezTo>
                        <a:pt x="3" y="258"/>
                        <a:pt x="0" y="252"/>
                        <a:pt x="5" y="243"/>
                      </a:cubicBezTo>
                      <a:cubicBezTo>
                        <a:pt x="6" y="240"/>
                        <a:pt x="10" y="237"/>
                        <a:pt x="12" y="234"/>
                      </a:cubicBezTo>
                      <a:cubicBezTo>
                        <a:pt x="84" y="162"/>
                        <a:pt x="155" y="91"/>
                        <a:pt x="227" y="19"/>
                      </a:cubicBezTo>
                      <a:cubicBezTo>
                        <a:pt x="247" y="0"/>
                        <a:pt x="243" y="0"/>
                        <a:pt x="263" y="19"/>
                      </a:cubicBezTo>
                      <a:cubicBezTo>
                        <a:pt x="283" y="38"/>
                        <a:pt x="302" y="59"/>
                        <a:pt x="322" y="78"/>
                      </a:cubicBezTo>
                      <a:cubicBezTo>
                        <a:pt x="326" y="82"/>
                        <a:pt x="329" y="90"/>
                        <a:pt x="336" y="88"/>
                      </a:cubicBezTo>
                      <a:cubicBezTo>
                        <a:pt x="343" y="85"/>
                        <a:pt x="339" y="77"/>
                        <a:pt x="340" y="72"/>
                      </a:cubicBezTo>
                      <a:cubicBezTo>
                        <a:pt x="340" y="59"/>
                        <a:pt x="340" y="45"/>
                        <a:pt x="340" y="32"/>
                      </a:cubicBezTo>
                      <a:cubicBezTo>
                        <a:pt x="339" y="21"/>
                        <a:pt x="342" y="15"/>
                        <a:pt x="354" y="17"/>
                      </a:cubicBezTo>
                      <a:cubicBezTo>
                        <a:pt x="368" y="18"/>
                        <a:pt x="385" y="11"/>
                        <a:pt x="395" y="20"/>
                      </a:cubicBezTo>
                      <a:cubicBezTo>
                        <a:pt x="404" y="28"/>
                        <a:pt x="397" y="45"/>
                        <a:pt x="398" y="58"/>
                      </a:cubicBezTo>
                      <a:cubicBezTo>
                        <a:pt x="398" y="83"/>
                        <a:pt x="399" y="109"/>
                        <a:pt x="398" y="134"/>
                      </a:cubicBezTo>
                      <a:cubicBezTo>
                        <a:pt x="397" y="148"/>
                        <a:pt x="401" y="158"/>
                        <a:pt x="411" y="167"/>
                      </a:cubicBezTo>
                      <a:cubicBezTo>
                        <a:pt x="433" y="188"/>
                        <a:pt x="453" y="210"/>
                        <a:pt x="475" y="231"/>
                      </a:cubicBezTo>
                      <a:cubicBezTo>
                        <a:pt x="478" y="234"/>
                        <a:pt x="482" y="237"/>
                        <a:pt x="484" y="241"/>
                      </a:cubicBezTo>
                      <a:cubicBezTo>
                        <a:pt x="491" y="252"/>
                        <a:pt x="488" y="258"/>
                        <a:pt x="475" y="258"/>
                      </a:cubicBezTo>
                      <a:cubicBezTo>
                        <a:pt x="465" y="259"/>
                        <a:pt x="455" y="258"/>
                        <a:pt x="445" y="258"/>
                      </a:cubicBezTo>
                      <a:cubicBezTo>
                        <a:pt x="428" y="259"/>
                        <a:pt x="427" y="259"/>
                        <a:pt x="427" y="276"/>
                      </a:cubicBezTo>
                      <a:cubicBezTo>
                        <a:pt x="426" y="307"/>
                        <a:pt x="427" y="338"/>
                        <a:pt x="427" y="368"/>
                      </a:cubicBezTo>
                      <a:cubicBezTo>
                        <a:pt x="427" y="378"/>
                        <a:pt x="426" y="388"/>
                        <a:pt x="427" y="398"/>
                      </a:cubicBezTo>
                      <a:cubicBezTo>
                        <a:pt x="427" y="408"/>
                        <a:pt x="422" y="411"/>
                        <a:pt x="413" y="411"/>
                      </a:cubicBezTo>
                      <a:cubicBezTo>
                        <a:pt x="373" y="411"/>
                        <a:pt x="333" y="411"/>
                        <a:pt x="293" y="411"/>
                      </a:cubicBezTo>
                      <a:cubicBezTo>
                        <a:pt x="283" y="412"/>
                        <a:pt x="279" y="407"/>
                        <a:pt x="279" y="397"/>
                      </a:cubicBezTo>
                      <a:cubicBezTo>
                        <a:pt x="280" y="378"/>
                        <a:pt x="280" y="358"/>
                        <a:pt x="279" y="339"/>
                      </a:cubicBezTo>
                      <a:cubicBezTo>
                        <a:pt x="279" y="321"/>
                        <a:pt x="277" y="319"/>
                        <a:pt x="260" y="319"/>
                      </a:cubicBezTo>
                      <a:cubicBezTo>
                        <a:pt x="249" y="319"/>
                        <a:pt x="238" y="319"/>
                        <a:pt x="226" y="319"/>
                      </a:cubicBezTo>
                      <a:cubicBezTo>
                        <a:pt x="215" y="319"/>
                        <a:pt x="210" y="324"/>
                        <a:pt x="211" y="335"/>
                      </a:cubicBezTo>
                      <a:cubicBezTo>
                        <a:pt x="211" y="354"/>
                        <a:pt x="211" y="373"/>
                        <a:pt x="210" y="393"/>
                      </a:cubicBezTo>
                      <a:cubicBezTo>
                        <a:pt x="210" y="411"/>
                        <a:pt x="210" y="411"/>
                        <a:pt x="193" y="411"/>
                      </a:cubicBezTo>
                      <a:cubicBezTo>
                        <a:pt x="156" y="412"/>
                        <a:pt x="118" y="412"/>
                        <a:pt x="81" y="411"/>
                      </a:cubicBezTo>
                      <a:cubicBezTo>
                        <a:pt x="64" y="411"/>
                        <a:pt x="64" y="411"/>
                        <a:pt x="64" y="393"/>
                      </a:cubicBezTo>
                      <a:cubicBezTo>
                        <a:pt x="63" y="373"/>
                        <a:pt x="63" y="354"/>
                        <a:pt x="63" y="335"/>
                      </a:cubicBezTo>
                      <a:cubicBezTo>
                        <a:pt x="63" y="335"/>
                        <a:pt x="63" y="335"/>
                        <a:pt x="63" y="3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CCEC5272-7EBE-4E2D-9580-70462F09CBBA}"/>
                </a:ext>
              </a:extLst>
            </p:cNvPr>
            <p:cNvGrpSpPr/>
            <p:nvPr/>
          </p:nvGrpSpPr>
          <p:grpSpPr>
            <a:xfrm>
              <a:off x="8533324" y="4502150"/>
              <a:ext cx="331629" cy="293688"/>
              <a:chOff x="5084196" y="11177489"/>
              <a:chExt cx="906904" cy="906904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578D381A-3CB0-4BA3-8256-350C19DE15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11177489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444" name="Group 58">
                <a:extLst>
                  <a:ext uri="{FF2B5EF4-FFF2-40B4-BE49-F238E27FC236}">
                    <a16:creationId xmlns:a16="http://schemas.microsoft.com/office/drawing/2014/main" id="{17DD8489-C52A-442D-86B4-E54997EE76E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69254" y="11347881"/>
                <a:ext cx="536789" cy="566121"/>
                <a:chOff x="1786" y="1026"/>
                <a:chExt cx="2068" cy="2181"/>
              </a:xfrm>
              <a:solidFill>
                <a:schemeClr val="bg1"/>
              </a:solidFill>
            </p:grpSpPr>
            <p:sp>
              <p:nvSpPr>
                <p:cNvPr id="445" name="Freeform 59">
                  <a:extLst>
                    <a:ext uri="{FF2B5EF4-FFF2-40B4-BE49-F238E27FC236}">
                      <a16:creationId xmlns:a16="http://schemas.microsoft.com/office/drawing/2014/main" id="{66371257-CE96-4D2E-A579-5D1E11361D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4" y="1275"/>
                  <a:ext cx="1001" cy="1932"/>
                </a:xfrm>
                <a:custGeom>
                  <a:avLst/>
                  <a:gdLst>
                    <a:gd name="T0" fmla="*/ 0 w 422"/>
                    <a:gd name="T1" fmla="*/ 152 h 815"/>
                    <a:gd name="T2" fmla="*/ 0 w 422"/>
                    <a:gd name="T3" fmla="*/ 164 h 815"/>
                    <a:gd name="T4" fmla="*/ 0 w 422"/>
                    <a:gd name="T5" fmla="*/ 801 h 815"/>
                    <a:gd name="T6" fmla="*/ 1 w 422"/>
                    <a:gd name="T7" fmla="*/ 815 h 815"/>
                    <a:gd name="T8" fmla="*/ 161 w 422"/>
                    <a:gd name="T9" fmla="*/ 815 h 815"/>
                    <a:gd name="T10" fmla="*/ 161 w 422"/>
                    <a:gd name="T11" fmla="*/ 642 h 815"/>
                    <a:gd name="T12" fmla="*/ 261 w 422"/>
                    <a:gd name="T13" fmla="*/ 642 h 815"/>
                    <a:gd name="T14" fmla="*/ 263 w 422"/>
                    <a:gd name="T15" fmla="*/ 662 h 815"/>
                    <a:gd name="T16" fmla="*/ 264 w 422"/>
                    <a:gd name="T17" fmla="*/ 796 h 815"/>
                    <a:gd name="T18" fmla="*/ 265 w 422"/>
                    <a:gd name="T19" fmla="*/ 815 h 815"/>
                    <a:gd name="T20" fmla="*/ 421 w 422"/>
                    <a:gd name="T21" fmla="*/ 815 h 815"/>
                    <a:gd name="T22" fmla="*/ 422 w 422"/>
                    <a:gd name="T23" fmla="*/ 797 h 815"/>
                    <a:gd name="T24" fmla="*/ 422 w 422"/>
                    <a:gd name="T25" fmla="*/ 166 h 815"/>
                    <a:gd name="T26" fmla="*/ 422 w 422"/>
                    <a:gd name="T27" fmla="*/ 151 h 815"/>
                    <a:gd name="T28" fmla="*/ 307 w 422"/>
                    <a:gd name="T29" fmla="*/ 0 h 815"/>
                    <a:gd name="T30" fmla="*/ 0 w 422"/>
                    <a:gd name="T31" fmla="*/ 152 h 815"/>
                    <a:gd name="T32" fmla="*/ 180 w 422"/>
                    <a:gd name="T33" fmla="*/ 606 h 815"/>
                    <a:gd name="T34" fmla="*/ 66 w 422"/>
                    <a:gd name="T35" fmla="*/ 606 h 815"/>
                    <a:gd name="T36" fmla="*/ 66 w 422"/>
                    <a:gd name="T37" fmla="*/ 490 h 815"/>
                    <a:gd name="T38" fmla="*/ 180 w 422"/>
                    <a:gd name="T39" fmla="*/ 490 h 815"/>
                    <a:gd name="T40" fmla="*/ 180 w 422"/>
                    <a:gd name="T41" fmla="*/ 606 h 815"/>
                    <a:gd name="T42" fmla="*/ 66 w 422"/>
                    <a:gd name="T43" fmla="*/ 447 h 815"/>
                    <a:gd name="T44" fmla="*/ 66 w 422"/>
                    <a:gd name="T45" fmla="*/ 331 h 815"/>
                    <a:gd name="T46" fmla="*/ 180 w 422"/>
                    <a:gd name="T47" fmla="*/ 331 h 815"/>
                    <a:gd name="T48" fmla="*/ 180 w 422"/>
                    <a:gd name="T49" fmla="*/ 447 h 815"/>
                    <a:gd name="T50" fmla="*/ 66 w 422"/>
                    <a:gd name="T51" fmla="*/ 447 h 815"/>
                    <a:gd name="T52" fmla="*/ 180 w 422"/>
                    <a:gd name="T53" fmla="*/ 286 h 815"/>
                    <a:gd name="T54" fmla="*/ 66 w 422"/>
                    <a:gd name="T55" fmla="*/ 286 h 815"/>
                    <a:gd name="T56" fmla="*/ 66 w 422"/>
                    <a:gd name="T57" fmla="*/ 171 h 815"/>
                    <a:gd name="T58" fmla="*/ 180 w 422"/>
                    <a:gd name="T59" fmla="*/ 171 h 815"/>
                    <a:gd name="T60" fmla="*/ 180 w 422"/>
                    <a:gd name="T61" fmla="*/ 286 h 815"/>
                    <a:gd name="T62" fmla="*/ 358 w 422"/>
                    <a:gd name="T63" fmla="*/ 606 h 815"/>
                    <a:gd name="T64" fmla="*/ 242 w 422"/>
                    <a:gd name="T65" fmla="*/ 606 h 815"/>
                    <a:gd name="T66" fmla="*/ 242 w 422"/>
                    <a:gd name="T67" fmla="*/ 490 h 815"/>
                    <a:gd name="T68" fmla="*/ 358 w 422"/>
                    <a:gd name="T69" fmla="*/ 490 h 815"/>
                    <a:gd name="T70" fmla="*/ 358 w 422"/>
                    <a:gd name="T71" fmla="*/ 606 h 815"/>
                    <a:gd name="T72" fmla="*/ 359 w 422"/>
                    <a:gd name="T73" fmla="*/ 446 h 815"/>
                    <a:gd name="T74" fmla="*/ 242 w 422"/>
                    <a:gd name="T75" fmla="*/ 446 h 815"/>
                    <a:gd name="T76" fmla="*/ 242 w 422"/>
                    <a:gd name="T77" fmla="*/ 331 h 815"/>
                    <a:gd name="T78" fmla="*/ 359 w 422"/>
                    <a:gd name="T79" fmla="*/ 331 h 815"/>
                    <a:gd name="T80" fmla="*/ 359 w 422"/>
                    <a:gd name="T81" fmla="*/ 446 h 815"/>
                    <a:gd name="T82" fmla="*/ 359 w 422"/>
                    <a:gd name="T83" fmla="*/ 286 h 815"/>
                    <a:gd name="T84" fmla="*/ 242 w 422"/>
                    <a:gd name="T85" fmla="*/ 286 h 815"/>
                    <a:gd name="T86" fmla="*/ 242 w 422"/>
                    <a:gd name="T87" fmla="*/ 171 h 815"/>
                    <a:gd name="T88" fmla="*/ 359 w 422"/>
                    <a:gd name="T89" fmla="*/ 171 h 815"/>
                    <a:gd name="T90" fmla="*/ 359 w 422"/>
                    <a:gd name="T91" fmla="*/ 286 h 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22" h="815">
                      <a:moveTo>
                        <a:pt x="0" y="152"/>
                      </a:moveTo>
                      <a:cubicBezTo>
                        <a:pt x="0" y="157"/>
                        <a:pt x="0" y="160"/>
                        <a:pt x="0" y="164"/>
                      </a:cubicBezTo>
                      <a:cubicBezTo>
                        <a:pt x="0" y="376"/>
                        <a:pt x="0" y="589"/>
                        <a:pt x="0" y="801"/>
                      </a:cubicBezTo>
                      <a:cubicBezTo>
                        <a:pt x="0" y="806"/>
                        <a:pt x="1" y="811"/>
                        <a:pt x="1" y="815"/>
                      </a:cubicBezTo>
                      <a:cubicBezTo>
                        <a:pt x="54" y="815"/>
                        <a:pt x="108" y="815"/>
                        <a:pt x="161" y="815"/>
                      </a:cubicBezTo>
                      <a:cubicBezTo>
                        <a:pt x="161" y="758"/>
                        <a:pt x="161" y="700"/>
                        <a:pt x="161" y="642"/>
                      </a:cubicBezTo>
                      <a:cubicBezTo>
                        <a:pt x="195" y="642"/>
                        <a:pt x="228" y="642"/>
                        <a:pt x="261" y="642"/>
                      </a:cubicBezTo>
                      <a:cubicBezTo>
                        <a:pt x="265" y="649"/>
                        <a:pt x="263" y="656"/>
                        <a:pt x="263" y="662"/>
                      </a:cubicBezTo>
                      <a:cubicBezTo>
                        <a:pt x="264" y="707"/>
                        <a:pt x="263" y="751"/>
                        <a:pt x="264" y="796"/>
                      </a:cubicBezTo>
                      <a:cubicBezTo>
                        <a:pt x="264" y="802"/>
                        <a:pt x="262" y="809"/>
                        <a:pt x="265" y="815"/>
                      </a:cubicBezTo>
                      <a:cubicBezTo>
                        <a:pt x="317" y="815"/>
                        <a:pt x="369" y="815"/>
                        <a:pt x="421" y="815"/>
                      </a:cubicBezTo>
                      <a:cubicBezTo>
                        <a:pt x="421" y="809"/>
                        <a:pt x="422" y="803"/>
                        <a:pt x="422" y="797"/>
                      </a:cubicBezTo>
                      <a:cubicBezTo>
                        <a:pt x="422" y="587"/>
                        <a:pt x="422" y="376"/>
                        <a:pt x="422" y="166"/>
                      </a:cubicBezTo>
                      <a:cubicBezTo>
                        <a:pt x="422" y="161"/>
                        <a:pt x="422" y="155"/>
                        <a:pt x="422" y="151"/>
                      </a:cubicBezTo>
                      <a:cubicBezTo>
                        <a:pt x="383" y="100"/>
                        <a:pt x="346" y="50"/>
                        <a:pt x="307" y="0"/>
                      </a:cubicBezTo>
                      <a:cubicBezTo>
                        <a:pt x="205" y="51"/>
                        <a:pt x="102" y="101"/>
                        <a:pt x="0" y="152"/>
                      </a:cubicBezTo>
                      <a:close/>
                      <a:moveTo>
                        <a:pt x="180" y="606"/>
                      </a:moveTo>
                      <a:cubicBezTo>
                        <a:pt x="141" y="606"/>
                        <a:pt x="104" y="606"/>
                        <a:pt x="66" y="606"/>
                      </a:cubicBezTo>
                      <a:cubicBezTo>
                        <a:pt x="66" y="568"/>
                        <a:pt x="66" y="529"/>
                        <a:pt x="66" y="490"/>
                      </a:cubicBezTo>
                      <a:cubicBezTo>
                        <a:pt x="104" y="490"/>
                        <a:pt x="141" y="490"/>
                        <a:pt x="180" y="490"/>
                      </a:cubicBezTo>
                      <a:cubicBezTo>
                        <a:pt x="180" y="528"/>
                        <a:pt x="180" y="567"/>
                        <a:pt x="180" y="606"/>
                      </a:cubicBezTo>
                      <a:close/>
                      <a:moveTo>
                        <a:pt x="66" y="447"/>
                      </a:moveTo>
                      <a:cubicBezTo>
                        <a:pt x="66" y="409"/>
                        <a:pt x="66" y="371"/>
                        <a:pt x="66" y="331"/>
                      </a:cubicBezTo>
                      <a:cubicBezTo>
                        <a:pt x="103" y="331"/>
                        <a:pt x="141" y="331"/>
                        <a:pt x="180" y="331"/>
                      </a:cubicBezTo>
                      <a:cubicBezTo>
                        <a:pt x="180" y="369"/>
                        <a:pt x="180" y="407"/>
                        <a:pt x="180" y="447"/>
                      </a:cubicBezTo>
                      <a:cubicBezTo>
                        <a:pt x="142" y="447"/>
                        <a:pt x="105" y="447"/>
                        <a:pt x="66" y="447"/>
                      </a:cubicBezTo>
                      <a:close/>
                      <a:moveTo>
                        <a:pt x="180" y="286"/>
                      </a:moveTo>
                      <a:cubicBezTo>
                        <a:pt x="142" y="286"/>
                        <a:pt x="104" y="286"/>
                        <a:pt x="66" y="286"/>
                      </a:cubicBezTo>
                      <a:cubicBezTo>
                        <a:pt x="66" y="248"/>
                        <a:pt x="66" y="210"/>
                        <a:pt x="66" y="171"/>
                      </a:cubicBezTo>
                      <a:cubicBezTo>
                        <a:pt x="104" y="171"/>
                        <a:pt x="141" y="171"/>
                        <a:pt x="180" y="171"/>
                      </a:cubicBezTo>
                      <a:cubicBezTo>
                        <a:pt x="180" y="210"/>
                        <a:pt x="180" y="248"/>
                        <a:pt x="180" y="286"/>
                      </a:cubicBezTo>
                      <a:close/>
                      <a:moveTo>
                        <a:pt x="358" y="606"/>
                      </a:moveTo>
                      <a:cubicBezTo>
                        <a:pt x="320" y="606"/>
                        <a:pt x="281" y="606"/>
                        <a:pt x="242" y="606"/>
                      </a:cubicBezTo>
                      <a:cubicBezTo>
                        <a:pt x="242" y="567"/>
                        <a:pt x="242" y="529"/>
                        <a:pt x="242" y="490"/>
                      </a:cubicBezTo>
                      <a:cubicBezTo>
                        <a:pt x="281" y="490"/>
                        <a:pt x="319" y="490"/>
                        <a:pt x="358" y="490"/>
                      </a:cubicBezTo>
                      <a:cubicBezTo>
                        <a:pt x="358" y="529"/>
                        <a:pt x="358" y="567"/>
                        <a:pt x="358" y="606"/>
                      </a:cubicBezTo>
                      <a:close/>
                      <a:moveTo>
                        <a:pt x="359" y="446"/>
                      </a:moveTo>
                      <a:cubicBezTo>
                        <a:pt x="319" y="446"/>
                        <a:pt x="281" y="446"/>
                        <a:pt x="242" y="446"/>
                      </a:cubicBezTo>
                      <a:cubicBezTo>
                        <a:pt x="242" y="408"/>
                        <a:pt x="242" y="370"/>
                        <a:pt x="242" y="331"/>
                      </a:cubicBezTo>
                      <a:cubicBezTo>
                        <a:pt x="280" y="331"/>
                        <a:pt x="318" y="331"/>
                        <a:pt x="359" y="331"/>
                      </a:cubicBezTo>
                      <a:cubicBezTo>
                        <a:pt x="359" y="370"/>
                        <a:pt x="359" y="408"/>
                        <a:pt x="359" y="446"/>
                      </a:cubicBezTo>
                      <a:close/>
                      <a:moveTo>
                        <a:pt x="359" y="286"/>
                      </a:moveTo>
                      <a:cubicBezTo>
                        <a:pt x="320" y="286"/>
                        <a:pt x="281" y="286"/>
                        <a:pt x="242" y="286"/>
                      </a:cubicBezTo>
                      <a:cubicBezTo>
                        <a:pt x="242" y="247"/>
                        <a:pt x="242" y="209"/>
                        <a:pt x="242" y="171"/>
                      </a:cubicBezTo>
                      <a:cubicBezTo>
                        <a:pt x="281" y="171"/>
                        <a:pt x="320" y="171"/>
                        <a:pt x="359" y="171"/>
                      </a:cubicBezTo>
                      <a:cubicBezTo>
                        <a:pt x="359" y="210"/>
                        <a:pt x="359" y="247"/>
                        <a:pt x="359" y="2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46" name="Freeform 60">
                  <a:extLst>
                    <a:ext uri="{FF2B5EF4-FFF2-40B4-BE49-F238E27FC236}">
                      <a16:creationId xmlns:a16="http://schemas.microsoft.com/office/drawing/2014/main" id="{BD2527A0-C6B4-4646-977B-0565C9E2E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4" y="1956"/>
                  <a:ext cx="839" cy="1251"/>
                </a:xfrm>
                <a:custGeom>
                  <a:avLst/>
                  <a:gdLst>
                    <a:gd name="T0" fmla="*/ 352 w 354"/>
                    <a:gd name="T1" fmla="*/ 120 h 528"/>
                    <a:gd name="T2" fmla="*/ 350 w 354"/>
                    <a:gd name="T3" fmla="*/ 98 h 528"/>
                    <a:gd name="T4" fmla="*/ 102 w 354"/>
                    <a:gd name="T5" fmla="*/ 0 h 528"/>
                    <a:gd name="T6" fmla="*/ 0 w 354"/>
                    <a:gd name="T7" fmla="*/ 98 h 528"/>
                    <a:gd name="T8" fmla="*/ 0 w 354"/>
                    <a:gd name="T9" fmla="*/ 112 h 528"/>
                    <a:gd name="T10" fmla="*/ 0 w 354"/>
                    <a:gd name="T11" fmla="*/ 514 h 528"/>
                    <a:gd name="T12" fmla="*/ 1 w 354"/>
                    <a:gd name="T13" fmla="*/ 528 h 528"/>
                    <a:gd name="T14" fmla="*/ 33 w 354"/>
                    <a:gd name="T15" fmla="*/ 528 h 528"/>
                    <a:gd name="T16" fmla="*/ 33 w 354"/>
                    <a:gd name="T17" fmla="*/ 384 h 528"/>
                    <a:gd name="T18" fmla="*/ 99 w 354"/>
                    <a:gd name="T19" fmla="*/ 384 h 528"/>
                    <a:gd name="T20" fmla="*/ 102 w 354"/>
                    <a:gd name="T21" fmla="*/ 387 h 528"/>
                    <a:gd name="T22" fmla="*/ 101 w 354"/>
                    <a:gd name="T23" fmla="*/ 528 h 528"/>
                    <a:gd name="T24" fmla="*/ 353 w 354"/>
                    <a:gd name="T25" fmla="*/ 528 h 528"/>
                    <a:gd name="T26" fmla="*/ 353 w 354"/>
                    <a:gd name="T27" fmla="*/ 506 h 528"/>
                    <a:gd name="T28" fmla="*/ 352 w 354"/>
                    <a:gd name="T29" fmla="*/ 120 h 528"/>
                    <a:gd name="T30" fmla="*/ 76 w 354"/>
                    <a:gd name="T31" fmla="*/ 194 h 528"/>
                    <a:gd name="T32" fmla="*/ 55 w 354"/>
                    <a:gd name="T33" fmla="*/ 195 h 528"/>
                    <a:gd name="T34" fmla="*/ 55 w 354"/>
                    <a:gd name="T35" fmla="*/ 151 h 528"/>
                    <a:gd name="T36" fmla="*/ 74 w 354"/>
                    <a:gd name="T37" fmla="*/ 148 h 528"/>
                    <a:gd name="T38" fmla="*/ 76 w 354"/>
                    <a:gd name="T39" fmla="*/ 194 h 528"/>
                    <a:gd name="T40" fmla="*/ 75 w 354"/>
                    <a:gd name="T41" fmla="*/ 335 h 528"/>
                    <a:gd name="T42" fmla="*/ 55 w 354"/>
                    <a:gd name="T43" fmla="*/ 335 h 528"/>
                    <a:gd name="T44" fmla="*/ 55 w 354"/>
                    <a:gd name="T45" fmla="*/ 291 h 528"/>
                    <a:gd name="T46" fmla="*/ 75 w 354"/>
                    <a:gd name="T47" fmla="*/ 290 h 528"/>
                    <a:gd name="T48" fmla="*/ 75 w 354"/>
                    <a:gd name="T49" fmla="*/ 335 h 528"/>
                    <a:gd name="T50" fmla="*/ 109 w 354"/>
                    <a:gd name="T51" fmla="*/ 173 h 528"/>
                    <a:gd name="T52" fmla="*/ 109 w 354"/>
                    <a:gd name="T53" fmla="*/ 130 h 528"/>
                    <a:gd name="T54" fmla="*/ 194 w 354"/>
                    <a:gd name="T55" fmla="*/ 130 h 528"/>
                    <a:gd name="T56" fmla="*/ 194 w 354"/>
                    <a:gd name="T57" fmla="*/ 215 h 528"/>
                    <a:gd name="T58" fmla="*/ 111 w 354"/>
                    <a:gd name="T59" fmla="*/ 215 h 528"/>
                    <a:gd name="T60" fmla="*/ 109 w 354"/>
                    <a:gd name="T61" fmla="*/ 173 h 528"/>
                    <a:gd name="T62" fmla="*/ 195 w 354"/>
                    <a:gd name="T63" fmla="*/ 356 h 528"/>
                    <a:gd name="T64" fmla="*/ 110 w 354"/>
                    <a:gd name="T65" fmla="*/ 356 h 528"/>
                    <a:gd name="T66" fmla="*/ 110 w 354"/>
                    <a:gd name="T67" fmla="*/ 270 h 528"/>
                    <a:gd name="T68" fmla="*/ 195 w 354"/>
                    <a:gd name="T69" fmla="*/ 270 h 528"/>
                    <a:gd name="T70" fmla="*/ 195 w 354"/>
                    <a:gd name="T71" fmla="*/ 356 h 528"/>
                    <a:gd name="T72" fmla="*/ 237 w 354"/>
                    <a:gd name="T73" fmla="*/ 130 h 528"/>
                    <a:gd name="T74" fmla="*/ 320 w 354"/>
                    <a:gd name="T75" fmla="*/ 130 h 528"/>
                    <a:gd name="T76" fmla="*/ 320 w 354"/>
                    <a:gd name="T77" fmla="*/ 215 h 528"/>
                    <a:gd name="T78" fmla="*/ 237 w 354"/>
                    <a:gd name="T79" fmla="*/ 215 h 528"/>
                    <a:gd name="T80" fmla="*/ 237 w 354"/>
                    <a:gd name="T81" fmla="*/ 130 h 528"/>
                    <a:gd name="T82" fmla="*/ 320 w 354"/>
                    <a:gd name="T83" fmla="*/ 495 h 528"/>
                    <a:gd name="T84" fmla="*/ 237 w 354"/>
                    <a:gd name="T85" fmla="*/ 495 h 528"/>
                    <a:gd name="T86" fmla="*/ 237 w 354"/>
                    <a:gd name="T87" fmla="*/ 410 h 528"/>
                    <a:gd name="T88" fmla="*/ 320 w 354"/>
                    <a:gd name="T89" fmla="*/ 410 h 528"/>
                    <a:gd name="T90" fmla="*/ 320 w 354"/>
                    <a:gd name="T91" fmla="*/ 495 h 528"/>
                    <a:gd name="T92" fmla="*/ 320 w 354"/>
                    <a:gd name="T93" fmla="*/ 355 h 528"/>
                    <a:gd name="T94" fmla="*/ 238 w 354"/>
                    <a:gd name="T95" fmla="*/ 355 h 528"/>
                    <a:gd name="T96" fmla="*/ 238 w 354"/>
                    <a:gd name="T97" fmla="*/ 270 h 528"/>
                    <a:gd name="T98" fmla="*/ 320 w 354"/>
                    <a:gd name="T99" fmla="*/ 270 h 528"/>
                    <a:gd name="T100" fmla="*/ 320 w 354"/>
                    <a:gd name="T101" fmla="*/ 35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4" h="528">
                      <a:moveTo>
                        <a:pt x="352" y="120"/>
                      </a:moveTo>
                      <a:cubicBezTo>
                        <a:pt x="352" y="113"/>
                        <a:pt x="354" y="106"/>
                        <a:pt x="350" y="98"/>
                      </a:cubicBezTo>
                      <a:cubicBezTo>
                        <a:pt x="267" y="65"/>
                        <a:pt x="183" y="32"/>
                        <a:pt x="102" y="0"/>
                      </a:cubicBezTo>
                      <a:cubicBezTo>
                        <a:pt x="67" y="34"/>
                        <a:pt x="33" y="66"/>
                        <a:pt x="0" y="98"/>
                      </a:cubicBezTo>
                      <a:cubicBezTo>
                        <a:pt x="0" y="103"/>
                        <a:pt x="0" y="108"/>
                        <a:pt x="0" y="112"/>
                      </a:cubicBezTo>
                      <a:cubicBezTo>
                        <a:pt x="0" y="246"/>
                        <a:pt x="0" y="380"/>
                        <a:pt x="0" y="514"/>
                      </a:cubicBezTo>
                      <a:cubicBezTo>
                        <a:pt x="0" y="519"/>
                        <a:pt x="1" y="524"/>
                        <a:pt x="1" y="528"/>
                      </a:cubicBezTo>
                      <a:cubicBezTo>
                        <a:pt x="12" y="528"/>
                        <a:pt x="22" y="528"/>
                        <a:pt x="33" y="528"/>
                      </a:cubicBezTo>
                      <a:cubicBezTo>
                        <a:pt x="33" y="481"/>
                        <a:pt x="33" y="433"/>
                        <a:pt x="33" y="384"/>
                      </a:cubicBezTo>
                      <a:cubicBezTo>
                        <a:pt x="56" y="384"/>
                        <a:pt x="78" y="384"/>
                        <a:pt x="99" y="384"/>
                      </a:cubicBezTo>
                      <a:cubicBezTo>
                        <a:pt x="100" y="385"/>
                        <a:pt x="102" y="386"/>
                        <a:pt x="102" y="387"/>
                      </a:cubicBezTo>
                      <a:cubicBezTo>
                        <a:pt x="102" y="434"/>
                        <a:pt x="104" y="481"/>
                        <a:pt x="101" y="528"/>
                      </a:cubicBezTo>
                      <a:cubicBezTo>
                        <a:pt x="185" y="528"/>
                        <a:pt x="269" y="528"/>
                        <a:pt x="353" y="528"/>
                      </a:cubicBezTo>
                      <a:cubicBezTo>
                        <a:pt x="353" y="521"/>
                        <a:pt x="353" y="514"/>
                        <a:pt x="353" y="506"/>
                      </a:cubicBezTo>
                      <a:cubicBezTo>
                        <a:pt x="353" y="378"/>
                        <a:pt x="353" y="249"/>
                        <a:pt x="352" y="120"/>
                      </a:cubicBezTo>
                      <a:close/>
                      <a:moveTo>
                        <a:pt x="76" y="194"/>
                      </a:moveTo>
                      <a:cubicBezTo>
                        <a:pt x="68" y="197"/>
                        <a:pt x="62" y="197"/>
                        <a:pt x="55" y="195"/>
                      </a:cubicBezTo>
                      <a:cubicBezTo>
                        <a:pt x="55" y="180"/>
                        <a:pt x="55" y="166"/>
                        <a:pt x="55" y="151"/>
                      </a:cubicBezTo>
                      <a:cubicBezTo>
                        <a:pt x="61" y="146"/>
                        <a:pt x="67" y="150"/>
                        <a:pt x="74" y="148"/>
                      </a:cubicBezTo>
                      <a:cubicBezTo>
                        <a:pt x="78" y="164"/>
                        <a:pt x="76" y="179"/>
                        <a:pt x="76" y="194"/>
                      </a:cubicBezTo>
                      <a:close/>
                      <a:moveTo>
                        <a:pt x="75" y="335"/>
                      </a:moveTo>
                      <a:cubicBezTo>
                        <a:pt x="68" y="337"/>
                        <a:pt x="62" y="337"/>
                        <a:pt x="55" y="335"/>
                      </a:cubicBezTo>
                      <a:cubicBezTo>
                        <a:pt x="54" y="320"/>
                        <a:pt x="53" y="305"/>
                        <a:pt x="55" y="291"/>
                      </a:cubicBezTo>
                      <a:cubicBezTo>
                        <a:pt x="62" y="287"/>
                        <a:pt x="68" y="288"/>
                        <a:pt x="75" y="290"/>
                      </a:cubicBezTo>
                      <a:cubicBezTo>
                        <a:pt x="77" y="305"/>
                        <a:pt x="77" y="320"/>
                        <a:pt x="75" y="335"/>
                      </a:cubicBezTo>
                      <a:close/>
                      <a:moveTo>
                        <a:pt x="109" y="173"/>
                      </a:moveTo>
                      <a:cubicBezTo>
                        <a:pt x="109" y="159"/>
                        <a:pt x="109" y="145"/>
                        <a:pt x="109" y="130"/>
                      </a:cubicBezTo>
                      <a:cubicBezTo>
                        <a:pt x="138" y="130"/>
                        <a:pt x="165" y="130"/>
                        <a:pt x="194" y="130"/>
                      </a:cubicBezTo>
                      <a:cubicBezTo>
                        <a:pt x="194" y="159"/>
                        <a:pt x="194" y="187"/>
                        <a:pt x="194" y="215"/>
                      </a:cubicBezTo>
                      <a:cubicBezTo>
                        <a:pt x="166" y="215"/>
                        <a:pt x="139" y="215"/>
                        <a:pt x="111" y="215"/>
                      </a:cubicBezTo>
                      <a:cubicBezTo>
                        <a:pt x="107" y="201"/>
                        <a:pt x="110" y="187"/>
                        <a:pt x="109" y="173"/>
                      </a:cubicBezTo>
                      <a:close/>
                      <a:moveTo>
                        <a:pt x="195" y="356"/>
                      </a:moveTo>
                      <a:cubicBezTo>
                        <a:pt x="166" y="356"/>
                        <a:pt x="139" y="356"/>
                        <a:pt x="110" y="356"/>
                      </a:cubicBezTo>
                      <a:cubicBezTo>
                        <a:pt x="110" y="327"/>
                        <a:pt x="110" y="299"/>
                        <a:pt x="110" y="270"/>
                      </a:cubicBezTo>
                      <a:cubicBezTo>
                        <a:pt x="138" y="270"/>
                        <a:pt x="166" y="270"/>
                        <a:pt x="195" y="270"/>
                      </a:cubicBezTo>
                      <a:cubicBezTo>
                        <a:pt x="195" y="299"/>
                        <a:pt x="195" y="326"/>
                        <a:pt x="195" y="356"/>
                      </a:cubicBezTo>
                      <a:close/>
                      <a:moveTo>
                        <a:pt x="237" y="130"/>
                      </a:moveTo>
                      <a:cubicBezTo>
                        <a:pt x="265" y="130"/>
                        <a:pt x="292" y="130"/>
                        <a:pt x="320" y="130"/>
                      </a:cubicBezTo>
                      <a:cubicBezTo>
                        <a:pt x="320" y="158"/>
                        <a:pt x="320" y="186"/>
                        <a:pt x="320" y="215"/>
                      </a:cubicBezTo>
                      <a:cubicBezTo>
                        <a:pt x="294" y="215"/>
                        <a:pt x="267" y="215"/>
                        <a:pt x="237" y="215"/>
                      </a:cubicBezTo>
                      <a:cubicBezTo>
                        <a:pt x="237" y="186"/>
                        <a:pt x="237" y="158"/>
                        <a:pt x="237" y="130"/>
                      </a:cubicBezTo>
                      <a:close/>
                      <a:moveTo>
                        <a:pt x="320" y="495"/>
                      </a:moveTo>
                      <a:cubicBezTo>
                        <a:pt x="293" y="495"/>
                        <a:pt x="266" y="495"/>
                        <a:pt x="237" y="495"/>
                      </a:cubicBezTo>
                      <a:cubicBezTo>
                        <a:pt x="237" y="467"/>
                        <a:pt x="237" y="439"/>
                        <a:pt x="237" y="410"/>
                      </a:cubicBezTo>
                      <a:cubicBezTo>
                        <a:pt x="265" y="410"/>
                        <a:pt x="292" y="410"/>
                        <a:pt x="320" y="410"/>
                      </a:cubicBezTo>
                      <a:cubicBezTo>
                        <a:pt x="320" y="439"/>
                        <a:pt x="320" y="466"/>
                        <a:pt x="320" y="495"/>
                      </a:cubicBezTo>
                      <a:close/>
                      <a:moveTo>
                        <a:pt x="320" y="355"/>
                      </a:moveTo>
                      <a:cubicBezTo>
                        <a:pt x="293" y="355"/>
                        <a:pt x="266" y="355"/>
                        <a:pt x="238" y="355"/>
                      </a:cubicBezTo>
                      <a:cubicBezTo>
                        <a:pt x="238" y="326"/>
                        <a:pt x="238" y="299"/>
                        <a:pt x="238" y="270"/>
                      </a:cubicBezTo>
                      <a:cubicBezTo>
                        <a:pt x="266" y="270"/>
                        <a:pt x="292" y="270"/>
                        <a:pt x="320" y="270"/>
                      </a:cubicBezTo>
                      <a:cubicBezTo>
                        <a:pt x="320" y="299"/>
                        <a:pt x="320" y="326"/>
                        <a:pt x="320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47" name="Freeform 61">
                  <a:extLst>
                    <a:ext uri="{FF2B5EF4-FFF2-40B4-BE49-F238E27FC236}">
                      <a16:creationId xmlns:a16="http://schemas.microsoft.com/office/drawing/2014/main" id="{1485AAE9-11C4-414E-BE32-444A220C8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1026"/>
                  <a:ext cx="1247" cy="605"/>
                </a:xfrm>
                <a:custGeom>
                  <a:avLst/>
                  <a:gdLst>
                    <a:gd name="T0" fmla="*/ 493 w 526"/>
                    <a:gd name="T1" fmla="*/ 255 h 255"/>
                    <a:gd name="T2" fmla="*/ 526 w 526"/>
                    <a:gd name="T3" fmla="*/ 227 h 255"/>
                    <a:gd name="T4" fmla="*/ 370 w 526"/>
                    <a:gd name="T5" fmla="*/ 21 h 255"/>
                    <a:gd name="T6" fmla="*/ 279 w 526"/>
                    <a:gd name="T7" fmla="*/ 65 h 255"/>
                    <a:gd name="T8" fmla="*/ 278 w 526"/>
                    <a:gd name="T9" fmla="*/ 65 h 255"/>
                    <a:gd name="T10" fmla="*/ 275 w 526"/>
                    <a:gd name="T11" fmla="*/ 37 h 255"/>
                    <a:gd name="T12" fmla="*/ 240 w 526"/>
                    <a:gd name="T13" fmla="*/ 32 h 255"/>
                    <a:gd name="T14" fmla="*/ 238 w 526"/>
                    <a:gd name="T15" fmla="*/ 0 h 255"/>
                    <a:gd name="T16" fmla="*/ 218 w 526"/>
                    <a:gd name="T17" fmla="*/ 0 h 255"/>
                    <a:gd name="T18" fmla="*/ 218 w 526"/>
                    <a:gd name="T19" fmla="*/ 32 h 255"/>
                    <a:gd name="T20" fmla="*/ 206 w 526"/>
                    <a:gd name="T21" fmla="*/ 32 h 255"/>
                    <a:gd name="T22" fmla="*/ 206 w 526"/>
                    <a:gd name="T23" fmla="*/ 0 h 255"/>
                    <a:gd name="T24" fmla="*/ 186 w 526"/>
                    <a:gd name="T25" fmla="*/ 0 h 255"/>
                    <a:gd name="T26" fmla="*/ 184 w 526"/>
                    <a:gd name="T27" fmla="*/ 31 h 255"/>
                    <a:gd name="T28" fmla="*/ 171 w 526"/>
                    <a:gd name="T29" fmla="*/ 37 h 255"/>
                    <a:gd name="T30" fmla="*/ 170 w 526"/>
                    <a:gd name="T31" fmla="*/ 37 h 255"/>
                    <a:gd name="T32" fmla="*/ 170 w 526"/>
                    <a:gd name="T33" fmla="*/ 38 h 255"/>
                    <a:gd name="T34" fmla="*/ 170 w 526"/>
                    <a:gd name="T35" fmla="*/ 119 h 255"/>
                    <a:gd name="T36" fmla="*/ 77 w 526"/>
                    <a:gd name="T37" fmla="*/ 165 h 255"/>
                    <a:gd name="T38" fmla="*/ 10 w 526"/>
                    <a:gd name="T39" fmla="*/ 198 h 255"/>
                    <a:gd name="T40" fmla="*/ 1 w 526"/>
                    <a:gd name="T41" fmla="*/ 207 h 255"/>
                    <a:gd name="T42" fmla="*/ 1 w 526"/>
                    <a:gd name="T43" fmla="*/ 208 h 255"/>
                    <a:gd name="T44" fmla="*/ 20 w 526"/>
                    <a:gd name="T45" fmla="*/ 241 h 255"/>
                    <a:gd name="T46" fmla="*/ 356 w 526"/>
                    <a:gd name="T47" fmla="*/ 75 h 255"/>
                    <a:gd name="T48" fmla="*/ 493 w 526"/>
                    <a:gd name="T49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6" h="255">
                      <a:moveTo>
                        <a:pt x="493" y="255"/>
                      </a:moveTo>
                      <a:cubicBezTo>
                        <a:pt x="504" y="243"/>
                        <a:pt x="517" y="238"/>
                        <a:pt x="526" y="227"/>
                      </a:cubicBezTo>
                      <a:cubicBezTo>
                        <a:pt x="474" y="158"/>
                        <a:pt x="422" y="89"/>
                        <a:pt x="370" y="21"/>
                      </a:cubicBezTo>
                      <a:cubicBezTo>
                        <a:pt x="339" y="36"/>
                        <a:pt x="309" y="50"/>
                        <a:pt x="279" y="65"/>
                      </a:cubicBezTo>
                      <a:cubicBezTo>
                        <a:pt x="279" y="65"/>
                        <a:pt x="279" y="65"/>
                        <a:pt x="278" y="65"/>
                      </a:cubicBezTo>
                      <a:cubicBezTo>
                        <a:pt x="275" y="54"/>
                        <a:pt x="279" y="45"/>
                        <a:pt x="275" y="37"/>
                      </a:cubicBezTo>
                      <a:cubicBezTo>
                        <a:pt x="264" y="32"/>
                        <a:pt x="251" y="39"/>
                        <a:pt x="240" y="32"/>
                      </a:cubicBezTo>
                      <a:cubicBezTo>
                        <a:pt x="239" y="21"/>
                        <a:pt x="239" y="11"/>
                        <a:pt x="238" y="0"/>
                      </a:cubicBezTo>
                      <a:cubicBezTo>
                        <a:pt x="231" y="0"/>
                        <a:pt x="225" y="0"/>
                        <a:pt x="218" y="0"/>
                      </a:cubicBezTo>
                      <a:cubicBezTo>
                        <a:pt x="218" y="11"/>
                        <a:pt x="218" y="22"/>
                        <a:pt x="218" y="32"/>
                      </a:cubicBezTo>
                      <a:cubicBezTo>
                        <a:pt x="214" y="36"/>
                        <a:pt x="211" y="36"/>
                        <a:pt x="206" y="32"/>
                      </a:cubicBezTo>
                      <a:cubicBezTo>
                        <a:pt x="206" y="22"/>
                        <a:pt x="206" y="11"/>
                        <a:pt x="206" y="0"/>
                      </a:cubicBezTo>
                      <a:cubicBezTo>
                        <a:pt x="199" y="0"/>
                        <a:pt x="193" y="0"/>
                        <a:pt x="186" y="0"/>
                      </a:cubicBezTo>
                      <a:cubicBezTo>
                        <a:pt x="185" y="11"/>
                        <a:pt x="185" y="21"/>
                        <a:pt x="184" y="31"/>
                      </a:cubicBezTo>
                      <a:cubicBezTo>
                        <a:pt x="181" y="36"/>
                        <a:pt x="176" y="35"/>
                        <a:pt x="171" y="37"/>
                      </a:cubicBezTo>
                      <a:cubicBezTo>
                        <a:pt x="170" y="37"/>
                        <a:pt x="170" y="37"/>
                        <a:pt x="170" y="37"/>
                      </a:cubicBezTo>
                      <a:cubicBezTo>
                        <a:pt x="170" y="37"/>
                        <a:pt x="170" y="38"/>
                        <a:pt x="170" y="38"/>
                      </a:cubicBezTo>
                      <a:cubicBezTo>
                        <a:pt x="170" y="64"/>
                        <a:pt x="170" y="91"/>
                        <a:pt x="170" y="119"/>
                      </a:cubicBezTo>
                      <a:cubicBezTo>
                        <a:pt x="139" y="134"/>
                        <a:pt x="108" y="149"/>
                        <a:pt x="77" y="165"/>
                      </a:cubicBezTo>
                      <a:cubicBezTo>
                        <a:pt x="55" y="176"/>
                        <a:pt x="33" y="187"/>
                        <a:pt x="10" y="198"/>
                      </a:cubicBezTo>
                      <a:cubicBezTo>
                        <a:pt x="6" y="200"/>
                        <a:pt x="0" y="201"/>
                        <a:pt x="1" y="207"/>
                      </a:cubicBezTo>
                      <a:cubicBezTo>
                        <a:pt x="1" y="208"/>
                        <a:pt x="1" y="208"/>
                        <a:pt x="1" y="208"/>
                      </a:cubicBezTo>
                      <a:cubicBezTo>
                        <a:pt x="8" y="219"/>
                        <a:pt x="11" y="231"/>
                        <a:pt x="20" y="241"/>
                      </a:cubicBezTo>
                      <a:cubicBezTo>
                        <a:pt x="132" y="186"/>
                        <a:pt x="244" y="131"/>
                        <a:pt x="356" y="75"/>
                      </a:cubicBezTo>
                      <a:cubicBezTo>
                        <a:pt x="402" y="136"/>
                        <a:pt x="447" y="195"/>
                        <a:pt x="493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448" name="Freeform 62">
                  <a:extLst>
                    <a:ext uri="{FF2B5EF4-FFF2-40B4-BE49-F238E27FC236}">
                      <a16:creationId xmlns:a16="http://schemas.microsoft.com/office/drawing/2014/main" id="{B2950004-61C5-4E16-A759-AD4099C57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9" y="1795"/>
                  <a:ext cx="925" cy="367"/>
                </a:xfrm>
                <a:custGeom>
                  <a:avLst/>
                  <a:gdLst>
                    <a:gd name="T0" fmla="*/ 388 w 390"/>
                    <a:gd name="T1" fmla="*/ 134 h 155"/>
                    <a:gd name="T2" fmla="*/ 113 w 390"/>
                    <a:gd name="T3" fmla="*/ 26 h 155"/>
                    <a:gd name="T4" fmla="*/ 86 w 390"/>
                    <a:gd name="T5" fmla="*/ 52 h 155"/>
                    <a:gd name="T6" fmla="*/ 83 w 390"/>
                    <a:gd name="T7" fmla="*/ 26 h 155"/>
                    <a:gd name="T8" fmla="*/ 72 w 390"/>
                    <a:gd name="T9" fmla="*/ 20 h 155"/>
                    <a:gd name="T10" fmla="*/ 71 w 390"/>
                    <a:gd name="T11" fmla="*/ 2 h 155"/>
                    <a:gd name="T12" fmla="*/ 59 w 390"/>
                    <a:gd name="T13" fmla="*/ 2 h 155"/>
                    <a:gd name="T14" fmla="*/ 57 w 390"/>
                    <a:gd name="T15" fmla="*/ 21 h 155"/>
                    <a:gd name="T16" fmla="*/ 47 w 390"/>
                    <a:gd name="T17" fmla="*/ 30 h 155"/>
                    <a:gd name="T18" fmla="*/ 47 w 390"/>
                    <a:gd name="T19" fmla="*/ 96 h 155"/>
                    <a:gd name="T20" fmla="*/ 0 w 390"/>
                    <a:gd name="T21" fmla="*/ 139 h 155"/>
                    <a:gd name="T22" fmla="*/ 17 w 390"/>
                    <a:gd name="T23" fmla="*/ 154 h 155"/>
                    <a:gd name="T24" fmla="*/ 117 w 390"/>
                    <a:gd name="T25" fmla="*/ 51 h 155"/>
                    <a:gd name="T26" fmla="*/ 382 w 390"/>
                    <a:gd name="T27" fmla="*/ 155 h 155"/>
                    <a:gd name="T28" fmla="*/ 388 w 390"/>
                    <a:gd name="T29" fmla="*/ 134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0" h="155">
                      <a:moveTo>
                        <a:pt x="388" y="134"/>
                      </a:moveTo>
                      <a:cubicBezTo>
                        <a:pt x="297" y="98"/>
                        <a:pt x="205" y="62"/>
                        <a:pt x="113" y="26"/>
                      </a:cubicBezTo>
                      <a:cubicBezTo>
                        <a:pt x="103" y="35"/>
                        <a:pt x="95" y="43"/>
                        <a:pt x="86" y="52"/>
                      </a:cubicBezTo>
                      <a:cubicBezTo>
                        <a:pt x="83" y="42"/>
                        <a:pt x="87" y="33"/>
                        <a:pt x="83" y="26"/>
                      </a:cubicBezTo>
                      <a:cubicBezTo>
                        <a:pt x="80" y="23"/>
                        <a:pt x="74" y="26"/>
                        <a:pt x="72" y="20"/>
                      </a:cubicBezTo>
                      <a:cubicBezTo>
                        <a:pt x="72" y="14"/>
                        <a:pt x="72" y="8"/>
                        <a:pt x="71" y="2"/>
                      </a:cubicBezTo>
                      <a:cubicBezTo>
                        <a:pt x="67" y="0"/>
                        <a:pt x="63" y="0"/>
                        <a:pt x="59" y="2"/>
                      </a:cubicBezTo>
                      <a:cubicBezTo>
                        <a:pt x="57" y="8"/>
                        <a:pt x="60" y="15"/>
                        <a:pt x="57" y="21"/>
                      </a:cubicBezTo>
                      <a:cubicBezTo>
                        <a:pt x="55" y="25"/>
                        <a:pt x="49" y="23"/>
                        <a:pt x="47" y="30"/>
                      </a:cubicBezTo>
                      <a:cubicBezTo>
                        <a:pt x="47" y="49"/>
                        <a:pt x="47" y="70"/>
                        <a:pt x="47" y="96"/>
                      </a:cubicBezTo>
                      <a:cubicBezTo>
                        <a:pt x="33" y="109"/>
                        <a:pt x="16" y="124"/>
                        <a:pt x="0" y="139"/>
                      </a:cubicBezTo>
                      <a:cubicBezTo>
                        <a:pt x="4" y="146"/>
                        <a:pt x="8" y="151"/>
                        <a:pt x="17" y="154"/>
                      </a:cubicBezTo>
                      <a:cubicBezTo>
                        <a:pt x="50" y="120"/>
                        <a:pt x="83" y="85"/>
                        <a:pt x="117" y="51"/>
                      </a:cubicBezTo>
                      <a:cubicBezTo>
                        <a:pt x="207" y="86"/>
                        <a:pt x="295" y="120"/>
                        <a:pt x="382" y="155"/>
                      </a:cubicBezTo>
                      <a:cubicBezTo>
                        <a:pt x="386" y="148"/>
                        <a:pt x="390" y="142"/>
                        <a:pt x="388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01148B0-BDFE-493B-B38D-30D8E9FB987A}"/>
                </a:ext>
              </a:extLst>
            </p:cNvPr>
            <p:cNvSpPr>
              <a:spLocks/>
            </p:cNvSpPr>
            <p:nvPr/>
          </p:nvSpPr>
          <p:spPr>
            <a:xfrm>
              <a:off x="8042402" y="3267075"/>
              <a:ext cx="1298047" cy="423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0318298B-027C-411F-B22D-BF86F6387B57}"/>
                </a:ext>
              </a:extLst>
            </p:cNvPr>
            <p:cNvGrpSpPr/>
            <p:nvPr/>
          </p:nvGrpSpPr>
          <p:grpSpPr>
            <a:xfrm>
              <a:off x="8107177" y="3340100"/>
              <a:ext cx="331629" cy="292100"/>
              <a:chOff x="5084196" y="11177489"/>
              <a:chExt cx="906904" cy="906904"/>
            </a:xfrm>
          </p:grpSpPr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769876AD-6CFF-43D5-9298-36FC5946B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4196" y="11177489"/>
                <a:ext cx="906904" cy="9069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394" name="Group 58">
                <a:extLst>
                  <a:ext uri="{FF2B5EF4-FFF2-40B4-BE49-F238E27FC236}">
                    <a16:creationId xmlns:a16="http://schemas.microsoft.com/office/drawing/2014/main" id="{79003DC4-DDEE-440E-83DD-7541838D2B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69254" y="11347881"/>
                <a:ext cx="536789" cy="566121"/>
                <a:chOff x="1786" y="1026"/>
                <a:chExt cx="2068" cy="2181"/>
              </a:xfrm>
              <a:solidFill>
                <a:schemeClr val="bg1"/>
              </a:solidFill>
            </p:grpSpPr>
            <p:sp>
              <p:nvSpPr>
                <p:cNvPr id="395" name="Freeform 59">
                  <a:extLst>
                    <a:ext uri="{FF2B5EF4-FFF2-40B4-BE49-F238E27FC236}">
                      <a16:creationId xmlns:a16="http://schemas.microsoft.com/office/drawing/2014/main" id="{56C34151-E048-4033-85D6-0F4CAD700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4" y="1275"/>
                  <a:ext cx="1001" cy="1932"/>
                </a:xfrm>
                <a:custGeom>
                  <a:avLst/>
                  <a:gdLst>
                    <a:gd name="T0" fmla="*/ 0 w 422"/>
                    <a:gd name="T1" fmla="*/ 152 h 815"/>
                    <a:gd name="T2" fmla="*/ 0 w 422"/>
                    <a:gd name="T3" fmla="*/ 164 h 815"/>
                    <a:gd name="T4" fmla="*/ 0 w 422"/>
                    <a:gd name="T5" fmla="*/ 801 h 815"/>
                    <a:gd name="T6" fmla="*/ 1 w 422"/>
                    <a:gd name="T7" fmla="*/ 815 h 815"/>
                    <a:gd name="T8" fmla="*/ 161 w 422"/>
                    <a:gd name="T9" fmla="*/ 815 h 815"/>
                    <a:gd name="T10" fmla="*/ 161 w 422"/>
                    <a:gd name="T11" fmla="*/ 642 h 815"/>
                    <a:gd name="T12" fmla="*/ 261 w 422"/>
                    <a:gd name="T13" fmla="*/ 642 h 815"/>
                    <a:gd name="T14" fmla="*/ 263 w 422"/>
                    <a:gd name="T15" fmla="*/ 662 h 815"/>
                    <a:gd name="T16" fmla="*/ 264 w 422"/>
                    <a:gd name="T17" fmla="*/ 796 h 815"/>
                    <a:gd name="T18" fmla="*/ 265 w 422"/>
                    <a:gd name="T19" fmla="*/ 815 h 815"/>
                    <a:gd name="T20" fmla="*/ 421 w 422"/>
                    <a:gd name="T21" fmla="*/ 815 h 815"/>
                    <a:gd name="T22" fmla="*/ 422 w 422"/>
                    <a:gd name="T23" fmla="*/ 797 h 815"/>
                    <a:gd name="T24" fmla="*/ 422 w 422"/>
                    <a:gd name="T25" fmla="*/ 166 h 815"/>
                    <a:gd name="T26" fmla="*/ 422 w 422"/>
                    <a:gd name="T27" fmla="*/ 151 h 815"/>
                    <a:gd name="T28" fmla="*/ 307 w 422"/>
                    <a:gd name="T29" fmla="*/ 0 h 815"/>
                    <a:gd name="T30" fmla="*/ 0 w 422"/>
                    <a:gd name="T31" fmla="*/ 152 h 815"/>
                    <a:gd name="T32" fmla="*/ 180 w 422"/>
                    <a:gd name="T33" fmla="*/ 606 h 815"/>
                    <a:gd name="T34" fmla="*/ 66 w 422"/>
                    <a:gd name="T35" fmla="*/ 606 h 815"/>
                    <a:gd name="T36" fmla="*/ 66 w 422"/>
                    <a:gd name="T37" fmla="*/ 490 h 815"/>
                    <a:gd name="T38" fmla="*/ 180 w 422"/>
                    <a:gd name="T39" fmla="*/ 490 h 815"/>
                    <a:gd name="T40" fmla="*/ 180 w 422"/>
                    <a:gd name="T41" fmla="*/ 606 h 815"/>
                    <a:gd name="T42" fmla="*/ 66 w 422"/>
                    <a:gd name="T43" fmla="*/ 447 h 815"/>
                    <a:gd name="T44" fmla="*/ 66 w 422"/>
                    <a:gd name="T45" fmla="*/ 331 h 815"/>
                    <a:gd name="T46" fmla="*/ 180 w 422"/>
                    <a:gd name="T47" fmla="*/ 331 h 815"/>
                    <a:gd name="T48" fmla="*/ 180 w 422"/>
                    <a:gd name="T49" fmla="*/ 447 h 815"/>
                    <a:gd name="T50" fmla="*/ 66 w 422"/>
                    <a:gd name="T51" fmla="*/ 447 h 815"/>
                    <a:gd name="T52" fmla="*/ 180 w 422"/>
                    <a:gd name="T53" fmla="*/ 286 h 815"/>
                    <a:gd name="T54" fmla="*/ 66 w 422"/>
                    <a:gd name="T55" fmla="*/ 286 h 815"/>
                    <a:gd name="T56" fmla="*/ 66 w 422"/>
                    <a:gd name="T57" fmla="*/ 171 h 815"/>
                    <a:gd name="T58" fmla="*/ 180 w 422"/>
                    <a:gd name="T59" fmla="*/ 171 h 815"/>
                    <a:gd name="T60" fmla="*/ 180 w 422"/>
                    <a:gd name="T61" fmla="*/ 286 h 815"/>
                    <a:gd name="T62" fmla="*/ 358 w 422"/>
                    <a:gd name="T63" fmla="*/ 606 h 815"/>
                    <a:gd name="T64" fmla="*/ 242 w 422"/>
                    <a:gd name="T65" fmla="*/ 606 h 815"/>
                    <a:gd name="T66" fmla="*/ 242 w 422"/>
                    <a:gd name="T67" fmla="*/ 490 h 815"/>
                    <a:gd name="T68" fmla="*/ 358 w 422"/>
                    <a:gd name="T69" fmla="*/ 490 h 815"/>
                    <a:gd name="T70" fmla="*/ 358 w 422"/>
                    <a:gd name="T71" fmla="*/ 606 h 815"/>
                    <a:gd name="T72" fmla="*/ 359 w 422"/>
                    <a:gd name="T73" fmla="*/ 446 h 815"/>
                    <a:gd name="T74" fmla="*/ 242 w 422"/>
                    <a:gd name="T75" fmla="*/ 446 h 815"/>
                    <a:gd name="T76" fmla="*/ 242 w 422"/>
                    <a:gd name="T77" fmla="*/ 331 h 815"/>
                    <a:gd name="T78" fmla="*/ 359 w 422"/>
                    <a:gd name="T79" fmla="*/ 331 h 815"/>
                    <a:gd name="T80" fmla="*/ 359 w 422"/>
                    <a:gd name="T81" fmla="*/ 446 h 815"/>
                    <a:gd name="T82" fmla="*/ 359 w 422"/>
                    <a:gd name="T83" fmla="*/ 286 h 815"/>
                    <a:gd name="T84" fmla="*/ 242 w 422"/>
                    <a:gd name="T85" fmla="*/ 286 h 815"/>
                    <a:gd name="T86" fmla="*/ 242 w 422"/>
                    <a:gd name="T87" fmla="*/ 171 h 815"/>
                    <a:gd name="T88" fmla="*/ 359 w 422"/>
                    <a:gd name="T89" fmla="*/ 171 h 815"/>
                    <a:gd name="T90" fmla="*/ 359 w 422"/>
                    <a:gd name="T91" fmla="*/ 286 h 8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22" h="815">
                      <a:moveTo>
                        <a:pt x="0" y="152"/>
                      </a:moveTo>
                      <a:cubicBezTo>
                        <a:pt x="0" y="157"/>
                        <a:pt x="0" y="160"/>
                        <a:pt x="0" y="164"/>
                      </a:cubicBezTo>
                      <a:cubicBezTo>
                        <a:pt x="0" y="376"/>
                        <a:pt x="0" y="589"/>
                        <a:pt x="0" y="801"/>
                      </a:cubicBezTo>
                      <a:cubicBezTo>
                        <a:pt x="0" y="806"/>
                        <a:pt x="1" y="811"/>
                        <a:pt x="1" y="815"/>
                      </a:cubicBezTo>
                      <a:cubicBezTo>
                        <a:pt x="54" y="815"/>
                        <a:pt x="108" y="815"/>
                        <a:pt x="161" y="815"/>
                      </a:cubicBezTo>
                      <a:cubicBezTo>
                        <a:pt x="161" y="758"/>
                        <a:pt x="161" y="700"/>
                        <a:pt x="161" y="642"/>
                      </a:cubicBezTo>
                      <a:cubicBezTo>
                        <a:pt x="195" y="642"/>
                        <a:pt x="228" y="642"/>
                        <a:pt x="261" y="642"/>
                      </a:cubicBezTo>
                      <a:cubicBezTo>
                        <a:pt x="265" y="649"/>
                        <a:pt x="263" y="656"/>
                        <a:pt x="263" y="662"/>
                      </a:cubicBezTo>
                      <a:cubicBezTo>
                        <a:pt x="264" y="707"/>
                        <a:pt x="263" y="751"/>
                        <a:pt x="264" y="796"/>
                      </a:cubicBezTo>
                      <a:cubicBezTo>
                        <a:pt x="264" y="802"/>
                        <a:pt x="262" y="809"/>
                        <a:pt x="265" y="815"/>
                      </a:cubicBezTo>
                      <a:cubicBezTo>
                        <a:pt x="317" y="815"/>
                        <a:pt x="369" y="815"/>
                        <a:pt x="421" y="815"/>
                      </a:cubicBezTo>
                      <a:cubicBezTo>
                        <a:pt x="421" y="809"/>
                        <a:pt x="422" y="803"/>
                        <a:pt x="422" y="797"/>
                      </a:cubicBezTo>
                      <a:cubicBezTo>
                        <a:pt x="422" y="587"/>
                        <a:pt x="422" y="376"/>
                        <a:pt x="422" y="166"/>
                      </a:cubicBezTo>
                      <a:cubicBezTo>
                        <a:pt x="422" y="161"/>
                        <a:pt x="422" y="155"/>
                        <a:pt x="422" y="151"/>
                      </a:cubicBezTo>
                      <a:cubicBezTo>
                        <a:pt x="383" y="100"/>
                        <a:pt x="346" y="50"/>
                        <a:pt x="307" y="0"/>
                      </a:cubicBezTo>
                      <a:cubicBezTo>
                        <a:pt x="205" y="51"/>
                        <a:pt x="102" y="101"/>
                        <a:pt x="0" y="152"/>
                      </a:cubicBezTo>
                      <a:close/>
                      <a:moveTo>
                        <a:pt x="180" y="606"/>
                      </a:moveTo>
                      <a:cubicBezTo>
                        <a:pt x="141" y="606"/>
                        <a:pt x="104" y="606"/>
                        <a:pt x="66" y="606"/>
                      </a:cubicBezTo>
                      <a:cubicBezTo>
                        <a:pt x="66" y="568"/>
                        <a:pt x="66" y="529"/>
                        <a:pt x="66" y="490"/>
                      </a:cubicBezTo>
                      <a:cubicBezTo>
                        <a:pt x="104" y="490"/>
                        <a:pt x="141" y="490"/>
                        <a:pt x="180" y="490"/>
                      </a:cubicBezTo>
                      <a:cubicBezTo>
                        <a:pt x="180" y="528"/>
                        <a:pt x="180" y="567"/>
                        <a:pt x="180" y="606"/>
                      </a:cubicBezTo>
                      <a:close/>
                      <a:moveTo>
                        <a:pt x="66" y="447"/>
                      </a:moveTo>
                      <a:cubicBezTo>
                        <a:pt x="66" y="409"/>
                        <a:pt x="66" y="371"/>
                        <a:pt x="66" y="331"/>
                      </a:cubicBezTo>
                      <a:cubicBezTo>
                        <a:pt x="103" y="331"/>
                        <a:pt x="141" y="331"/>
                        <a:pt x="180" y="331"/>
                      </a:cubicBezTo>
                      <a:cubicBezTo>
                        <a:pt x="180" y="369"/>
                        <a:pt x="180" y="407"/>
                        <a:pt x="180" y="447"/>
                      </a:cubicBezTo>
                      <a:cubicBezTo>
                        <a:pt x="142" y="447"/>
                        <a:pt x="105" y="447"/>
                        <a:pt x="66" y="447"/>
                      </a:cubicBezTo>
                      <a:close/>
                      <a:moveTo>
                        <a:pt x="180" y="286"/>
                      </a:moveTo>
                      <a:cubicBezTo>
                        <a:pt x="142" y="286"/>
                        <a:pt x="104" y="286"/>
                        <a:pt x="66" y="286"/>
                      </a:cubicBezTo>
                      <a:cubicBezTo>
                        <a:pt x="66" y="248"/>
                        <a:pt x="66" y="210"/>
                        <a:pt x="66" y="171"/>
                      </a:cubicBezTo>
                      <a:cubicBezTo>
                        <a:pt x="104" y="171"/>
                        <a:pt x="141" y="171"/>
                        <a:pt x="180" y="171"/>
                      </a:cubicBezTo>
                      <a:cubicBezTo>
                        <a:pt x="180" y="210"/>
                        <a:pt x="180" y="248"/>
                        <a:pt x="180" y="286"/>
                      </a:cubicBezTo>
                      <a:close/>
                      <a:moveTo>
                        <a:pt x="358" y="606"/>
                      </a:moveTo>
                      <a:cubicBezTo>
                        <a:pt x="320" y="606"/>
                        <a:pt x="281" y="606"/>
                        <a:pt x="242" y="606"/>
                      </a:cubicBezTo>
                      <a:cubicBezTo>
                        <a:pt x="242" y="567"/>
                        <a:pt x="242" y="529"/>
                        <a:pt x="242" y="490"/>
                      </a:cubicBezTo>
                      <a:cubicBezTo>
                        <a:pt x="281" y="490"/>
                        <a:pt x="319" y="490"/>
                        <a:pt x="358" y="490"/>
                      </a:cubicBezTo>
                      <a:cubicBezTo>
                        <a:pt x="358" y="529"/>
                        <a:pt x="358" y="567"/>
                        <a:pt x="358" y="606"/>
                      </a:cubicBezTo>
                      <a:close/>
                      <a:moveTo>
                        <a:pt x="359" y="446"/>
                      </a:moveTo>
                      <a:cubicBezTo>
                        <a:pt x="319" y="446"/>
                        <a:pt x="281" y="446"/>
                        <a:pt x="242" y="446"/>
                      </a:cubicBezTo>
                      <a:cubicBezTo>
                        <a:pt x="242" y="408"/>
                        <a:pt x="242" y="370"/>
                        <a:pt x="242" y="331"/>
                      </a:cubicBezTo>
                      <a:cubicBezTo>
                        <a:pt x="280" y="331"/>
                        <a:pt x="318" y="331"/>
                        <a:pt x="359" y="331"/>
                      </a:cubicBezTo>
                      <a:cubicBezTo>
                        <a:pt x="359" y="370"/>
                        <a:pt x="359" y="408"/>
                        <a:pt x="359" y="446"/>
                      </a:cubicBezTo>
                      <a:close/>
                      <a:moveTo>
                        <a:pt x="359" y="286"/>
                      </a:moveTo>
                      <a:cubicBezTo>
                        <a:pt x="320" y="286"/>
                        <a:pt x="281" y="286"/>
                        <a:pt x="242" y="286"/>
                      </a:cubicBezTo>
                      <a:cubicBezTo>
                        <a:pt x="242" y="247"/>
                        <a:pt x="242" y="209"/>
                        <a:pt x="242" y="171"/>
                      </a:cubicBezTo>
                      <a:cubicBezTo>
                        <a:pt x="281" y="171"/>
                        <a:pt x="320" y="171"/>
                        <a:pt x="359" y="171"/>
                      </a:cubicBezTo>
                      <a:cubicBezTo>
                        <a:pt x="359" y="210"/>
                        <a:pt x="359" y="247"/>
                        <a:pt x="359" y="2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96" name="Freeform 60">
                  <a:extLst>
                    <a:ext uri="{FF2B5EF4-FFF2-40B4-BE49-F238E27FC236}">
                      <a16:creationId xmlns:a16="http://schemas.microsoft.com/office/drawing/2014/main" id="{42682630-03D8-48FD-ACB9-91A35851B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4" y="1956"/>
                  <a:ext cx="839" cy="1251"/>
                </a:xfrm>
                <a:custGeom>
                  <a:avLst/>
                  <a:gdLst>
                    <a:gd name="T0" fmla="*/ 352 w 354"/>
                    <a:gd name="T1" fmla="*/ 120 h 528"/>
                    <a:gd name="T2" fmla="*/ 350 w 354"/>
                    <a:gd name="T3" fmla="*/ 98 h 528"/>
                    <a:gd name="T4" fmla="*/ 102 w 354"/>
                    <a:gd name="T5" fmla="*/ 0 h 528"/>
                    <a:gd name="T6" fmla="*/ 0 w 354"/>
                    <a:gd name="T7" fmla="*/ 98 h 528"/>
                    <a:gd name="T8" fmla="*/ 0 w 354"/>
                    <a:gd name="T9" fmla="*/ 112 h 528"/>
                    <a:gd name="T10" fmla="*/ 0 w 354"/>
                    <a:gd name="T11" fmla="*/ 514 h 528"/>
                    <a:gd name="T12" fmla="*/ 1 w 354"/>
                    <a:gd name="T13" fmla="*/ 528 h 528"/>
                    <a:gd name="T14" fmla="*/ 33 w 354"/>
                    <a:gd name="T15" fmla="*/ 528 h 528"/>
                    <a:gd name="T16" fmla="*/ 33 w 354"/>
                    <a:gd name="T17" fmla="*/ 384 h 528"/>
                    <a:gd name="T18" fmla="*/ 99 w 354"/>
                    <a:gd name="T19" fmla="*/ 384 h 528"/>
                    <a:gd name="T20" fmla="*/ 102 w 354"/>
                    <a:gd name="T21" fmla="*/ 387 h 528"/>
                    <a:gd name="T22" fmla="*/ 101 w 354"/>
                    <a:gd name="T23" fmla="*/ 528 h 528"/>
                    <a:gd name="T24" fmla="*/ 353 w 354"/>
                    <a:gd name="T25" fmla="*/ 528 h 528"/>
                    <a:gd name="T26" fmla="*/ 353 w 354"/>
                    <a:gd name="T27" fmla="*/ 506 h 528"/>
                    <a:gd name="T28" fmla="*/ 352 w 354"/>
                    <a:gd name="T29" fmla="*/ 120 h 528"/>
                    <a:gd name="T30" fmla="*/ 76 w 354"/>
                    <a:gd name="T31" fmla="*/ 194 h 528"/>
                    <a:gd name="T32" fmla="*/ 55 w 354"/>
                    <a:gd name="T33" fmla="*/ 195 h 528"/>
                    <a:gd name="T34" fmla="*/ 55 w 354"/>
                    <a:gd name="T35" fmla="*/ 151 h 528"/>
                    <a:gd name="T36" fmla="*/ 74 w 354"/>
                    <a:gd name="T37" fmla="*/ 148 h 528"/>
                    <a:gd name="T38" fmla="*/ 76 w 354"/>
                    <a:gd name="T39" fmla="*/ 194 h 528"/>
                    <a:gd name="T40" fmla="*/ 75 w 354"/>
                    <a:gd name="T41" fmla="*/ 335 h 528"/>
                    <a:gd name="T42" fmla="*/ 55 w 354"/>
                    <a:gd name="T43" fmla="*/ 335 h 528"/>
                    <a:gd name="T44" fmla="*/ 55 w 354"/>
                    <a:gd name="T45" fmla="*/ 291 h 528"/>
                    <a:gd name="T46" fmla="*/ 75 w 354"/>
                    <a:gd name="T47" fmla="*/ 290 h 528"/>
                    <a:gd name="T48" fmla="*/ 75 w 354"/>
                    <a:gd name="T49" fmla="*/ 335 h 528"/>
                    <a:gd name="T50" fmla="*/ 109 w 354"/>
                    <a:gd name="T51" fmla="*/ 173 h 528"/>
                    <a:gd name="T52" fmla="*/ 109 w 354"/>
                    <a:gd name="T53" fmla="*/ 130 h 528"/>
                    <a:gd name="T54" fmla="*/ 194 w 354"/>
                    <a:gd name="T55" fmla="*/ 130 h 528"/>
                    <a:gd name="T56" fmla="*/ 194 w 354"/>
                    <a:gd name="T57" fmla="*/ 215 h 528"/>
                    <a:gd name="T58" fmla="*/ 111 w 354"/>
                    <a:gd name="T59" fmla="*/ 215 h 528"/>
                    <a:gd name="T60" fmla="*/ 109 w 354"/>
                    <a:gd name="T61" fmla="*/ 173 h 528"/>
                    <a:gd name="T62" fmla="*/ 195 w 354"/>
                    <a:gd name="T63" fmla="*/ 356 h 528"/>
                    <a:gd name="T64" fmla="*/ 110 w 354"/>
                    <a:gd name="T65" fmla="*/ 356 h 528"/>
                    <a:gd name="T66" fmla="*/ 110 w 354"/>
                    <a:gd name="T67" fmla="*/ 270 h 528"/>
                    <a:gd name="T68" fmla="*/ 195 w 354"/>
                    <a:gd name="T69" fmla="*/ 270 h 528"/>
                    <a:gd name="T70" fmla="*/ 195 w 354"/>
                    <a:gd name="T71" fmla="*/ 356 h 528"/>
                    <a:gd name="T72" fmla="*/ 237 w 354"/>
                    <a:gd name="T73" fmla="*/ 130 h 528"/>
                    <a:gd name="T74" fmla="*/ 320 w 354"/>
                    <a:gd name="T75" fmla="*/ 130 h 528"/>
                    <a:gd name="T76" fmla="*/ 320 w 354"/>
                    <a:gd name="T77" fmla="*/ 215 h 528"/>
                    <a:gd name="T78" fmla="*/ 237 w 354"/>
                    <a:gd name="T79" fmla="*/ 215 h 528"/>
                    <a:gd name="T80" fmla="*/ 237 w 354"/>
                    <a:gd name="T81" fmla="*/ 130 h 528"/>
                    <a:gd name="T82" fmla="*/ 320 w 354"/>
                    <a:gd name="T83" fmla="*/ 495 h 528"/>
                    <a:gd name="T84" fmla="*/ 237 w 354"/>
                    <a:gd name="T85" fmla="*/ 495 h 528"/>
                    <a:gd name="T86" fmla="*/ 237 w 354"/>
                    <a:gd name="T87" fmla="*/ 410 h 528"/>
                    <a:gd name="T88" fmla="*/ 320 w 354"/>
                    <a:gd name="T89" fmla="*/ 410 h 528"/>
                    <a:gd name="T90" fmla="*/ 320 w 354"/>
                    <a:gd name="T91" fmla="*/ 495 h 528"/>
                    <a:gd name="T92" fmla="*/ 320 w 354"/>
                    <a:gd name="T93" fmla="*/ 355 h 528"/>
                    <a:gd name="T94" fmla="*/ 238 w 354"/>
                    <a:gd name="T95" fmla="*/ 355 h 528"/>
                    <a:gd name="T96" fmla="*/ 238 w 354"/>
                    <a:gd name="T97" fmla="*/ 270 h 528"/>
                    <a:gd name="T98" fmla="*/ 320 w 354"/>
                    <a:gd name="T99" fmla="*/ 270 h 528"/>
                    <a:gd name="T100" fmla="*/ 320 w 354"/>
                    <a:gd name="T101" fmla="*/ 355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4" h="528">
                      <a:moveTo>
                        <a:pt x="352" y="120"/>
                      </a:moveTo>
                      <a:cubicBezTo>
                        <a:pt x="352" y="113"/>
                        <a:pt x="354" y="106"/>
                        <a:pt x="350" y="98"/>
                      </a:cubicBezTo>
                      <a:cubicBezTo>
                        <a:pt x="267" y="65"/>
                        <a:pt x="183" y="32"/>
                        <a:pt x="102" y="0"/>
                      </a:cubicBezTo>
                      <a:cubicBezTo>
                        <a:pt x="67" y="34"/>
                        <a:pt x="33" y="66"/>
                        <a:pt x="0" y="98"/>
                      </a:cubicBezTo>
                      <a:cubicBezTo>
                        <a:pt x="0" y="103"/>
                        <a:pt x="0" y="108"/>
                        <a:pt x="0" y="112"/>
                      </a:cubicBezTo>
                      <a:cubicBezTo>
                        <a:pt x="0" y="246"/>
                        <a:pt x="0" y="380"/>
                        <a:pt x="0" y="514"/>
                      </a:cubicBezTo>
                      <a:cubicBezTo>
                        <a:pt x="0" y="519"/>
                        <a:pt x="1" y="524"/>
                        <a:pt x="1" y="528"/>
                      </a:cubicBezTo>
                      <a:cubicBezTo>
                        <a:pt x="12" y="528"/>
                        <a:pt x="22" y="528"/>
                        <a:pt x="33" y="528"/>
                      </a:cubicBezTo>
                      <a:cubicBezTo>
                        <a:pt x="33" y="481"/>
                        <a:pt x="33" y="433"/>
                        <a:pt x="33" y="384"/>
                      </a:cubicBezTo>
                      <a:cubicBezTo>
                        <a:pt x="56" y="384"/>
                        <a:pt x="78" y="384"/>
                        <a:pt x="99" y="384"/>
                      </a:cubicBezTo>
                      <a:cubicBezTo>
                        <a:pt x="100" y="385"/>
                        <a:pt x="102" y="386"/>
                        <a:pt x="102" y="387"/>
                      </a:cubicBezTo>
                      <a:cubicBezTo>
                        <a:pt x="102" y="434"/>
                        <a:pt x="104" y="481"/>
                        <a:pt x="101" y="528"/>
                      </a:cubicBezTo>
                      <a:cubicBezTo>
                        <a:pt x="185" y="528"/>
                        <a:pt x="269" y="528"/>
                        <a:pt x="353" y="528"/>
                      </a:cubicBezTo>
                      <a:cubicBezTo>
                        <a:pt x="353" y="521"/>
                        <a:pt x="353" y="514"/>
                        <a:pt x="353" y="506"/>
                      </a:cubicBezTo>
                      <a:cubicBezTo>
                        <a:pt x="353" y="378"/>
                        <a:pt x="353" y="249"/>
                        <a:pt x="352" y="120"/>
                      </a:cubicBezTo>
                      <a:close/>
                      <a:moveTo>
                        <a:pt x="76" y="194"/>
                      </a:moveTo>
                      <a:cubicBezTo>
                        <a:pt x="68" y="197"/>
                        <a:pt x="62" y="197"/>
                        <a:pt x="55" y="195"/>
                      </a:cubicBezTo>
                      <a:cubicBezTo>
                        <a:pt x="55" y="180"/>
                        <a:pt x="55" y="166"/>
                        <a:pt x="55" y="151"/>
                      </a:cubicBezTo>
                      <a:cubicBezTo>
                        <a:pt x="61" y="146"/>
                        <a:pt x="67" y="150"/>
                        <a:pt x="74" y="148"/>
                      </a:cubicBezTo>
                      <a:cubicBezTo>
                        <a:pt x="78" y="164"/>
                        <a:pt x="76" y="179"/>
                        <a:pt x="76" y="194"/>
                      </a:cubicBezTo>
                      <a:close/>
                      <a:moveTo>
                        <a:pt x="75" y="335"/>
                      </a:moveTo>
                      <a:cubicBezTo>
                        <a:pt x="68" y="337"/>
                        <a:pt x="62" y="337"/>
                        <a:pt x="55" y="335"/>
                      </a:cubicBezTo>
                      <a:cubicBezTo>
                        <a:pt x="54" y="320"/>
                        <a:pt x="53" y="305"/>
                        <a:pt x="55" y="291"/>
                      </a:cubicBezTo>
                      <a:cubicBezTo>
                        <a:pt x="62" y="287"/>
                        <a:pt x="68" y="288"/>
                        <a:pt x="75" y="290"/>
                      </a:cubicBezTo>
                      <a:cubicBezTo>
                        <a:pt x="77" y="305"/>
                        <a:pt x="77" y="320"/>
                        <a:pt x="75" y="335"/>
                      </a:cubicBezTo>
                      <a:close/>
                      <a:moveTo>
                        <a:pt x="109" y="173"/>
                      </a:moveTo>
                      <a:cubicBezTo>
                        <a:pt x="109" y="159"/>
                        <a:pt x="109" y="145"/>
                        <a:pt x="109" y="130"/>
                      </a:cubicBezTo>
                      <a:cubicBezTo>
                        <a:pt x="138" y="130"/>
                        <a:pt x="165" y="130"/>
                        <a:pt x="194" y="130"/>
                      </a:cubicBezTo>
                      <a:cubicBezTo>
                        <a:pt x="194" y="159"/>
                        <a:pt x="194" y="187"/>
                        <a:pt x="194" y="215"/>
                      </a:cubicBezTo>
                      <a:cubicBezTo>
                        <a:pt x="166" y="215"/>
                        <a:pt x="139" y="215"/>
                        <a:pt x="111" y="215"/>
                      </a:cubicBezTo>
                      <a:cubicBezTo>
                        <a:pt x="107" y="201"/>
                        <a:pt x="110" y="187"/>
                        <a:pt x="109" y="173"/>
                      </a:cubicBezTo>
                      <a:close/>
                      <a:moveTo>
                        <a:pt x="195" y="356"/>
                      </a:moveTo>
                      <a:cubicBezTo>
                        <a:pt x="166" y="356"/>
                        <a:pt x="139" y="356"/>
                        <a:pt x="110" y="356"/>
                      </a:cubicBezTo>
                      <a:cubicBezTo>
                        <a:pt x="110" y="327"/>
                        <a:pt x="110" y="299"/>
                        <a:pt x="110" y="270"/>
                      </a:cubicBezTo>
                      <a:cubicBezTo>
                        <a:pt x="138" y="270"/>
                        <a:pt x="166" y="270"/>
                        <a:pt x="195" y="270"/>
                      </a:cubicBezTo>
                      <a:cubicBezTo>
                        <a:pt x="195" y="299"/>
                        <a:pt x="195" y="326"/>
                        <a:pt x="195" y="356"/>
                      </a:cubicBezTo>
                      <a:close/>
                      <a:moveTo>
                        <a:pt x="237" y="130"/>
                      </a:moveTo>
                      <a:cubicBezTo>
                        <a:pt x="265" y="130"/>
                        <a:pt x="292" y="130"/>
                        <a:pt x="320" y="130"/>
                      </a:cubicBezTo>
                      <a:cubicBezTo>
                        <a:pt x="320" y="158"/>
                        <a:pt x="320" y="186"/>
                        <a:pt x="320" y="215"/>
                      </a:cubicBezTo>
                      <a:cubicBezTo>
                        <a:pt x="294" y="215"/>
                        <a:pt x="267" y="215"/>
                        <a:pt x="237" y="215"/>
                      </a:cubicBezTo>
                      <a:cubicBezTo>
                        <a:pt x="237" y="186"/>
                        <a:pt x="237" y="158"/>
                        <a:pt x="237" y="130"/>
                      </a:cubicBezTo>
                      <a:close/>
                      <a:moveTo>
                        <a:pt x="320" y="495"/>
                      </a:moveTo>
                      <a:cubicBezTo>
                        <a:pt x="293" y="495"/>
                        <a:pt x="266" y="495"/>
                        <a:pt x="237" y="495"/>
                      </a:cubicBezTo>
                      <a:cubicBezTo>
                        <a:pt x="237" y="467"/>
                        <a:pt x="237" y="439"/>
                        <a:pt x="237" y="410"/>
                      </a:cubicBezTo>
                      <a:cubicBezTo>
                        <a:pt x="265" y="410"/>
                        <a:pt x="292" y="410"/>
                        <a:pt x="320" y="410"/>
                      </a:cubicBezTo>
                      <a:cubicBezTo>
                        <a:pt x="320" y="439"/>
                        <a:pt x="320" y="466"/>
                        <a:pt x="320" y="495"/>
                      </a:cubicBezTo>
                      <a:close/>
                      <a:moveTo>
                        <a:pt x="320" y="355"/>
                      </a:moveTo>
                      <a:cubicBezTo>
                        <a:pt x="293" y="355"/>
                        <a:pt x="266" y="355"/>
                        <a:pt x="238" y="355"/>
                      </a:cubicBezTo>
                      <a:cubicBezTo>
                        <a:pt x="238" y="326"/>
                        <a:pt x="238" y="299"/>
                        <a:pt x="238" y="270"/>
                      </a:cubicBezTo>
                      <a:cubicBezTo>
                        <a:pt x="266" y="270"/>
                        <a:pt x="292" y="270"/>
                        <a:pt x="320" y="270"/>
                      </a:cubicBezTo>
                      <a:cubicBezTo>
                        <a:pt x="320" y="299"/>
                        <a:pt x="320" y="326"/>
                        <a:pt x="320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97" name="Freeform 61">
                  <a:extLst>
                    <a:ext uri="{FF2B5EF4-FFF2-40B4-BE49-F238E27FC236}">
                      <a16:creationId xmlns:a16="http://schemas.microsoft.com/office/drawing/2014/main" id="{729A6C4B-5DF2-457B-B312-D86BCD1C3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1026"/>
                  <a:ext cx="1247" cy="605"/>
                </a:xfrm>
                <a:custGeom>
                  <a:avLst/>
                  <a:gdLst>
                    <a:gd name="T0" fmla="*/ 493 w 526"/>
                    <a:gd name="T1" fmla="*/ 255 h 255"/>
                    <a:gd name="T2" fmla="*/ 526 w 526"/>
                    <a:gd name="T3" fmla="*/ 227 h 255"/>
                    <a:gd name="T4" fmla="*/ 370 w 526"/>
                    <a:gd name="T5" fmla="*/ 21 h 255"/>
                    <a:gd name="T6" fmla="*/ 279 w 526"/>
                    <a:gd name="T7" fmla="*/ 65 h 255"/>
                    <a:gd name="T8" fmla="*/ 278 w 526"/>
                    <a:gd name="T9" fmla="*/ 65 h 255"/>
                    <a:gd name="T10" fmla="*/ 275 w 526"/>
                    <a:gd name="T11" fmla="*/ 37 h 255"/>
                    <a:gd name="T12" fmla="*/ 240 w 526"/>
                    <a:gd name="T13" fmla="*/ 32 h 255"/>
                    <a:gd name="T14" fmla="*/ 238 w 526"/>
                    <a:gd name="T15" fmla="*/ 0 h 255"/>
                    <a:gd name="T16" fmla="*/ 218 w 526"/>
                    <a:gd name="T17" fmla="*/ 0 h 255"/>
                    <a:gd name="T18" fmla="*/ 218 w 526"/>
                    <a:gd name="T19" fmla="*/ 32 h 255"/>
                    <a:gd name="T20" fmla="*/ 206 w 526"/>
                    <a:gd name="T21" fmla="*/ 32 h 255"/>
                    <a:gd name="T22" fmla="*/ 206 w 526"/>
                    <a:gd name="T23" fmla="*/ 0 h 255"/>
                    <a:gd name="T24" fmla="*/ 186 w 526"/>
                    <a:gd name="T25" fmla="*/ 0 h 255"/>
                    <a:gd name="T26" fmla="*/ 184 w 526"/>
                    <a:gd name="T27" fmla="*/ 31 h 255"/>
                    <a:gd name="T28" fmla="*/ 171 w 526"/>
                    <a:gd name="T29" fmla="*/ 37 h 255"/>
                    <a:gd name="T30" fmla="*/ 170 w 526"/>
                    <a:gd name="T31" fmla="*/ 37 h 255"/>
                    <a:gd name="T32" fmla="*/ 170 w 526"/>
                    <a:gd name="T33" fmla="*/ 38 h 255"/>
                    <a:gd name="T34" fmla="*/ 170 w 526"/>
                    <a:gd name="T35" fmla="*/ 119 h 255"/>
                    <a:gd name="T36" fmla="*/ 77 w 526"/>
                    <a:gd name="T37" fmla="*/ 165 h 255"/>
                    <a:gd name="T38" fmla="*/ 10 w 526"/>
                    <a:gd name="T39" fmla="*/ 198 h 255"/>
                    <a:gd name="T40" fmla="*/ 1 w 526"/>
                    <a:gd name="T41" fmla="*/ 207 h 255"/>
                    <a:gd name="T42" fmla="*/ 1 w 526"/>
                    <a:gd name="T43" fmla="*/ 208 h 255"/>
                    <a:gd name="T44" fmla="*/ 20 w 526"/>
                    <a:gd name="T45" fmla="*/ 241 h 255"/>
                    <a:gd name="T46" fmla="*/ 356 w 526"/>
                    <a:gd name="T47" fmla="*/ 75 h 255"/>
                    <a:gd name="T48" fmla="*/ 493 w 526"/>
                    <a:gd name="T49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6" h="255">
                      <a:moveTo>
                        <a:pt x="493" y="255"/>
                      </a:moveTo>
                      <a:cubicBezTo>
                        <a:pt x="504" y="243"/>
                        <a:pt x="517" y="238"/>
                        <a:pt x="526" y="227"/>
                      </a:cubicBezTo>
                      <a:cubicBezTo>
                        <a:pt x="474" y="158"/>
                        <a:pt x="422" y="89"/>
                        <a:pt x="370" y="21"/>
                      </a:cubicBezTo>
                      <a:cubicBezTo>
                        <a:pt x="339" y="36"/>
                        <a:pt x="309" y="50"/>
                        <a:pt x="279" y="65"/>
                      </a:cubicBezTo>
                      <a:cubicBezTo>
                        <a:pt x="279" y="65"/>
                        <a:pt x="279" y="65"/>
                        <a:pt x="278" y="65"/>
                      </a:cubicBezTo>
                      <a:cubicBezTo>
                        <a:pt x="275" y="54"/>
                        <a:pt x="279" y="45"/>
                        <a:pt x="275" y="37"/>
                      </a:cubicBezTo>
                      <a:cubicBezTo>
                        <a:pt x="264" y="32"/>
                        <a:pt x="251" y="39"/>
                        <a:pt x="240" y="32"/>
                      </a:cubicBezTo>
                      <a:cubicBezTo>
                        <a:pt x="239" y="21"/>
                        <a:pt x="239" y="11"/>
                        <a:pt x="238" y="0"/>
                      </a:cubicBezTo>
                      <a:cubicBezTo>
                        <a:pt x="231" y="0"/>
                        <a:pt x="225" y="0"/>
                        <a:pt x="218" y="0"/>
                      </a:cubicBezTo>
                      <a:cubicBezTo>
                        <a:pt x="218" y="11"/>
                        <a:pt x="218" y="22"/>
                        <a:pt x="218" y="32"/>
                      </a:cubicBezTo>
                      <a:cubicBezTo>
                        <a:pt x="214" y="36"/>
                        <a:pt x="211" y="36"/>
                        <a:pt x="206" y="32"/>
                      </a:cubicBezTo>
                      <a:cubicBezTo>
                        <a:pt x="206" y="22"/>
                        <a:pt x="206" y="11"/>
                        <a:pt x="206" y="0"/>
                      </a:cubicBezTo>
                      <a:cubicBezTo>
                        <a:pt x="199" y="0"/>
                        <a:pt x="193" y="0"/>
                        <a:pt x="186" y="0"/>
                      </a:cubicBezTo>
                      <a:cubicBezTo>
                        <a:pt x="185" y="11"/>
                        <a:pt x="185" y="21"/>
                        <a:pt x="184" y="31"/>
                      </a:cubicBezTo>
                      <a:cubicBezTo>
                        <a:pt x="181" y="36"/>
                        <a:pt x="176" y="35"/>
                        <a:pt x="171" y="37"/>
                      </a:cubicBezTo>
                      <a:cubicBezTo>
                        <a:pt x="170" y="37"/>
                        <a:pt x="170" y="37"/>
                        <a:pt x="170" y="37"/>
                      </a:cubicBezTo>
                      <a:cubicBezTo>
                        <a:pt x="170" y="37"/>
                        <a:pt x="170" y="38"/>
                        <a:pt x="170" y="38"/>
                      </a:cubicBezTo>
                      <a:cubicBezTo>
                        <a:pt x="170" y="64"/>
                        <a:pt x="170" y="91"/>
                        <a:pt x="170" y="119"/>
                      </a:cubicBezTo>
                      <a:cubicBezTo>
                        <a:pt x="139" y="134"/>
                        <a:pt x="108" y="149"/>
                        <a:pt x="77" y="165"/>
                      </a:cubicBezTo>
                      <a:cubicBezTo>
                        <a:pt x="55" y="176"/>
                        <a:pt x="33" y="187"/>
                        <a:pt x="10" y="198"/>
                      </a:cubicBezTo>
                      <a:cubicBezTo>
                        <a:pt x="6" y="200"/>
                        <a:pt x="0" y="201"/>
                        <a:pt x="1" y="207"/>
                      </a:cubicBezTo>
                      <a:cubicBezTo>
                        <a:pt x="1" y="208"/>
                        <a:pt x="1" y="208"/>
                        <a:pt x="1" y="208"/>
                      </a:cubicBezTo>
                      <a:cubicBezTo>
                        <a:pt x="8" y="219"/>
                        <a:pt x="11" y="231"/>
                        <a:pt x="20" y="241"/>
                      </a:cubicBezTo>
                      <a:cubicBezTo>
                        <a:pt x="132" y="186"/>
                        <a:pt x="244" y="131"/>
                        <a:pt x="356" y="75"/>
                      </a:cubicBezTo>
                      <a:cubicBezTo>
                        <a:pt x="402" y="136"/>
                        <a:pt x="447" y="195"/>
                        <a:pt x="493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98" name="Freeform 62">
                  <a:extLst>
                    <a:ext uri="{FF2B5EF4-FFF2-40B4-BE49-F238E27FC236}">
                      <a16:creationId xmlns:a16="http://schemas.microsoft.com/office/drawing/2014/main" id="{767FBB3F-923F-4282-8A41-6A1582E5B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9" y="1795"/>
                  <a:ext cx="925" cy="367"/>
                </a:xfrm>
                <a:custGeom>
                  <a:avLst/>
                  <a:gdLst>
                    <a:gd name="T0" fmla="*/ 388 w 390"/>
                    <a:gd name="T1" fmla="*/ 134 h 155"/>
                    <a:gd name="T2" fmla="*/ 113 w 390"/>
                    <a:gd name="T3" fmla="*/ 26 h 155"/>
                    <a:gd name="T4" fmla="*/ 86 w 390"/>
                    <a:gd name="T5" fmla="*/ 52 h 155"/>
                    <a:gd name="T6" fmla="*/ 83 w 390"/>
                    <a:gd name="T7" fmla="*/ 26 h 155"/>
                    <a:gd name="T8" fmla="*/ 72 w 390"/>
                    <a:gd name="T9" fmla="*/ 20 h 155"/>
                    <a:gd name="T10" fmla="*/ 71 w 390"/>
                    <a:gd name="T11" fmla="*/ 2 h 155"/>
                    <a:gd name="T12" fmla="*/ 59 w 390"/>
                    <a:gd name="T13" fmla="*/ 2 h 155"/>
                    <a:gd name="T14" fmla="*/ 57 w 390"/>
                    <a:gd name="T15" fmla="*/ 21 h 155"/>
                    <a:gd name="T16" fmla="*/ 47 w 390"/>
                    <a:gd name="T17" fmla="*/ 30 h 155"/>
                    <a:gd name="T18" fmla="*/ 47 w 390"/>
                    <a:gd name="T19" fmla="*/ 96 h 155"/>
                    <a:gd name="T20" fmla="*/ 0 w 390"/>
                    <a:gd name="T21" fmla="*/ 139 h 155"/>
                    <a:gd name="T22" fmla="*/ 17 w 390"/>
                    <a:gd name="T23" fmla="*/ 154 h 155"/>
                    <a:gd name="T24" fmla="*/ 117 w 390"/>
                    <a:gd name="T25" fmla="*/ 51 h 155"/>
                    <a:gd name="T26" fmla="*/ 382 w 390"/>
                    <a:gd name="T27" fmla="*/ 155 h 155"/>
                    <a:gd name="T28" fmla="*/ 388 w 390"/>
                    <a:gd name="T29" fmla="*/ 134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0" h="155">
                      <a:moveTo>
                        <a:pt x="388" y="134"/>
                      </a:moveTo>
                      <a:cubicBezTo>
                        <a:pt x="297" y="98"/>
                        <a:pt x="205" y="62"/>
                        <a:pt x="113" y="26"/>
                      </a:cubicBezTo>
                      <a:cubicBezTo>
                        <a:pt x="103" y="35"/>
                        <a:pt x="95" y="43"/>
                        <a:pt x="86" y="52"/>
                      </a:cubicBezTo>
                      <a:cubicBezTo>
                        <a:pt x="83" y="42"/>
                        <a:pt x="87" y="33"/>
                        <a:pt x="83" y="26"/>
                      </a:cubicBezTo>
                      <a:cubicBezTo>
                        <a:pt x="80" y="23"/>
                        <a:pt x="74" y="26"/>
                        <a:pt x="72" y="20"/>
                      </a:cubicBezTo>
                      <a:cubicBezTo>
                        <a:pt x="72" y="14"/>
                        <a:pt x="72" y="8"/>
                        <a:pt x="71" y="2"/>
                      </a:cubicBezTo>
                      <a:cubicBezTo>
                        <a:pt x="67" y="0"/>
                        <a:pt x="63" y="0"/>
                        <a:pt x="59" y="2"/>
                      </a:cubicBezTo>
                      <a:cubicBezTo>
                        <a:pt x="57" y="8"/>
                        <a:pt x="60" y="15"/>
                        <a:pt x="57" y="21"/>
                      </a:cubicBezTo>
                      <a:cubicBezTo>
                        <a:pt x="55" y="25"/>
                        <a:pt x="49" y="23"/>
                        <a:pt x="47" y="30"/>
                      </a:cubicBezTo>
                      <a:cubicBezTo>
                        <a:pt x="47" y="49"/>
                        <a:pt x="47" y="70"/>
                        <a:pt x="47" y="96"/>
                      </a:cubicBezTo>
                      <a:cubicBezTo>
                        <a:pt x="33" y="109"/>
                        <a:pt x="16" y="124"/>
                        <a:pt x="0" y="139"/>
                      </a:cubicBezTo>
                      <a:cubicBezTo>
                        <a:pt x="4" y="146"/>
                        <a:pt x="8" y="151"/>
                        <a:pt x="17" y="154"/>
                      </a:cubicBezTo>
                      <a:cubicBezTo>
                        <a:pt x="50" y="120"/>
                        <a:pt x="83" y="85"/>
                        <a:pt x="117" y="51"/>
                      </a:cubicBezTo>
                      <a:cubicBezTo>
                        <a:pt x="207" y="86"/>
                        <a:pt x="295" y="120"/>
                        <a:pt x="382" y="155"/>
                      </a:cubicBezTo>
                      <a:cubicBezTo>
                        <a:pt x="386" y="148"/>
                        <a:pt x="390" y="142"/>
                        <a:pt x="388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4" tIns="34287" rIns="68574" bIns="3428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 dirty="0"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8F0769-E8DB-42A1-BD77-5B8E85BB16DA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8042402" y="1062038"/>
              <a:ext cx="1298046" cy="325438"/>
            </a:xfrm>
            <a:prstGeom prst="rect">
              <a:avLst/>
            </a:prstGeom>
          </p:spPr>
          <p:txBody>
            <a:bodyPr vert="horz" wrap="square" lIns="0" tIns="0" rIns="0" bIns="17924" rtlCol="0" anchor="b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b="1" dirty="0">
                  <a:solidFill>
                    <a:schemeClr val="accent2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Primary housing segment</a:t>
              </a:r>
            </a:p>
          </p:txBody>
        </p:sp>
        <p:cxnSp>
          <p:nvCxnSpPr>
            <p:cNvPr id="374" name="Straight Connector 373"/>
            <p:cNvCxnSpPr>
              <a:cxnSpLocks/>
            </p:cNvCxnSpPr>
            <p:nvPr/>
          </p:nvCxnSpPr>
          <p:spPr>
            <a:xfrm>
              <a:off x="8042403" y="1387476"/>
              <a:ext cx="1298046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CB652E-4809-4E8C-AFEF-EAA69C7F4720}"/>
              </a:ext>
            </a:extLst>
          </p:cNvPr>
          <p:cNvGrpSpPr/>
          <p:nvPr/>
        </p:nvGrpSpPr>
        <p:grpSpPr>
          <a:xfrm>
            <a:off x="1809526" y="1244600"/>
            <a:ext cx="4519838" cy="171450"/>
            <a:chOff x="1809525" y="1215488"/>
            <a:chExt cx="4708599" cy="1719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CF86A2-103A-4E1A-BA03-07B94CDE94EA}"/>
                </a:ext>
              </a:extLst>
            </p:cNvPr>
            <p:cNvSpPr txBox="1"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1809525" y="1215488"/>
              <a:ext cx="4708599" cy="171987"/>
            </a:xfrm>
            <a:prstGeom prst="rect">
              <a:avLst/>
            </a:prstGeom>
          </p:spPr>
          <p:txBody>
            <a:bodyPr vert="horz" wrap="square" lIns="0" tIns="0" rIns="0" bIns="17924" rtlCol="0" anchor="b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119386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GB" sz="1000" b="1" dirty="0">
                  <a:solidFill>
                    <a:schemeClr val="accent2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Current offsite share of housing, </a:t>
              </a:r>
              <a:r>
                <a:rPr lang="en-GB" sz="1000" dirty="0">
                  <a:solidFill>
                    <a:schemeClr val="accent6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%</a:t>
              </a:r>
            </a:p>
          </p:txBody>
        </p: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1809525" y="1387475"/>
              <a:ext cx="4708599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0E0CB7-3810-4CCF-987F-7A074873DD6F}"/>
              </a:ext>
            </a:extLst>
          </p:cNvPr>
          <p:cNvGrpSpPr/>
          <p:nvPr/>
        </p:nvGrpSpPr>
        <p:grpSpPr>
          <a:xfrm>
            <a:off x="1289462" y="2185988"/>
            <a:ext cx="348516" cy="349250"/>
            <a:chOff x="1277573" y="2873374"/>
            <a:chExt cx="355600" cy="35560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7277A7D-94F4-4C83-B083-C18B98568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573" y="2873374"/>
              <a:ext cx="355600" cy="355600"/>
            </a:xfrm>
            <a:prstGeom prst="rect">
              <a:avLst/>
            </a:prstGeom>
          </p:spPr>
        </p:pic>
        <p:pic>
          <p:nvPicPr>
            <p:cNvPr id="339" name="Picture 338">
              <a:extLst>
                <a:ext uri="{FF2B5EF4-FFF2-40B4-BE49-F238E27FC236}">
                  <a16:creationId xmlns:a16="http://schemas.microsoft.com/office/drawing/2014/main" id="{02259D2F-9A5C-4F4F-9BF9-004A8E17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573" y="2873374"/>
              <a:ext cx="355600" cy="3556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192C94-23BC-4B9D-91A6-F2DAE4426CAE}"/>
              </a:ext>
            </a:extLst>
          </p:cNvPr>
          <p:cNvGrpSpPr/>
          <p:nvPr/>
        </p:nvGrpSpPr>
        <p:grpSpPr>
          <a:xfrm>
            <a:off x="9527788" y="1244600"/>
            <a:ext cx="2122862" cy="4298950"/>
            <a:chOff x="9388391" y="1215488"/>
            <a:chExt cx="2122862" cy="429948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F9E75E5-3836-4A01-B098-FAF889C071F3}"/>
                </a:ext>
              </a:extLst>
            </p:cNvPr>
            <p:cNvGrpSpPr>
              <a:grpSpLocks/>
            </p:cNvGrpSpPr>
            <p:nvPr/>
          </p:nvGrpSpPr>
          <p:grpSpPr>
            <a:xfrm>
              <a:off x="9388391" y="1215488"/>
              <a:ext cx="2122862" cy="171987"/>
              <a:chOff x="9388391" y="1215488"/>
              <a:chExt cx="2419695" cy="17198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352DCA-A9CC-4621-9F39-6018BA70A393}"/>
                  </a:ext>
                </a:extLst>
              </p:cNvPr>
              <p:cNvSpPr txBox="1">
                <a:spLocks/>
              </p:cNvSpPr>
              <p:nvPr>
                <p:custDataLst>
                  <p:tags r:id="rId15"/>
                </p:custDataLst>
              </p:nvPr>
            </p:nvSpPr>
            <p:spPr>
              <a:xfrm>
                <a:off x="9388391" y="1215488"/>
                <a:ext cx="2419695" cy="171987"/>
              </a:xfrm>
              <a:prstGeom prst="rect">
                <a:avLst/>
              </a:prstGeom>
            </p:spPr>
            <p:txBody>
              <a:bodyPr vert="horz" wrap="square" lIns="0" tIns="0" rIns="0" bIns="17924" rtlCol="0" anchor="b">
                <a:spAutoFit/>
              </a:bodyPr>
              <a:lstStyle>
                <a:lvl1pPr marL="0" lvl="0" indent="0" defTabSz="1193860" eaLnBrk="1" latinLnBrk="0" hangingPunct="1">
                  <a:buClr>
                    <a:schemeClr val="tx2"/>
                  </a:buClr>
                  <a:buSzPct val="100000"/>
                  <a:defRPr baseline="0">
                    <a:latin typeface="+mn-lt"/>
                  </a:defRPr>
                </a:lvl1pPr>
                <a:lvl2pPr marL="194400" lvl="1" indent="-190800" defTabSz="119386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609630" lvl="2" indent="-349268" defTabSz="119386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819192" lvl="3" indent="-207444" defTabSz="119386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999794" lvl="4" indent="-173575" defTabSz="119386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en-GB" sz="1000" b="1" dirty="0">
                    <a:solidFill>
                      <a:schemeClr val="accent2"/>
                    </a:solidFill>
                    <a:ea typeface="Roboto" panose="02000000000000000000" pitchFamily="2" charset="0"/>
                    <a:cs typeface="Roboto" panose="02000000000000000000" pitchFamily="2" charset="0"/>
                  </a:rPr>
                  <a:t>Major players</a:t>
                </a:r>
              </a:p>
            </p:txBody>
          </p:sp>
          <p:cxnSp>
            <p:nvCxnSpPr>
              <p:cNvPr id="375" name="Straight Connector 374"/>
              <p:cNvCxnSpPr>
                <a:cxnSpLocks/>
              </p:cNvCxnSpPr>
              <p:nvPr/>
            </p:nvCxnSpPr>
            <p:spPr>
              <a:xfrm>
                <a:off x="9388391" y="1387475"/>
                <a:ext cx="2419695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8CDCE4E-96CD-475D-8924-44D7FBA300E1}"/>
                </a:ext>
              </a:extLst>
            </p:cNvPr>
            <p:cNvGrpSpPr>
              <a:grpSpLocks/>
            </p:cNvGrpSpPr>
            <p:nvPr/>
          </p:nvGrpSpPr>
          <p:grpSpPr>
            <a:xfrm>
              <a:off x="9388391" y="1489075"/>
              <a:ext cx="2122862" cy="4025900"/>
              <a:chOff x="9388391" y="1489075"/>
              <a:chExt cx="2122862" cy="4025900"/>
            </a:xfrm>
          </p:grpSpPr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4EC56B6C-8473-4D84-838B-28CF94116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88391" y="1509713"/>
                <a:ext cx="772247" cy="427038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274B8A6C-6001-456A-94A8-8C7099B27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88391" y="2109788"/>
                <a:ext cx="847653" cy="330200"/>
              </a:xfrm>
              <a:prstGeom prst="rect">
                <a:avLst/>
              </a:prstGeom>
            </p:spPr>
          </p:pic>
          <p:pic>
            <p:nvPicPr>
              <p:cNvPr id="7172" name="Picture 4" descr="Image result for weber haus logo">
                <a:extLst>
                  <a:ext uri="{FF2B5EF4-FFF2-40B4-BE49-F238E27FC236}">
                    <a16:creationId xmlns:a16="http://schemas.microsoft.com/office/drawing/2014/main" id="{C838A16E-AF26-4C7D-8FA8-7700EB8CE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8391" y="2717800"/>
                <a:ext cx="973468" cy="142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56" descr="Prebuilt">
                <a:extLst>
                  <a:ext uri="{FF2B5EF4-FFF2-40B4-BE49-F238E27FC236}">
                    <a16:creationId xmlns:a16="http://schemas.microsoft.com/office/drawing/2014/main" id="{FDEA3786-EA99-427A-9976-6B7140B739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8391" y="3954463"/>
                <a:ext cx="909935" cy="150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672D158-0A3A-49B8-8ECD-CD8829B44F0E}"/>
                  </a:ext>
                </a:extLst>
              </p:cNvPr>
              <p:cNvGrpSpPr/>
              <p:nvPr/>
            </p:nvGrpSpPr>
            <p:grpSpPr>
              <a:xfrm>
                <a:off x="9388391" y="5019675"/>
                <a:ext cx="1150208" cy="495300"/>
                <a:chOff x="9591932" y="5019675"/>
                <a:chExt cx="1150208" cy="495300"/>
              </a:xfrm>
            </p:grpSpPr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F82A89E-710F-403E-8E92-BC378AE0B6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9"/>
                <a:srcRect t="28421" b="28421"/>
                <a:stretch/>
              </p:blipFill>
              <p:spPr>
                <a:xfrm>
                  <a:off x="9591932" y="5029200"/>
                  <a:ext cx="585371" cy="252413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18E951AF-D793-4CE6-9049-9731E9C0CD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620" t="33741" r="4838" b="33575"/>
                <a:stretch/>
              </p:blipFill>
              <p:spPr>
                <a:xfrm>
                  <a:off x="9614156" y="5324475"/>
                  <a:ext cx="975050" cy="19050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79FDAF8A-673F-467E-9ED5-26AB8FF1F4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59549" y="5019675"/>
                  <a:ext cx="582591" cy="269875"/>
                </a:xfrm>
                <a:prstGeom prst="rect">
                  <a:avLst/>
                </a:prstGeom>
              </p:spPr>
            </p:pic>
          </p:grpSp>
          <p:pic>
            <p:nvPicPr>
              <p:cNvPr id="7177" name="Picture 9" descr="Image result for laing o'rourke logo">
                <a:extLst>
                  <a:ext uri="{FF2B5EF4-FFF2-40B4-BE49-F238E27FC236}">
                    <a16:creationId xmlns:a16="http://schemas.microsoft.com/office/drawing/2014/main" id="{D74961D2-7B89-4FBC-976C-AD9D078AF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371" b="8868"/>
              <a:stretch/>
            </p:blipFill>
            <p:spPr bwMode="auto">
              <a:xfrm>
                <a:off x="9388391" y="4475163"/>
                <a:ext cx="768694" cy="393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5" name="Picture 7" descr="Image result for China National Building Material Company logo">
                <a:extLst>
                  <a:ext uri="{FF2B5EF4-FFF2-40B4-BE49-F238E27FC236}">
                    <a16:creationId xmlns:a16="http://schemas.microsoft.com/office/drawing/2014/main" id="{784F2224-F571-47A4-8482-7B831060F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8391" y="3281363"/>
                <a:ext cx="240355" cy="363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3D671DA-1685-48CD-A959-D83196478587}"/>
                  </a:ext>
                </a:extLst>
              </p:cNvPr>
              <p:cNvGrpSpPr/>
              <p:nvPr/>
            </p:nvGrpSpPr>
            <p:grpSpPr>
              <a:xfrm>
                <a:off x="10635733" y="1489075"/>
                <a:ext cx="875520" cy="4013300"/>
                <a:chOff x="10635733" y="1489075"/>
                <a:chExt cx="875520" cy="4013300"/>
              </a:xfrm>
            </p:grpSpPr>
            <p:pic>
              <p:nvPicPr>
                <p:cNvPr id="109" name="Picture 158" descr="Image result for boklok logo">
                  <a:extLst>
                    <a:ext uri="{FF2B5EF4-FFF2-40B4-BE49-F238E27FC236}">
                      <a16:creationId xmlns:a16="http://schemas.microsoft.com/office/drawing/2014/main" id="{5C91341A-B8FA-4726-BFC4-C414F0A13A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5733" y="1489075"/>
                  <a:ext cx="471599" cy="4000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5599F560-3468-49D0-91CC-35188F7E9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5"/>
                <a:srcRect t="37271" b="37270"/>
                <a:stretch/>
              </p:blipFill>
              <p:spPr>
                <a:xfrm>
                  <a:off x="10635733" y="2881313"/>
                  <a:ext cx="778218" cy="198438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E3B1C9EA-2C1F-4659-BE14-C55982792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35733" y="3903663"/>
                  <a:ext cx="658319" cy="271463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B16731F9-48F9-47B9-9AA4-4F050E706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7"/>
                <a:srcRect t="10366" b="10959"/>
                <a:stretch/>
              </p:blipFill>
              <p:spPr>
                <a:xfrm>
                  <a:off x="10635733" y="4445000"/>
                  <a:ext cx="494237" cy="388938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6CFA0D60-141A-410A-BB92-08BA6E63E4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8"/>
                <a:srcRect t="24412" b="22574"/>
                <a:stretch/>
              </p:blipFill>
              <p:spPr>
                <a:xfrm>
                  <a:off x="10635733" y="3316288"/>
                  <a:ext cx="875520" cy="347663"/>
                </a:xfrm>
                <a:prstGeom prst="rect">
                  <a:avLst/>
                </a:prstGeom>
              </p:spPr>
            </p:pic>
            <p:pic>
              <p:nvPicPr>
                <p:cNvPr id="9270" name="Picture 54" descr="image791172">
                  <a:extLst>
                    <a:ext uri="{FF2B5EF4-FFF2-40B4-BE49-F238E27FC236}">
                      <a16:creationId xmlns:a16="http://schemas.microsoft.com/office/drawing/2014/main" id="{3AB232E4-1140-4890-BAC2-F5080F195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5733" y="5019675"/>
                  <a:ext cx="641905" cy="147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7" name="Picture 61" descr="Image result for z modular">
                  <a:extLst>
                    <a:ext uri="{FF2B5EF4-FFF2-40B4-BE49-F238E27FC236}">
                      <a16:creationId xmlns:a16="http://schemas.microsoft.com/office/drawing/2014/main" id="{767B9AC4-FFD0-430F-983B-58D1E56761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5733" y="5365649"/>
                  <a:ext cx="776717" cy="1367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7" name="5. Source">
            <a:extLst>
              <a:ext uri="{FF2B5EF4-FFF2-40B4-BE49-F238E27FC236}">
                <a16:creationId xmlns:a16="http://schemas.microsoft.com/office/drawing/2014/main" id="{5868F09D-ED05-445D-9B82-979CA0DF25A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Prefab Housing (Matthew Aitchison); interviews; curbed.com; 5 in 5 Modular Growth Initiative (Ryan Smith); Roland Berger; Ministry of International Trade and Industry (Japan)</a:t>
            </a:r>
          </a:p>
        </p:txBody>
      </p:sp>
    </p:spTree>
    <p:extLst>
      <p:ext uri="{BB962C8B-B14F-4D97-AF65-F5344CB8AC3E}">
        <p14:creationId xmlns:p14="http://schemas.microsoft.com/office/powerpoint/2010/main" val="31327004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0188906"/>
              </p:ext>
            </p:extLst>
          </p:nvPr>
        </p:nvGraphicFramePr>
        <p:xfrm>
          <a:off x="1495426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7" name="think-cell Slide" r:id="rId9" imgW="353" imgH="353" progId="TCLayout.ActiveDocument.1">
                  <p:embed/>
                </p:oleObj>
              </mc:Choice>
              <mc:Fallback>
                <p:oleObj name="think-cell Slide" r:id="rId9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5426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1493837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5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5A9D6BE1-35A1-40C7-8264-AC9CDF673A9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black">
          <a:xfrm>
            <a:off x="166687" y="2484438"/>
            <a:ext cx="10153650" cy="762000"/>
          </a:xfrm>
          <a:prstGeom prst="rect">
            <a:avLst/>
          </a:prstGeom>
          <a:noFill/>
          <a:ln w="12700" algn="ctr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</a14:hiddenLine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sym typeface="+mn-lt"/>
              </a:rPr>
              <a:t>Macroeconomic trends impacting the </a:t>
            </a:r>
            <a:r>
              <a:rPr lang="en-US" sz="3000">
                <a:solidFill>
                  <a:schemeClr val="bg1"/>
                </a:solidFill>
                <a:sym typeface="+mn-lt"/>
              </a:rPr>
              <a:t>construction industry</a:t>
            </a:r>
            <a:endParaRPr lang="en-US" sz="3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8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2DB98450-ACF9-4F30-9DFF-C74C6DD890B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black">
          <a:xfrm>
            <a:off x="166687" y="3246438"/>
            <a:ext cx="10153650" cy="763588"/>
          </a:xfrm>
          <a:prstGeom prst="rect">
            <a:avLst/>
          </a:prstGeom>
          <a:noFill/>
          <a:ln w="12700" algn="ctr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</a14:hiddenLine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sym typeface="+mn-lt"/>
              </a:rPr>
              <a:t>Insights from the McKinsey report on </a:t>
            </a:r>
            <a:r>
              <a:rPr lang="en-US" sz="3000">
                <a:solidFill>
                  <a:schemeClr val="bg1"/>
                </a:solidFill>
                <a:sym typeface="+mn-lt"/>
              </a:rPr>
              <a:t>modular construction</a:t>
            </a:r>
            <a:endParaRPr lang="en-US" sz="3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5323CFE-425B-42CB-8C91-A5C678AAF2A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black">
          <a:xfrm>
            <a:off x="166687" y="4010025"/>
            <a:ext cx="10153650" cy="762000"/>
          </a:xfrm>
          <a:prstGeom prst="rect">
            <a:avLst/>
          </a:prstGeom>
          <a:noFill/>
          <a:ln w="12700" algn="ctr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sym typeface="+mn-lt"/>
              </a:rPr>
              <a:t>A look at the future</a:t>
            </a:r>
          </a:p>
        </p:txBody>
      </p:sp>
    </p:spTree>
    <p:extLst>
      <p:ext uri="{BB962C8B-B14F-4D97-AF65-F5344CB8AC3E}">
        <p14:creationId xmlns:p14="http://schemas.microsoft.com/office/powerpoint/2010/main" val="196376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9CB6438-EEB2-4E39-8E7D-A93B534C4C7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93451"/>
              </p:ext>
            </p:extLst>
          </p:nvPr>
        </p:nvGraphicFramePr>
        <p:xfrm>
          <a:off x="2615357" y="841488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4" name="think-cell Slide" r:id="rId20" imgW="347" imgH="346" progId="TCLayout.ActiveDocument.1">
                  <p:embed/>
                </p:oleObj>
              </mc:Choice>
              <mc:Fallback>
                <p:oleObj name="think-cell Slide" r:id="rId20" imgW="347" imgH="34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9CB6438-EEB2-4E39-8E7D-A93B534C4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15357" y="841488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B4F3AA-E117-4FEE-AC2A-EDA9CAC2A1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4167" y="840297"/>
            <a:ext cx="119057" cy="1190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2" name="Round Same Side Corner Rectangle 531">
            <a:extLst>
              <a:ext uri="{FF2B5EF4-FFF2-40B4-BE49-F238E27FC236}">
                <a16:creationId xmlns:a16="http://schemas.microsoft.com/office/drawing/2014/main" id="{6A1C3313-56FC-45BE-B343-EB70815AF7F6}"/>
              </a:ext>
            </a:extLst>
          </p:cNvPr>
          <p:cNvSpPr/>
          <p:nvPr/>
        </p:nvSpPr>
        <p:spPr>
          <a:xfrm>
            <a:off x="0" y="0"/>
            <a:ext cx="11949113" cy="2619375"/>
          </a:xfrm>
          <a:prstGeom prst="round2SameRect">
            <a:avLst>
              <a:gd name="adj1" fmla="val 0"/>
              <a:gd name="adj2" fmla="val 11218"/>
            </a:avLst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2B7B7-51F7-4833-B05D-82E84130B32D}"/>
              </a:ext>
            </a:extLst>
          </p:cNvPr>
          <p:cNvSpPr txBox="1">
            <a:spLocks/>
          </p:cNvSpPr>
          <p:nvPr/>
        </p:nvSpPr>
        <p:spPr>
          <a:xfrm>
            <a:off x="1886190" y="2880323"/>
            <a:ext cx="1020022" cy="4195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rtlCol="0" anchor="ctr" anchorCtr="1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en-US" b="1" dirty="0"/>
              <a:t>&gt;10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BE8B8-5BBA-4340-8490-A4AC4C2BED2B}"/>
              </a:ext>
            </a:extLst>
          </p:cNvPr>
          <p:cNvSpPr txBox="1">
            <a:spLocks/>
          </p:cNvSpPr>
          <p:nvPr/>
        </p:nvSpPr>
        <p:spPr>
          <a:xfrm>
            <a:off x="3625029" y="2880323"/>
            <a:ext cx="1020022" cy="4195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rtlCol="0" anchor="ctr" anchorCtr="1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en-US" b="1" dirty="0"/>
              <a:t>5-10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28BEF-98A0-4DDD-9F3A-E924FA9C6E3B}"/>
              </a:ext>
            </a:extLst>
          </p:cNvPr>
          <p:cNvSpPr txBox="1">
            <a:spLocks/>
          </p:cNvSpPr>
          <p:nvPr/>
        </p:nvSpPr>
        <p:spPr>
          <a:xfrm>
            <a:off x="5363868" y="2880323"/>
            <a:ext cx="1020022" cy="4195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rtlCol="0" anchor="ctr" anchorCtr="1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en-US" b="1" dirty="0"/>
              <a:t>2-4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00129-52EF-44BE-9AA2-EE598941C8A2}"/>
              </a:ext>
            </a:extLst>
          </p:cNvPr>
          <p:cNvSpPr txBox="1">
            <a:spLocks/>
          </p:cNvSpPr>
          <p:nvPr/>
        </p:nvSpPr>
        <p:spPr>
          <a:xfrm>
            <a:off x="8787044" y="2880323"/>
            <a:ext cx="1020022" cy="4195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rtlCol="0" anchor="ctr" anchorCtr="1">
            <a:noAutofit/>
          </a:bodyPr>
          <a:lstStyle>
            <a:defPPr>
              <a:defRPr lang="en-US"/>
            </a:defPPr>
            <a:lvl1pPr marL="0" lvl="0" indent="0" defTabSz="895350" eaLnBrk="1" latinLnBrk="0" hangingPunct="1">
              <a:buClr>
                <a:schemeClr val="lt1"/>
              </a:buClr>
              <a:buSzPct val="100000"/>
              <a:defRPr sz="1100" b="1" baseline="0">
                <a:solidFill>
                  <a:schemeClr val="lt1"/>
                </a:solidFill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3-5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85D1F8-CF55-4F88-9B56-7E052F083AD8}"/>
              </a:ext>
            </a:extLst>
          </p:cNvPr>
          <p:cNvSpPr txBox="1">
            <a:spLocks/>
          </p:cNvSpPr>
          <p:nvPr/>
        </p:nvSpPr>
        <p:spPr>
          <a:xfrm>
            <a:off x="158759" y="2874653"/>
            <a:ext cx="1311603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Example profit margin, 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A763AE-A399-4022-B143-3EE43238989C}"/>
              </a:ext>
            </a:extLst>
          </p:cNvPr>
          <p:cNvSpPr txBox="1">
            <a:spLocks/>
          </p:cNvSpPr>
          <p:nvPr/>
        </p:nvSpPr>
        <p:spPr>
          <a:xfrm>
            <a:off x="10471385" y="2880323"/>
            <a:ext cx="1020022" cy="4195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rtlCol="0" anchor="ctr" anchorCtr="1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en-US" b="1" dirty="0"/>
              <a:t>2-3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C39B30-BD81-4729-8ED4-FCE790EF24C2}"/>
              </a:ext>
            </a:extLst>
          </p:cNvPr>
          <p:cNvSpPr txBox="1">
            <a:spLocks/>
          </p:cNvSpPr>
          <p:nvPr/>
        </p:nvSpPr>
        <p:spPr>
          <a:xfrm>
            <a:off x="7102707" y="2880323"/>
            <a:ext cx="1020022" cy="4195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rtlCol="0" anchor="ctr" anchorCtr="1">
            <a:noAutofit/>
          </a:bodyPr>
          <a:lstStyle>
            <a:defPPr>
              <a:defRPr lang="en-US"/>
            </a:defPPr>
            <a:lvl1pPr marL="0" lvl="0" indent="0" defTabSz="895350" eaLnBrk="1" latinLnBrk="0" hangingPunct="1">
              <a:buClr>
                <a:schemeClr val="lt1"/>
              </a:buClr>
              <a:buSzPct val="100000"/>
              <a:defRPr sz="1100" b="1" baseline="0">
                <a:solidFill>
                  <a:schemeClr val="lt1"/>
                </a:solidFill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3-15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82B2C-BAE3-43C6-BE53-017B2248E8D0}"/>
              </a:ext>
            </a:extLst>
          </p:cNvPr>
          <p:cNvSpPr txBox="1">
            <a:spLocks/>
          </p:cNvSpPr>
          <p:nvPr/>
        </p:nvSpPr>
        <p:spPr>
          <a:xfrm>
            <a:off x="158759" y="4572349"/>
            <a:ext cx="1311603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Potential disruption</a:t>
            </a:r>
          </a:p>
        </p:txBody>
      </p:sp>
      <p:sp>
        <p:nvSpPr>
          <p:cNvPr id="51" name="Round Same Side Corner Rectangle 531">
            <a:extLst>
              <a:ext uri="{FF2B5EF4-FFF2-40B4-BE49-F238E27FC236}">
                <a16:creationId xmlns:a16="http://schemas.microsoft.com/office/drawing/2014/main" id="{8ED95F17-BBF4-464B-B2F7-B08883887DFE}"/>
              </a:ext>
            </a:extLst>
          </p:cNvPr>
          <p:cNvSpPr/>
          <p:nvPr/>
        </p:nvSpPr>
        <p:spPr>
          <a:xfrm>
            <a:off x="0" y="0"/>
            <a:ext cx="11949113" cy="2619375"/>
          </a:xfrm>
          <a:prstGeom prst="round2SameRect">
            <a:avLst>
              <a:gd name="adj1" fmla="val 0"/>
              <a:gd name="adj2" fmla="val 11218"/>
            </a:avLst>
          </a:prstGeom>
          <a:solidFill>
            <a:schemeClr val="accent2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420DC66A-6937-4BC9-A658-D23A2FDFC29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pPr>
              <a:buClr>
                <a:schemeClr val="bg1"/>
              </a:buClr>
              <a:tabLst/>
            </a:pPr>
            <a:r>
              <a:rPr lang="en-US" dirty="0">
                <a:solidFill>
                  <a:schemeClr val="bg1"/>
                </a:solidFill>
              </a:rPr>
              <a:t>All players need to prepare for shifts in value pools</a:t>
            </a:r>
          </a:p>
        </p:txBody>
      </p:sp>
      <p:grpSp>
        <p:nvGrpSpPr>
          <p:cNvPr id="7" name="sticker">
            <a:extLst>
              <a:ext uri="{FF2B5EF4-FFF2-40B4-BE49-F238E27FC236}">
                <a16:creationId xmlns:a16="http://schemas.microsoft.com/office/drawing/2014/main" id="{2DE950F4-6295-4D2C-8A2A-E11E8D7A3DE2}"/>
              </a:ext>
            </a:extLst>
          </p:cNvPr>
          <p:cNvGrpSpPr/>
          <p:nvPr/>
        </p:nvGrpSpPr>
        <p:grpSpPr>
          <a:xfrm>
            <a:off x="10531290" y="285750"/>
            <a:ext cx="1119345" cy="150811"/>
            <a:chOff x="10531290" y="285750"/>
            <a:chExt cx="1119345" cy="150811"/>
          </a:xfrm>
        </p:grpSpPr>
        <p:sp>
          <p:nvSpPr>
            <p:cNvPr id="48" name="StickerRectangle">
              <a:extLst>
                <a:ext uri="{FF2B5EF4-FFF2-40B4-BE49-F238E27FC236}">
                  <a16:creationId xmlns:a16="http://schemas.microsoft.com/office/drawing/2014/main" id="{E585B1A5-D5F8-416C-AB58-D6BE86728B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531290" y="285750"/>
              <a:ext cx="111934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bg1"/>
                </a:buClr>
              </a:pPr>
              <a:r>
                <a:rPr lang="en-US" sz="800" baseline="0">
                  <a:solidFill>
                    <a:schemeClr val="bg1"/>
                  </a:solidFill>
                  <a:latin typeface="+mn-lt"/>
                  <a:ea typeface="+mn-ea"/>
                </a:rPr>
                <a:t>ILLUSTRATIVE DRAFT</a:t>
              </a:r>
              <a:endParaRPr lang="en-US" sz="800" baseline="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cxnSp>
          <p:nvCxnSpPr>
            <p:cNvPr id="49" name="AutoShape 31">
              <a:extLst>
                <a:ext uri="{FF2B5EF4-FFF2-40B4-BE49-F238E27FC236}">
                  <a16:creationId xmlns:a16="http://schemas.microsoft.com/office/drawing/2014/main" id="{C367C6E9-2851-4D81-A2DB-33E195232C29}"/>
                </a:ext>
              </a:extLst>
            </p:cNvPr>
            <p:cNvCxnSpPr>
              <a:cxnSpLocks noChangeShapeType="1"/>
              <a:stCxn id="48" idx="2"/>
              <a:endCxn id="48" idx="4"/>
            </p:cNvCxnSpPr>
            <p:nvPr/>
          </p:nvCxnSpPr>
          <p:spPr bwMode="gray">
            <a:xfrm>
              <a:off x="1053129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2">
              <a:extLst>
                <a:ext uri="{FF2B5EF4-FFF2-40B4-BE49-F238E27FC236}">
                  <a16:creationId xmlns:a16="http://schemas.microsoft.com/office/drawing/2014/main" id="{D84592B2-90A4-41F9-B720-15F8199470FE}"/>
                </a:ext>
              </a:extLst>
            </p:cNvPr>
            <p:cNvCxnSpPr>
              <a:cxnSpLocks noChangeShapeType="1"/>
              <a:stCxn id="48" idx="4"/>
              <a:endCxn id="48" idx="6"/>
            </p:cNvCxnSpPr>
            <p:nvPr/>
          </p:nvCxnSpPr>
          <p:spPr bwMode="gray">
            <a:xfrm>
              <a:off x="10531290" y="436561"/>
              <a:ext cx="111934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555A76-E4B7-4C28-AFF2-8D354B62B8A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34348" y="2055021"/>
            <a:ext cx="1123705" cy="2154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06D4DC-5E2F-4A88-98D3-C9CFCA52A6C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465786" y="1947299"/>
            <a:ext cx="1338508" cy="43088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Design &amp; Engineering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03A52F-02AD-4537-82AF-F68D598C393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312142" y="1947299"/>
            <a:ext cx="1338508" cy="43088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Operations &amp; Maintenance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2B3C3C-7995-4CEF-96B0-0CB3007690A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381756" y="1947299"/>
            <a:ext cx="984244" cy="43088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General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contractors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0BC1CA7-BC61-4447-8284-135947185A6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358642" y="2055021"/>
            <a:ext cx="508151" cy="2154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OEMs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01C163-E067-4D3B-B129-AA387D24F07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839396" y="1947299"/>
            <a:ext cx="1024319" cy="43088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Specialized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trades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355F5D1-BD3A-449A-89D6-C0D09BC900EE}"/>
              </a:ext>
            </a:extLst>
          </p:cNvPr>
          <p:cNvGrpSpPr/>
          <p:nvPr/>
        </p:nvGrpSpPr>
        <p:grpSpPr>
          <a:xfrm>
            <a:off x="3140081" y="1907354"/>
            <a:ext cx="251079" cy="510777"/>
            <a:chOff x="3586877" y="2901463"/>
            <a:chExt cx="217488" cy="44244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64BB0EC-667D-4CF9-8A60-B5168FA0DEF7}"/>
                </a:ext>
              </a:extLst>
            </p:cNvPr>
            <p:cNvCxnSpPr>
              <a:cxnSpLocks/>
            </p:cNvCxnSpPr>
            <p:nvPr/>
          </p:nvCxnSpPr>
          <p:spPr>
            <a:xfrm>
              <a:off x="3695621" y="2901463"/>
              <a:ext cx="0" cy="44244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AEF4049-8CDD-436B-BD15-BBA5231E7965}"/>
                </a:ext>
              </a:extLst>
            </p:cNvPr>
            <p:cNvGrpSpPr/>
            <p:nvPr/>
          </p:nvGrpSpPr>
          <p:grpSpPr>
            <a:xfrm>
              <a:off x="3586877" y="3013940"/>
              <a:ext cx="217488" cy="217488"/>
              <a:chOff x="4505325" y="1604963"/>
              <a:chExt cx="304800" cy="304800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0F42257-2231-4135-8F49-BDFCE6035D31}"/>
                  </a:ext>
                </a:extLst>
              </p:cNvPr>
              <p:cNvSpPr/>
              <p:nvPr/>
            </p:nvSpPr>
            <p:spPr>
              <a:xfrm>
                <a:off x="4505325" y="1604963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3386EA-F53B-4CD1-9EAC-A6B380CFD095}"/>
                  </a:ext>
                </a:extLst>
              </p:cNvPr>
              <p:cNvGrpSpPr/>
              <p:nvPr/>
            </p:nvGrpSpPr>
            <p:grpSpPr>
              <a:xfrm>
                <a:off x="4583240" y="1647447"/>
                <a:ext cx="187071" cy="219833"/>
                <a:chOff x="6005863" y="1138047"/>
                <a:chExt cx="254513" cy="299086"/>
              </a:xfrm>
            </p:grpSpPr>
            <p:sp>
              <p:nvSpPr>
                <p:cNvPr id="58" name="Isosceles Triangle 7">
                  <a:extLst>
                    <a:ext uri="{FF2B5EF4-FFF2-40B4-BE49-F238E27FC236}">
                      <a16:creationId xmlns:a16="http://schemas.microsoft.com/office/drawing/2014/main" id="{68E86B30-01A3-498A-9728-13A885B93B7C}"/>
                    </a:ext>
                  </a:extLst>
                </p:cNvPr>
                <p:cNvSpPr/>
                <p:nvPr/>
              </p:nvSpPr>
              <p:spPr>
                <a:xfrm rot="5400000">
                  <a:off x="5999975" y="1176732"/>
                  <a:ext cx="299086" cy="221716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9050">
                  <a:noFill/>
                </a:ln>
                <a:effectLst/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Isosceles Triangle 7">
                  <a:extLst>
                    <a:ext uri="{FF2B5EF4-FFF2-40B4-BE49-F238E27FC236}">
                      <a16:creationId xmlns:a16="http://schemas.microsoft.com/office/drawing/2014/main" id="{87FB9C83-E595-462B-968E-D073D309F955}"/>
                    </a:ext>
                  </a:extLst>
                </p:cNvPr>
                <p:cNvSpPr/>
                <p:nvPr/>
              </p:nvSpPr>
              <p:spPr>
                <a:xfrm rot="5400000">
                  <a:off x="5981733" y="1218437"/>
                  <a:ext cx="186568" cy="138307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</a:ln>
                <a:effectLst>
                  <a:outerShdw dist="25400" algn="l" rotWithShape="0">
                    <a:schemeClr val="bg1"/>
                  </a:outerShdw>
                </a:effectLst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5E5E6E-95CA-4508-A957-E63966C6B975}"/>
              </a:ext>
            </a:extLst>
          </p:cNvPr>
          <p:cNvGrpSpPr/>
          <p:nvPr/>
        </p:nvGrpSpPr>
        <p:grpSpPr>
          <a:xfrm>
            <a:off x="4878920" y="1907354"/>
            <a:ext cx="251079" cy="510777"/>
            <a:chOff x="3586877" y="2901463"/>
            <a:chExt cx="217488" cy="44244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2FA1F5F-7ADE-4328-A6D8-8B4EFEB798C9}"/>
                </a:ext>
              </a:extLst>
            </p:cNvPr>
            <p:cNvCxnSpPr>
              <a:cxnSpLocks/>
            </p:cNvCxnSpPr>
            <p:nvPr/>
          </p:nvCxnSpPr>
          <p:spPr>
            <a:xfrm>
              <a:off x="3695621" y="2901463"/>
              <a:ext cx="0" cy="44244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1BFB5F8-19E3-4AA2-B3A3-7C18F37F91E0}"/>
                </a:ext>
              </a:extLst>
            </p:cNvPr>
            <p:cNvGrpSpPr/>
            <p:nvPr/>
          </p:nvGrpSpPr>
          <p:grpSpPr>
            <a:xfrm>
              <a:off x="3586877" y="3013940"/>
              <a:ext cx="217488" cy="217488"/>
              <a:chOff x="4505325" y="1604963"/>
              <a:chExt cx="304800" cy="3048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3B8A2C1-B3CD-4BA4-8E54-240F53CA3B2C}"/>
                  </a:ext>
                </a:extLst>
              </p:cNvPr>
              <p:cNvSpPr/>
              <p:nvPr/>
            </p:nvSpPr>
            <p:spPr>
              <a:xfrm>
                <a:off x="4505325" y="1604963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4BD663E-D624-4FC2-866E-F15EF4D8E09B}"/>
                  </a:ext>
                </a:extLst>
              </p:cNvPr>
              <p:cNvGrpSpPr/>
              <p:nvPr/>
            </p:nvGrpSpPr>
            <p:grpSpPr>
              <a:xfrm>
                <a:off x="4583240" y="1647447"/>
                <a:ext cx="187071" cy="219833"/>
                <a:chOff x="6005863" y="1138047"/>
                <a:chExt cx="254513" cy="299086"/>
              </a:xfrm>
            </p:grpSpPr>
            <p:sp>
              <p:nvSpPr>
                <p:cNvPr id="66" name="Isosceles Triangle 7">
                  <a:extLst>
                    <a:ext uri="{FF2B5EF4-FFF2-40B4-BE49-F238E27FC236}">
                      <a16:creationId xmlns:a16="http://schemas.microsoft.com/office/drawing/2014/main" id="{69E3BDAA-488B-4CD8-9B84-4F6C907D57D0}"/>
                    </a:ext>
                  </a:extLst>
                </p:cNvPr>
                <p:cNvSpPr/>
                <p:nvPr/>
              </p:nvSpPr>
              <p:spPr>
                <a:xfrm rot="5400000">
                  <a:off x="5999975" y="1176732"/>
                  <a:ext cx="299086" cy="221716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9050">
                  <a:noFill/>
                </a:ln>
                <a:effectLst/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Isosceles Triangle 7">
                  <a:extLst>
                    <a:ext uri="{FF2B5EF4-FFF2-40B4-BE49-F238E27FC236}">
                      <a16:creationId xmlns:a16="http://schemas.microsoft.com/office/drawing/2014/main" id="{137E1511-F7F8-4154-BD89-0D9BFC16C08D}"/>
                    </a:ext>
                  </a:extLst>
                </p:cNvPr>
                <p:cNvSpPr/>
                <p:nvPr/>
              </p:nvSpPr>
              <p:spPr>
                <a:xfrm rot="5400000">
                  <a:off x="5981733" y="1218437"/>
                  <a:ext cx="186568" cy="138307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</a:ln>
                <a:effectLst>
                  <a:outerShdw dist="25400" algn="l" rotWithShape="0">
                    <a:schemeClr val="bg1"/>
                  </a:outerShdw>
                </a:effectLst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36CAF07-B9FC-4683-8CCA-EFB2330E0E49}"/>
              </a:ext>
            </a:extLst>
          </p:cNvPr>
          <p:cNvGrpSpPr/>
          <p:nvPr/>
        </p:nvGrpSpPr>
        <p:grpSpPr>
          <a:xfrm>
            <a:off x="6617759" y="1907354"/>
            <a:ext cx="251079" cy="510777"/>
            <a:chOff x="3586877" y="2901463"/>
            <a:chExt cx="217488" cy="44244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C667C0D-2EC6-46DC-907D-F3BDA6048351}"/>
                </a:ext>
              </a:extLst>
            </p:cNvPr>
            <p:cNvCxnSpPr>
              <a:cxnSpLocks/>
            </p:cNvCxnSpPr>
            <p:nvPr/>
          </p:nvCxnSpPr>
          <p:spPr>
            <a:xfrm>
              <a:off x="3695621" y="2901463"/>
              <a:ext cx="0" cy="44244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B65B464-EDDD-48F4-9015-9C9430D25361}"/>
                </a:ext>
              </a:extLst>
            </p:cNvPr>
            <p:cNvGrpSpPr/>
            <p:nvPr/>
          </p:nvGrpSpPr>
          <p:grpSpPr>
            <a:xfrm>
              <a:off x="3586877" y="3013940"/>
              <a:ext cx="217488" cy="217488"/>
              <a:chOff x="4505325" y="1604963"/>
              <a:chExt cx="304800" cy="3048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C60DF8C-7C42-477E-BB84-F4B0F438EF9A}"/>
                  </a:ext>
                </a:extLst>
              </p:cNvPr>
              <p:cNvSpPr/>
              <p:nvPr/>
            </p:nvSpPr>
            <p:spPr>
              <a:xfrm>
                <a:off x="4505325" y="1604963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D04756B-A83A-41F4-AD9A-C4C65D2D6F86}"/>
                  </a:ext>
                </a:extLst>
              </p:cNvPr>
              <p:cNvGrpSpPr/>
              <p:nvPr/>
            </p:nvGrpSpPr>
            <p:grpSpPr>
              <a:xfrm>
                <a:off x="4583240" y="1647447"/>
                <a:ext cx="187071" cy="219833"/>
                <a:chOff x="6005863" y="1138047"/>
                <a:chExt cx="254513" cy="299086"/>
              </a:xfrm>
            </p:grpSpPr>
            <p:sp>
              <p:nvSpPr>
                <p:cNvPr id="80" name="Isosceles Triangle 7">
                  <a:extLst>
                    <a:ext uri="{FF2B5EF4-FFF2-40B4-BE49-F238E27FC236}">
                      <a16:creationId xmlns:a16="http://schemas.microsoft.com/office/drawing/2014/main" id="{C51E03F4-188E-413F-8D49-E4716BC6B5D4}"/>
                    </a:ext>
                  </a:extLst>
                </p:cNvPr>
                <p:cNvSpPr/>
                <p:nvPr/>
              </p:nvSpPr>
              <p:spPr>
                <a:xfrm rot="5400000">
                  <a:off x="5999975" y="1176732"/>
                  <a:ext cx="299086" cy="221716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9050">
                  <a:noFill/>
                </a:ln>
                <a:effectLst/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Isosceles Triangle 7">
                  <a:extLst>
                    <a:ext uri="{FF2B5EF4-FFF2-40B4-BE49-F238E27FC236}">
                      <a16:creationId xmlns:a16="http://schemas.microsoft.com/office/drawing/2014/main" id="{FBAEE4B3-78BE-4C87-987F-BA03FC8FCC07}"/>
                    </a:ext>
                  </a:extLst>
                </p:cNvPr>
                <p:cNvSpPr/>
                <p:nvPr/>
              </p:nvSpPr>
              <p:spPr>
                <a:xfrm rot="5400000">
                  <a:off x="5981733" y="1218437"/>
                  <a:ext cx="186568" cy="138307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</a:ln>
                <a:effectLst>
                  <a:outerShdw dist="25400" algn="l" rotWithShape="0">
                    <a:schemeClr val="bg1"/>
                  </a:outerShdw>
                </a:effectLst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51B1C2-47C7-4492-9D17-B13C2C2AA3D3}"/>
              </a:ext>
            </a:extLst>
          </p:cNvPr>
          <p:cNvGrpSpPr/>
          <p:nvPr/>
        </p:nvGrpSpPr>
        <p:grpSpPr>
          <a:xfrm>
            <a:off x="8356598" y="1907354"/>
            <a:ext cx="251079" cy="510777"/>
            <a:chOff x="3586877" y="2901463"/>
            <a:chExt cx="217488" cy="44244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3BB74D7-605C-42D1-B573-15A4F88C21E9}"/>
                </a:ext>
              </a:extLst>
            </p:cNvPr>
            <p:cNvCxnSpPr>
              <a:cxnSpLocks/>
            </p:cNvCxnSpPr>
            <p:nvPr/>
          </p:nvCxnSpPr>
          <p:spPr>
            <a:xfrm>
              <a:off x="3695621" y="2901463"/>
              <a:ext cx="0" cy="44244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4524ED0-35D4-4403-80DA-F9B796192D8C}"/>
                </a:ext>
              </a:extLst>
            </p:cNvPr>
            <p:cNvGrpSpPr/>
            <p:nvPr/>
          </p:nvGrpSpPr>
          <p:grpSpPr>
            <a:xfrm>
              <a:off x="3586877" y="3013940"/>
              <a:ext cx="217488" cy="217488"/>
              <a:chOff x="4505325" y="1604963"/>
              <a:chExt cx="304800" cy="304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C00736B-0EB4-4368-BC6A-A532EF04A37C}"/>
                  </a:ext>
                </a:extLst>
              </p:cNvPr>
              <p:cNvSpPr/>
              <p:nvPr/>
            </p:nvSpPr>
            <p:spPr>
              <a:xfrm>
                <a:off x="4505325" y="1604963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5F783577-AAF1-4C34-9A20-822AB9BCBF9B}"/>
                  </a:ext>
                </a:extLst>
              </p:cNvPr>
              <p:cNvGrpSpPr/>
              <p:nvPr/>
            </p:nvGrpSpPr>
            <p:grpSpPr>
              <a:xfrm>
                <a:off x="4583240" y="1647447"/>
                <a:ext cx="187071" cy="219833"/>
                <a:chOff x="6005863" y="1138047"/>
                <a:chExt cx="254513" cy="299086"/>
              </a:xfrm>
            </p:grpSpPr>
            <p:sp>
              <p:nvSpPr>
                <p:cNvPr id="91" name="Isosceles Triangle 7">
                  <a:extLst>
                    <a:ext uri="{FF2B5EF4-FFF2-40B4-BE49-F238E27FC236}">
                      <a16:creationId xmlns:a16="http://schemas.microsoft.com/office/drawing/2014/main" id="{D0CE9537-B3CA-4F35-9CA2-6E75C9802FBE}"/>
                    </a:ext>
                  </a:extLst>
                </p:cNvPr>
                <p:cNvSpPr/>
                <p:nvPr/>
              </p:nvSpPr>
              <p:spPr>
                <a:xfrm rot="5400000">
                  <a:off x="5999975" y="1176732"/>
                  <a:ext cx="299086" cy="221716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9050">
                  <a:noFill/>
                </a:ln>
                <a:effectLst/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Isosceles Triangle 7">
                  <a:extLst>
                    <a:ext uri="{FF2B5EF4-FFF2-40B4-BE49-F238E27FC236}">
                      <a16:creationId xmlns:a16="http://schemas.microsoft.com/office/drawing/2014/main" id="{FA71DF9A-194D-4F93-9780-1C6196BBF3B1}"/>
                    </a:ext>
                  </a:extLst>
                </p:cNvPr>
                <p:cNvSpPr/>
                <p:nvPr/>
              </p:nvSpPr>
              <p:spPr>
                <a:xfrm rot="5400000">
                  <a:off x="5981733" y="1218437"/>
                  <a:ext cx="186568" cy="138307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</a:ln>
                <a:effectLst>
                  <a:outerShdw dist="25400" algn="l" rotWithShape="0">
                    <a:schemeClr val="bg1"/>
                  </a:outerShdw>
                </a:effectLst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634024D-98FD-46AE-80CF-B6B7EF8CC97E}"/>
              </a:ext>
            </a:extLst>
          </p:cNvPr>
          <p:cNvGrpSpPr/>
          <p:nvPr/>
        </p:nvGrpSpPr>
        <p:grpSpPr>
          <a:xfrm>
            <a:off x="9986433" y="1907354"/>
            <a:ext cx="251079" cy="510777"/>
            <a:chOff x="3586877" y="2901463"/>
            <a:chExt cx="217488" cy="44244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C196683-015A-430D-AD28-D7C1004B51C6}"/>
                </a:ext>
              </a:extLst>
            </p:cNvPr>
            <p:cNvCxnSpPr>
              <a:cxnSpLocks/>
            </p:cNvCxnSpPr>
            <p:nvPr/>
          </p:nvCxnSpPr>
          <p:spPr>
            <a:xfrm>
              <a:off x="3695621" y="2901463"/>
              <a:ext cx="0" cy="44244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4B3C9E9-8624-439E-8E5A-F50116877413}"/>
                </a:ext>
              </a:extLst>
            </p:cNvPr>
            <p:cNvGrpSpPr/>
            <p:nvPr/>
          </p:nvGrpSpPr>
          <p:grpSpPr>
            <a:xfrm>
              <a:off x="3586877" y="3013940"/>
              <a:ext cx="217488" cy="217488"/>
              <a:chOff x="4505325" y="1604963"/>
              <a:chExt cx="304800" cy="3048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96E9B0B-A85E-4215-B33B-4B9317254C5A}"/>
                  </a:ext>
                </a:extLst>
              </p:cNvPr>
              <p:cNvSpPr/>
              <p:nvPr/>
            </p:nvSpPr>
            <p:spPr>
              <a:xfrm>
                <a:off x="4505325" y="1604963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6B07632-D8C0-4E02-A937-D04D31D17214}"/>
                  </a:ext>
                </a:extLst>
              </p:cNvPr>
              <p:cNvGrpSpPr/>
              <p:nvPr/>
            </p:nvGrpSpPr>
            <p:grpSpPr>
              <a:xfrm>
                <a:off x="4583240" y="1647447"/>
                <a:ext cx="187071" cy="219833"/>
                <a:chOff x="6005863" y="1138047"/>
                <a:chExt cx="254513" cy="299086"/>
              </a:xfrm>
            </p:grpSpPr>
            <p:sp>
              <p:nvSpPr>
                <p:cNvPr id="98" name="Isosceles Triangle 7">
                  <a:extLst>
                    <a:ext uri="{FF2B5EF4-FFF2-40B4-BE49-F238E27FC236}">
                      <a16:creationId xmlns:a16="http://schemas.microsoft.com/office/drawing/2014/main" id="{96D2A099-A868-4E43-AAB7-16CB5CA8CE80}"/>
                    </a:ext>
                  </a:extLst>
                </p:cNvPr>
                <p:cNvSpPr/>
                <p:nvPr/>
              </p:nvSpPr>
              <p:spPr>
                <a:xfrm rot="5400000">
                  <a:off x="5999975" y="1176732"/>
                  <a:ext cx="299086" cy="221716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9050">
                  <a:noFill/>
                </a:ln>
                <a:effectLst/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Isosceles Triangle 7">
                  <a:extLst>
                    <a:ext uri="{FF2B5EF4-FFF2-40B4-BE49-F238E27FC236}">
                      <a16:creationId xmlns:a16="http://schemas.microsoft.com/office/drawing/2014/main" id="{7B7475B7-EE0D-4E3D-99E6-96ED3B74B5E5}"/>
                    </a:ext>
                  </a:extLst>
                </p:cNvPr>
                <p:cNvSpPr/>
                <p:nvPr/>
              </p:nvSpPr>
              <p:spPr>
                <a:xfrm rot="5400000">
                  <a:off x="5981733" y="1218437"/>
                  <a:ext cx="186568" cy="138307"/>
                </a:xfrm>
                <a:custGeom>
                  <a:avLst/>
                  <a:gdLst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2784"/>
                    <a:gd name="connsiteX1" fmla="*/ 128595 w 257190"/>
                    <a:gd name="connsiteY1" fmla="*/ 0 h 222784"/>
                    <a:gd name="connsiteX2" fmla="*/ 257190 w 257190"/>
                    <a:gd name="connsiteY2" fmla="*/ 221716 h 222784"/>
                    <a:gd name="connsiteX3" fmla="*/ 126690 w 257190"/>
                    <a:gd name="connsiteY3" fmla="*/ 222784 h 222784"/>
                    <a:gd name="connsiteX4" fmla="*/ 0 w 257190"/>
                    <a:gd name="connsiteY4" fmla="*/ 221716 h 222784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0 w 257190"/>
                    <a:gd name="connsiteY3" fmla="*/ 221716 h 221716"/>
                    <a:gd name="connsiteX0" fmla="*/ 0 w 257190"/>
                    <a:gd name="connsiteY0" fmla="*/ 221716 h 225165"/>
                    <a:gd name="connsiteX1" fmla="*/ 128595 w 257190"/>
                    <a:gd name="connsiteY1" fmla="*/ 0 h 225165"/>
                    <a:gd name="connsiteX2" fmla="*/ 257190 w 257190"/>
                    <a:gd name="connsiteY2" fmla="*/ 221716 h 225165"/>
                    <a:gd name="connsiteX3" fmla="*/ 129071 w 257190"/>
                    <a:gd name="connsiteY3" fmla="*/ 225165 h 225165"/>
                    <a:gd name="connsiteX4" fmla="*/ 0 w 257190"/>
                    <a:gd name="connsiteY4" fmla="*/ 221716 h 225165"/>
                    <a:gd name="connsiteX0" fmla="*/ 0 w 257190"/>
                    <a:gd name="connsiteY0" fmla="*/ 221716 h 221716"/>
                    <a:gd name="connsiteX1" fmla="*/ 128595 w 257190"/>
                    <a:gd name="connsiteY1" fmla="*/ 0 h 221716"/>
                    <a:gd name="connsiteX2" fmla="*/ 257190 w 257190"/>
                    <a:gd name="connsiteY2" fmla="*/ 221716 h 221716"/>
                    <a:gd name="connsiteX3" fmla="*/ 126693 w 257190"/>
                    <a:gd name="connsiteY3" fmla="*/ 165633 h 221716"/>
                    <a:gd name="connsiteX4" fmla="*/ 0 w 257190"/>
                    <a:gd name="connsiteY4" fmla="*/ 221716 h 2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90" h="221716">
                      <a:moveTo>
                        <a:pt x="0" y="221716"/>
                      </a:moveTo>
                      <a:lnTo>
                        <a:pt x="128595" y="0"/>
                      </a:lnTo>
                      <a:lnTo>
                        <a:pt x="257190" y="221716"/>
                      </a:lnTo>
                      <a:lnTo>
                        <a:pt x="126693" y="165633"/>
                      </a:lnTo>
                      <a:lnTo>
                        <a:pt x="0" y="2217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</a:ln>
                <a:effectLst>
                  <a:outerShdw dist="25400" algn="l" rotWithShape="0">
                    <a:schemeClr val="bg1"/>
                  </a:outerShdw>
                </a:effectLst>
              </p:spPr>
              <p:txBody>
                <a:bodyPr wrap="square" lIns="53767" tIns="53767" rIns="53767" bIns="53767" anchor="ctr" anchorCtr="1">
                  <a:noAutofit/>
                </a:bodyPr>
                <a:lstStyle/>
                <a:p>
                  <a:pPr defTabSz="658126"/>
                  <a:endParaRPr lang="en-US" sz="1400" dirty="0">
                    <a:solidFill>
                      <a:srgbClr val="FFFFFF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EE3AF7-67EA-4C6D-90D2-3A44AB7AAD01}"/>
              </a:ext>
            </a:extLst>
          </p:cNvPr>
          <p:cNvSpPr txBox="1"/>
          <p:nvPr/>
        </p:nvSpPr>
        <p:spPr>
          <a:xfrm>
            <a:off x="1726947" y="3687491"/>
            <a:ext cx="1338508" cy="187743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dirty="0"/>
              <a:t>Buyers of more productized solutions </a:t>
            </a:r>
          </a:p>
          <a:p>
            <a:pPr indent="-190800" algn="ctr">
              <a:spcBef>
                <a:spcPts val="600"/>
              </a:spcBef>
            </a:pPr>
            <a:r>
              <a:rPr lang="en-US" sz="1400" dirty="0"/>
              <a:t>or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Owner-integrators of bespoke projects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B446CC-E6FA-4D49-8CA6-D60A7E67FFEB}"/>
              </a:ext>
            </a:extLst>
          </p:cNvPr>
          <p:cNvSpPr txBox="1"/>
          <p:nvPr/>
        </p:nvSpPr>
        <p:spPr>
          <a:xfrm>
            <a:off x="3465787" y="3687491"/>
            <a:ext cx="1338508" cy="13696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dirty="0"/>
              <a:t>Design libraries and engineering automation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Polarization of high value vs. </a:t>
            </a:r>
            <a:r>
              <a:rPr lang="en-US" sz="1400"/>
              <a:t>repetitive work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7086DE-D832-48B2-B497-A9784C2571F5}"/>
              </a:ext>
            </a:extLst>
          </p:cNvPr>
          <p:cNvSpPr txBox="1"/>
          <p:nvPr/>
        </p:nvSpPr>
        <p:spPr>
          <a:xfrm>
            <a:off x="5204627" y="3687491"/>
            <a:ext cx="1338508" cy="22313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dirty="0"/>
              <a:t>Model could become obsolete if modules and better BIM models improve planning and lower risk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More specialization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464769-FB30-43C0-A8BF-3D90DDD08D10}"/>
              </a:ext>
            </a:extLst>
          </p:cNvPr>
          <p:cNvSpPr txBox="1"/>
          <p:nvPr/>
        </p:nvSpPr>
        <p:spPr>
          <a:xfrm>
            <a:off x="6943467" y="3687491"/>
            <a:ext cx="1338508" cy="16619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dirty="0"/>
              <a:t>Opportunity for package solutions and service offerings </a:t>
            </a:r>
          </a:p>
          <a:p>
            <a:pPr indent="-190800" algn="ctr">
              <a:spcBef>
                <a:spcPts val="600"/>
              </a:spcBef>
            </a:pPr>
            <a:r>
              <a:rPr lang="en-US" sz="1400" dirty="0"/>
              <a:t>but 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Risk </a:t>
            </a:r>
            <a:r>
              <a:rPr lang="en-US" sz="1400"/>
              <a:t>of commo-ditization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0D763E-9372-4D72-BA04-E69F962DC7BC}"/>
              </a:ext>
            </a:extLst>
          </p:cNvPr>
          <p:cNvSpPr txBox="1">
            <a:spLocks/>
          </p:cNvSpPr>
          <p:nvPr/>
        </p:nvSpPr>
        <p:spPr>
          <a:xfrm>
            <a:off x="8682307" y="3687491"/>
            <a:ext cx="1229504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dirty="0"/>
              <a:t>Partial displacement </a:t>
            </a:r>
            <a:r>
              <a:rPr lang="en-US" sz="1400"/>
              <a:t>via modular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9E0159-105C-4EED-8E66-4E1D0128C213}"/>
              </a:ext>
            </a:extLst>
          </p:cNvPr>
          <p:cNvSpPr txBox="1"/>
          <p:nvPr/>
        </p:nvSpPr>
        <p:spPr>
          <a:xfrm>
            <a:off x="10312142" y="3687491"/>
            <a:ext cx="1338508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dirty="0"/>
              <a:t>More efficient lifecycle management and use </a:t>
            </a:r>
            <a:r>
              <a:rPr lang="en-US" sz="1400"/>
              <a:t>of data</a:t>
            </a:r>
            <a:endParaRPr lang="en-US" sz="1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FF28F1-4811-43F9-801C-599670AFD44E}"/>
              </a:ext>
            </a:extLst>
          </p:cNvPr>
          <p:cNvCxnSpPr>
            <a:cxnSpLocks/>
          </p:cNvCxnSpPr>
          <p:nvPr/>
        </p:nvCxnSpPr>
        <p:spPr>
          <a:xfrm flipV="1">
            <a:off x="1726947" y="3488821"/>
            <a:ext cx="992370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990102-FEA5-4F62-A3EE-278BE4C2B8F6}"/>
              </a:ext>
            </a:extLst>
          </p:cNvPr>
          <p:cNvCxnSpPr>
            <a:cxnSpLocks/>
          </p:cNvCxnSpPr>
          <p:nvPr/>
        </p:nvCxnSpPr>
        <p:spPr>
          <a:xfrm>
            <a:off x="1559056" y="3672102"/>
            <a:ext cx="0" cy="22313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5FC0B68-C189-46BC-8951-6CBFAA078E63}"/>
              </a:ext>
            </a:extLst>
          </p:cNvPr>
          <p:cNvCxnSpPr>
            <a:cxnSpLocks/>
          </p:cNvCxnSpPr>
          <p:nvPr/>
        </p:nvCxnSpPr>
        <p:spPr>
          <a:xfrm>
            <a:off x="1559056" y="2874653"/>
            <a:ext cx="0" cy="4308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3E577C1-0AA1-4878-996B-B4B09FB7050E}"/>
              </a:ext>
            </a:extLst>
          </p:cNvPr>
          <p:cNvCxnSpPr>
            <a:cxnSpLocks/>
          </p:cNvCxnSpPr>
          <p:nvPr/>
        </p:nvCxnSpPr>
        <p:spPr>
          <a:xfrm flipV="1">
            <a:off x="158759" y="3488821"/>
            <a:ext cx="131160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5D35F40-75FA-4FEE-B87A-EC53D424EDF8}"/>
              </a:ext>
            </a:extLst>
          </p:cNvPr>
          <p:cNvGrpSpPr/>
          <p:nvPr/>
        </p:nvGrpSpPr>
        <p:grpSpPr>
          <a:xfrm>
            <a:off x="2062272" y="1298415"/>
            <a:ext cx="499954" cy="428064"/>
            <a:chOff x="2001554" y="3606463"/>
            <a:chExt cx="752447" cy="644248"/>
          </a:xfrm>
          <a:solidFill>
            <a:schemeClr val="bg1"/>
          </a:solidFill>
        </p:grpSpPr>
        <p:sp>
          <p:nvSpPr>
            <p:cNvPr id="117" name="Oval 62">
              <a:extLst>
                <a:ext uri="{FF2B5EF4-FFF2-40B4-BE49-F238E27FC236}">
                  <a16:creationId xmlns:a16="http://schemas.microsoft.com/office/drawing/2014/main" id="{933FE681-AA9E-41D2-9C3F-8159CA44F92C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61019" y="3811773"/>
              <a:ext cx="221724" cy="2218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119" name="Rectangle 63">
              <a:extLst>
                <a:ext uri="{FF2B5EF4-FFF2-40B4-BE49-F238E27FC236}">
                  <a16:creationId xmlns:a16="http://schemas.microsoft.com/office/drawing/2014/main" id="{4FFEA458-0CCA-4B14-8953-9A369D4DE9A1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38363" y="3606463"/>
              <a:ext cx="125015" cy="125074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17EB607A-2AA1-4D2C-AAEB-3241AD92094F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38363" y="4125637"/>
              <a:ext cx="125015" cy="125074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123" name="Rectangle 65">
              <a:extLst>
                <a:ext uri="{FF2B5EF4-FFF2-40B4-BE49-F238E27FC236}">
                  <a16:creationId xmlns:a16="http://schemas.microsoft.com/office/drawing/2014/main" id="{87E045D4-69EB-43FD-A3BD-68DD6F4C4F01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28986" y="3858970"/>
              <a:ext cx="125015" cy="127433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125" name="Rectangle 66">
              <a:extLst>
                <a:ext uri="{FF2B5EF4-FFF2-40B4-BE49-F238E27FC236}">
                  <a16:creationId xmlns:a16="http://schemas.microsoft.com/office/drawing/2014/main" id="{A7ABD2ED-DE37-459C-9052-A1F4EF04DAB5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01554" y="3858970"/>
              <a:ext cx="125015" cy="127433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126" name="Rectangle 67">
              <a:extLst>
                <a:ext uri="{FF2B5EF4-FFF2-40B4-BE49-F238E27FC236}">
                  <a16:creationId xmlns:a16="http://schemas.microsoft.com/office/drawing/2014/main" id="{64BE4067-5D93-4B42-902E-93B642A520F6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492177" y="3606463"/>
              <a:ext cx="125015" cy="125074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127" name="Rectangle 68">
              <a:extLst>
                <a:ext uri="{FF2B5EF4-FFF2-40B4-BE49-F238E27FC236}">
                  <a16:creationId xmlns:a16="http://schemas.microsoft.com/office/drawing/2014/main" id="{83F89F6B-F51F-4A37-94D2-5DEC20EC6B76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92177" y="4125637"/>
              <a:ext cx="125015" cy="125074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128" name="Line 69">
              <a:extLst>
                <a:ext uri="{FF2B5EF4-FFF2-40B4-BE49-F238E27FC236}">
                  <a16:creationId xmlns:a16="http://schemas.microsoft.com/office/drawing/2014/main" id="{05D4BF1C-3CF5-48FE-A08A-8F97B476D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4408" y="3665460"/>
              <a:ext cx="162756" cy="257227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70">
              <a:extLst>
                <a:ext uri="{FF2B5EF4-FFF2-40B4-BE49-F238E27FC236}">
                  <a16:creationId xmlns:a16="http://schemas.microsoft.com/office/drawing/2014/main" id="{38DFAF22-A49F-4E14-8643-D130FB9A9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6034" y="3665460"/>
              <a:ext cx="165113" cy="257227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72">
              <a:extLst>
                <a:ext uri="{FF2B5EF4-FFF2-40B4-BE49-F238E27FC236}">
                  <a16:creationId xmlns:a16="http://schemas.microsoft.com/office/drawing/2014/main" id="{4E3F7E27-3B1A-4C50-9989-C0CAD6899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4408" y="3941566"/>
              <a:ext cx="163575" cy="257227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73">
              <a:extLst>
                <a:ext uri="{FF2B5EF4-FFF2-40B4-BE49-F238E27FC236}">
                  <a16:creationId xmlns:a16="http://schemas.microsoft.com/office/drawing/2014/main" id="{45038B90-1F9F-4611-B71E-8D92DAF83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7572" y="3941566"/>
              <a:ext cx="163575" cy="257227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94CFE21-E3BD-45EA-97BC-FAF88ED62346}"/>
                </a:ext>
              </a:extLst>
            </p:cNvPr>
            <p:cNvCxnSpPr/>
            <p:nvPr/>
          </p:nvCxnSpPr>
          <p:spPr>
            <a:xfrm>
              <a:off x="2060355" y="3928587"/>
              <a:ext cx="613616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FC8EB04-D1A1-4EF4-AF7F-9CEEDD49E3A1}"/>
                </a:ext>
              </a:extLst>
            </p:cNvPr>
            <p:cNvCxnSpPr>
              <a:stCxn id="119" idx="3"/>
              <a:endCxn id="125" idx="0"/>
            </p:cNvCxnSpPr>
            <p:nvPr/>
          </p:nvCxnSpPr>
          <p:spPr>
            <a:xfrm flipH="1">
              <a:off x="2064062" y="3713220"/>
              <a:ext cx="92609" cy="14575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11DC766-1585-4280-BDCF-2FA547C53047}"/>
                </a:ext>
              </a:extLst>
            </p:cNvPr>
            <p:cNvCxnSpPr>
              <a:stCxn id="125" idx="4"/>
              <a:endCxn id="121" idx="1"/>
            </p:cNvCxnSpPr>
            <p:nvPr/>
          </p:nvCxnSpPr>
          <p:spPr>
            <a:xfrm>
              <a:off x="2064062" y="3986403"/>
              <a:ext cx="92609" cy="15755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1951B10-D216-46C4-8B8E-DB5E57F97328}"/>
                </a:ext>
              </a:extLst>
            </p:cNvPr>
            <p:cNvCxnSpPr>
              <a:stCxn id="121" idx="5"/>
              <a:endCxn id="127" idx="3"/>
            </p:cNvCxnSpPr>
            <p:nvPr/>
          </p:nvCxnSpPr>
          <p:spPr>
            <a:xfrm>
              <a:off x="2245070" y="4232394"/>
              <a:ext cx="265415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96A77A8-C9DC-48A8-BD2A-6EA0AA29FF92}"/>
                </a:ext>
              </a:extLst>
            </p:cNvPr>
            <p:cNvCxnSpPr>
              <a:stCxn id="127" idx="7"/>
              <a:endCxn id="123" idx="4"/>
            </p:cNvCxnSpPr>
            <p:nvPr/>
          </p:nvCxnSpPr>
          <p:spPr>
            <a:xfrm flipV="1">
              <a:off x="2598884" y="3986403"/>
              <a:ext cx="92610" cy="15755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F717AC9-20D0-4A3E-802F-4E5BCA7AEEB6}"/>
                </a:ext>
              </a:extLst>
            </p:cNvPr>
            <p:cNvCxnSpPr>
              <a:stCxn id="123" idx="0"/>
              <a:endCxn id="126" idx="5"/>
            </p:cNvCxnSpPr>
            <p:nvPr/>
          </p:nvCxnSpPr>
          <p:spPr>
            <a:xfrm flipH="1" flipV="1">
              <a:off x="2598884" y="3713220"/>
              <a:ext cx="92610" cy="14575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779DFAF-7426-4821-B0A2-67BC9A08E777}"/>
                </a:ext>
              </a:extLst>
            </p:cNvPr>
            <p:cNvCxnSpPr>
              <a:stCxn id="126" idx="1"/>
              <a:endCxn id="119" idx="7"/>
            </p:cNvCxnSpPr>
            <p:nvPr/>
          </p:nvCxnSpPr>
          <p:spPr>
            <a:xfrm flipH="1">
              <a:off x="2245070" y="3624780"/>
              <a:ext cx="265415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B0F0A0B-7EB9-421A-9742-A712F695476D}"/>
              </a:ext>
            </a:extLst>
          </p:cNvPr>
          <p:cNvGrpSpPr/>
          <p:nvPr/>
        </p:nvGrpSpPr>
        <p:grpSpPr>
          <a:xfrm>
            <a:off x="3860628" y="1299822"/>
            <a:ext cx="454197" cy="425251"/>
            <a:chOff x="7267575" y="-3565525"/>
            <a:chExt cx="3387725" cy="3171825"/>
          </a:xfrm>
          <a:solidFill>
            <a:schemeClr val="bg1"/>
          </a:solidFill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7989A985-B354-479B-B4AF-0DA06A91B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7575" y="-3249613"/>
              <a:ext cx="3173413" cy="2855913"/>
            </a:xfrm>
            <a:custGeom>
              <a:avLst/>
              <a:gdLst>
                <a:gd name="T0" fmla="*/ 0 w 843"/>
                <a:gd name="T1" fmla="*/ 52 h 759"/>
                <a:gd name="T2" fmla="*/ 86 w 843"/>
                <a:gd name="T3" fmla="*/ 0 h 759"/>
                <a:gd name="T4" fmla="*/ 686 w 843"/>
                <a:gd name="T5" fmla="*/ 1 h 759"/>
                <a:gd name="T6" fmla="*/ 711 w 843"/>
                <a:gd name="T7" fmla="*/ 1 h 759"/>
                <a:gd name="T8" fmla="*/ 673 w 843"/>
                <a:gd name="T9" fmla="*/ 50 h 759"/>
                <a:gd name="T10" fmla="*/ 653 w 843"/>
                <a:gd name="T11" fmla="*/ 55 h 759"/>
                <a:gd name="T12" fmla="*/ 97 w 843"/>
                <a:gd name="T13" fmla="*/ 56 h 759"/>
                <a:gd name="T14" fmla="*/ 83 w 843"/>
                <a:gd name="T15" fmla="*/ 56 h 759"/>
                <a:gd name="T16" fmla="*/ 55 w 843"/>
                <a:gd name="T17" fmla="*/ 82 h 759"/>
                <a:gd name="T18" fmla="*/ 55 w 843"/>
                <a:gd name="T19" fmla="*/ 220 h 759"/>
                <a:gd name="T20" fmla="*/ 55 w 843"/>
                <a:gd name="T21" fmla="*/ 480 h 759"/>
                <a:gd name="T22" fmla="*/ 82 w 843"/>
                <a:gd name="T23" fmla="*/ 508 h 759"/>
                <a:gd name="T24" fmla="*/ 762 w 843"/>
                <a:gd name="T25" fmla="*/ 508 h 759"/>
                <a:gd name="T26" fmla="*/ 788 w 843"/>
                <a:gd name="T27" fmla="*/ 482 h 759"/>
                <a:gd name="T28" fmla="*/ 789 w 843"/>
                <a:gd name="T29" fmla="*/ 262 h 759"/>
                <a:gd name="T30" fmla="*/ 797 w 843"/>
                <a:gd name="T31" fmla="*/ 237 h 759"/>
                <a:gd name="T32" fmla="*/ 842 w 843"/>
                <a:gd name="T33" fmla="*/ 174 h 759"/>
                <a:gd name="T34" fmla="*/ 843 w 843"/>
                <a:gd name="T35" fmla="*/ 193 h 759"/>
                <a:gd name="T36" fmla="*/ 843 w 843"/>
                <a:gd name="T37" fmla="*/ 571 h 759"/>
                <a:gd name="T38" fmla="*/ 769 w 843"/>
                <a:gd name="T39" fmla="*/ 646 h 759"/>
                <a:gd name="T40" fmla="*/ 527 w 843"/>
                <a:gd name="T41" fmla="*/ 646 h 759"/>
                <a:gd name="T42" fmla="*/ 506 w 843"/>
                <a:gd name="T43" fmla="*/ 646 h 759"/>
                <a:gd name="T44" fmla="*/ 570 w 843"/>
                <a:gd name="T45" fmla="*/ 716 h 759"/>
                <a:gd name="T46" fmla="*/ 589 w 843"/>
                <a:gd name="T47" fmla="*/ 740 h 759"/>
                <a:gd name="T48" fmla="*/ 569 w 843"/>
                <a:gd name="T49" fmla="*/ 759 h 759"/>
                <a:gd name="T50" fmla="*/ 274 w 843"/>
                <a:gd name="T51" fmla="*/ 759 h 759"/>
                <a:gd name="T52" fmla="*/ 255 w 843"/>
                <a:gd name="T53" fmla="*/ 741 h 759"/>
                <a:gd name="T54" fmla="*/ 270 w 843"/>
                <a:gd name="T55" fmla="*/ 716 h 759"/>
                <a:gd name="T56" fmla="*/ 311 w 843"/>
                <a:gd name="T57" fmla="*/ 701 h 759"/>
                <a:gd name="T58" fmla="*/ 341 w 843"/>
                <a:gd name="T59" fmla="*/ 646 h 759"/>
                <a:gd name="T60" fmla="*/ 319 w 843"/>
                <a:gd name="T61" fmla="*/ 646 h 759"/>
                <a:gd name="T62" fmla="*/ 87 w 843"/>
                <a:gd name="T63" fmla="*/ 647 h 759"/>
                <a:gd name="T64" fmla="*/ 0 w 843"/>
                <a:gd name="T65" fmla="*/ 596 h 759"/>
                <a:gd name="T66" fmla="*/ 0 w 843"/>
                <a:gd name="T67" fmla="*/ 52 h 759"/>
                <a:gd name="T68" fmla="*/ 422 w 843"/>
                <a:gd name="T69" fmla="*/ 545 h 759"/>
                <a:gd name="T70" fmla="*/ 391 w 843"/>
                <a:gd name="T71" fmla="*/ 577 h 759"/>
                <a:gd name="T72" fmla="*/ 421 w 843"/>
                <a:gd name="T73" fmla="*/ 609 h 759"/>
                <a:gd name="T74" fmla="*/ 453 w 843"/>
                <a:gd name="T75" fmla="*/ 576 h 759"/>
                <a:gd name="T76" fmla="*/ 422 w 843"/>
                <a:gd name="T77" fmla="*/ 545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3" h="759">
                  <a:moveTo>
                    <a:pt x="0" y="52"/>
                  </a:moveTo>
                  <a:cubicBezTo>
                    <a:pt x="15" y="12"/>
                    <a:pt x="45" y="0"/>
                    <a:pt x="86" y="0"/>
                  </a:cubicBezTo>
                  <a:cubicBezTo>
                    <a:pt x="286" y="2"/>
                    <a:pt x="486" y="1"/>
                    <a:pt x="686" y="1"/>
                  </a:cubicBezTo>
                  <a:cubicBezTo>
                    <a:pt x="693" y="1"/>
                    <a:pt x="700" y="1"/>
                    <a:pt x="711" y="1"/>
                  </a:cubicBezTo>
                  <a:cubicBezTo>
                    <a:pt x="697" y="19"/>
                    <a:pt x="686" y="35"/>
                    <a:pt x="673" y="50"/>
                  </a:cubicBezTo>
                  <a:cubicBezTo>
                    <a:pt x="669" y="54"/>
                    <a:pt x="660" y="55"/>
                    <a:pt x="653" y="55"/>
                  </a:cubicBezTo>
                  <a:cubicBezTo>
                    <a:pt x="468" y="56"/>
                    <a:pt x="282" y="56"/>
                    <a:pt x="97" y="56"/>
                  </a:cubicBezTo>
                  <a:cubicBezTo>
                    <a:pt x="92" y="56"/>
                    <a:pt x="88" y="55"/>
                    <a:pt x="83" y="56"/>
                  </a:cubicBezTo>
                  <a:cubicBezTo>
                    <a:pt x="57" y="56"/>
                    <a:pt x="55" y="57"/>
                    <a:pt x="55" y="82"/>
                  </a:cubicBezTo>
                  <a:cubicBezTo>
                    <a:pt x="55" y="128"/>
                    <a:pt x="55" y="174"/>
                    <a:pt x="55" y="220"/>
                  </a:cubicBezTo>
                  <a:cubicBezTo>
                    <a:pt x="55" y="307"/>
                    <a:pt x="55" y="394"/>
                    <a:pt x="55" y="480"/>
                  </a:cubicBezTo>
                  <a:cubicBezTo>
                    <a:pt x="55" y="506"/>
                    <a:pt x="57" y="508"/>
                    <a:pt x="82" y="508"/>
                  </a:cubicBezTo>
                  <a:cubicBezTo>
                    <a:pt x="309" y="508"/>
                    <a:pt x="535" y="508"/>
                    <a:pt x="762" y="508"/>
                  </a:cubicBezTo>
                  <a:cubicBezTo>
                    <a:pt x="786" y="508"/>
                    <a:pt x="788" y="506"/>
                    <a:pt x="788" y="482"/>
                  </a:cubicBezTo>
                  <a:cubicBezTo>
                    <a:pt x="789" y="408"/>
                    <a:pt x="788" y="335"/>
                    <a:pt x="789" y="262"/>
                  </a:cubicBezTo>
                  <a:cubicBezTo>
                    <a:pt x="789" y="253"/>
                    <a:pt x="792" y="244"/>
                    <a:pt x="797" y="237"/>
                  </a:cubicBezTo>
                  <a:cubicBezTo>
                    <a:pt x="811" y="216"/>
                    <a:pt x="826" y="197"/>
                    <a:pt x="842" y="174"/>
                  </a:cubicBezTo>
                  <a:cubicBezTo>
                    <a:pt x="843" y="182"/>
                    <a:pt x="843" y="188"/>
                    <a:pt x="843" y="193"/>
                  </a:cubicBezTo>
                  <a:cubicBezTo>
                    <a:pt x="843" y="319"/>
                    <a:pt x="843" y="445"/>
                    <a:pt x="843" y="571"/>
                  </a:cubicBezTo>
                  <a:cubicBezTo>
                    <a:pt x="843" y="622"/>
                    <a:pt x="819" y="646"/>
                    <a:pt x="769" y="646"/>
                  </a:cubicBezTo>
                  <a:cubicBezTo>
                    <a:pt x="688" y="647"/>
                    <a:pt x="607" y="646"/>
                    <a:pt x="527" y="646"/>
                  </a:cubicBezTo>
                  <a:cubicBezTo>
                    <a:pt x="519" y="646"/>
                    <a:pt x="512" y="646"/>
                    <a:pt x="506" y="646"/>
                  </a:cubicBezTo>
                  <a:cubicBezTo>
                    <a:pt x="500" y="681"/>
                    <a:pt x="532" y="711"/>
                    <a:pt x="570" y="716"/>
                  </a:cubicBezTo>
                  <a:cubicBezTo>
                    <a:pt x="586" y="718"/>
                    <a:pt x="589" y="726"/>
                    <a:pt x="589" y="740"/>
                  </a:cubicBezTo>
                  <a:cubicBezTo>
                    <a:pt x="589" y="753"/>
                    <a:pt x="583" y="759"/>
                    <a:pt x="569" y="759"/>
                  </a:cubicBezTo>
                  <a:cubicBezTo>
                    <a:pt x="471" y="759"/>
                    <a:pt x="372" y="759"/>
                    <a:pt x="274" y="759"/>
                  </a:cubicBezTo>
                  <a:cubicBezTo>
                    <a:pt x="261" y="759"/>
                    <a:pt x="255" y="754"/>
                    <a:pt x="255" y="741"/>
                  </a:cubicBezTo>
                  <a:cubicBezTo>
                    <a:pt x="255" y="730"/>
                    <a:pt x="255" y="719"/>
                    <a:pt x="270" y="716"/>
                  </a:cubicBezTo>
                  <a:cubicBezTo>
                    <a:pt x="284" y="713"/>
                    <a:pt x="299" y="708"/>
                    <a:pt x="311" y="701"/>
                  </a:cubicBezTo>
                  <a:cubicBezTo>
                    <a:pt x="330" y="690"/>
                    <a:pt x="339" y="672"/>
                    <a:pt x="341" y="646"/>
                  </a:cubicBezTo>
                  <a:cubicBezTo>
                    <a:pt x="333" y="646"/>
                    <a:pt x="326" y="646"/>
                    <a:pt x="319" y="646"/>
                  </a:cubicBezTo>
                  <a:cubicBezTo>
                    <a:pt x="241" y="646"/>
                    <a:pt x="164" y="645"/>
                    <a:pt x="87" y="647"/>
                  </a:cubicBezTo>
                  <a:cubicBezTo>
                    <a:pt x="46" y="648"/>
                    <a:pt x="15" y="636"/>
                    <a:pt x="0" y="596"/>
                  </a:cubicBezTo>
                  <a:cubicBezTo>
                    <a:pt x="0" y="415"/>
                    <a:pt x="0" y="233"/>
                    <a:pt x="0" y="52"/>
                  </a:cubicBezTo>
                  <a:close/>
                  <a:moveTo>
                    <a:pt x="422" y="545"/>
                  </a:moveTo>
                  <a:cubicBezTo>
                    <a:pt x="405" y="545"/>
                    <a:pt x="391" y="559"/>
                    <a:pt x="391" y="577"/>
                  </a:cubicBezTo>
                  <a:cubicBezTo>
                    <a:pt x="390" y="594"/>
                    <a:pt x="403" y="608"/>
                    <a:pt x="421" y="609"/>
                  </a:cubicBezTo>
                  <a:cubicBezTo>
                    <a:pt x="439" y="609"/>
                    <a:pt x="454" y="595"/>
                    <a:pt x="453" y="576"/>
                  </a:cubicBezTo>
                  <a:cubicBezTo>
                    <a:pt x="453" y="559"/>
                    <a:pt x="439" y="545"/>
                    <a:pt x="422" y="5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4A4B8295-F02C-4CF5-9024-1F3DCF285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2175" y="-3565525"/>
              <a:ext cx="873125" cy="1060450"/>
            </a:xfrm>
            <a:custGeom>
              <a:avLst/>
              <a:gdLst>
                <a:gd name="T0" fmla="*/ 232 w 232"/>
                <a:gd name="T1" fmla="*/ 44 h 282"/>
                <a:gd name="T2" fmla="*/ 120 w 232"/>
                <a:gd name="T3" fmla="*/ 267 h 282"/>
                <a:gd name="T4" fmla="*/ 91 w 232"/>
                <a:gd name="T5" fmla="*/ 277 h 282"/>
                <a:gd name="T6" fmla="*/ 0 w 232"/>
                <a:gd name="T7" fmla="*/ 207 h 282"/>
                <a:gd name="T8" fmla="*/ 161 w 232"/>
                <a:gd name="T9" fmla="*/ 24 h 282"/>
                <a:gd name="T10" fmla="*/ 200 w 232"/>
                <a:gd name="T11" fmla="*/ 0 h 282"/>
                <a:gd name="T12" fmla="*/ 232 w 232"/>
                <a:gd name="T13" fmla="*/ 0 h 282"/>
                <a:gd name="T14" fmla="*/ 232 w 232"/>
                <a:gd name="T15" fmla="*/ 4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82">
                  <a:moveTo>
                    <a:pt x="232" y="44"/>
                  </a:moveTo>
                  <a:cubicBezTo>
                    <a:pt x="207" y="125"/>
                    <a:pt x="165" y="196"/>
                    <a:pt x="120" y="267"/>
                  </a:cubicBezTo>
                  <a:cubicBezTo>
                    <a:pt x="112" y="279"/>
                    <a:pt x="106" y="282"/>
                    <a:pt x="91" y="277"/>
                  </a:cubicBezTo>
                  <a:cubicBezTo>
                    <a:pt x="54" y="264"/>
                    <a:pt x="24" y="240"/>
                    <a:pt x="0" y="207"/>
                  </a:cubicBezTo>
                  <a:cubicBezTo>
                    <a:pt x="49" y="141"/>
                    <a:pt x="97" y="75"/>
                    <a:pt x="161" y="24"/>
                  </a:cubicBezTo>
                  <a:cubicBezTo>
                    <a:pt x="173" y="14"/>
                    <a:pt x="187" y="8"/>
                    <a:pt x="200" y="0"/>
                  </a:cubicBezTo>
                  <a:cubicBezTo>
                    <a:pt x="211" y="0"/>
                    <a:pt x="221" y="0"/>
                    <a:pt x="232" y="0"/>
                  </a:cubicBezTo>
                  <a:cubicBezTo>
                    <a:pt x="232" y="15"/>
                    <a:pt x="232" y="29"/>
                    <a:pt x="23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3C3741A0-97E5-4FEF-BA5D-87D39E30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-2820988"/>
              <a:ext cx="1603375" cy="417513"/>
            </a:xfrm>
            <a:custGeom>
              <a:avLst/>
              <a:gdLst>
                <a:gd name="T0" fmla="*/ 425 w 426"/>
                <a:gd name="T1" fmla="*/ 1 h 111"/>
                <a:gd name="T2" fmla="*/ 390 w 426"/>
                <a:gd name="T3" fmla="*/ 92 h 111"/>
                <a:gd name="T4" fmla="*/ 348 w 426"/>
                <a:gd name="T5" fmla="*/ 109 h 111"/>
                <a:gd name="T6" fmla="*/ 118 w 426"/>
                <a:gd name="T7" fmla="*/ 110 h 111"/>
                <a:gd name="T8" fmla="*/ 24 w 426"/>
                <a:gd name="T9" fmla="*/ 110 h 111"/>
                <a:gd name="T10" fmla="*/ 1 w 426"/>
                <a:gd name="T11" fmla="*/ 87 h 111"/>
                <a:gd name="T12" fmla="*/ 1 w 426"/>
                <a:gd name="T13" fmla="*/ 20 h 111"/>
                <a:gd name="T14" fmla="*/ 20 w 426"/>
                <a:gd name="T15" fmla="*/ 0 h 111"/>
                <a:gd name="T16" fmla="*/ 425 w 426"/>
                <a:gd name="T17" fmla="*/ 0 h 111"/>
                <a:gd name="T18" fmla="*/ 425 w 426"/>
                <a:gd name="T19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111">
                  <a:moveTo>
                    <a:pt x="425" y="1"/>
                  </a:moveTo>
                  <a:cubicBezTo>
                    <a:pt x="414" y="32"/>
                    <a:pt x="405" y="64"/>
                    <a:pt x="390" y="92"/>
                  </a:cubicBezTo>
                  <a:cubicBezTo>
                    <a:pt x="384" y="102"/>
                    <a:pt x="362" y="109"/>
                    <a:pt x="348" y="109"/>
                  </a:cubicBezTo>
                  <a:cubicBezTo>
                    <a:pt x="271" y="111"/>
                    <a:pt x="195" y="110"/>
                    <a:pt x="118" y="110"/>
                  </a:cubicBezTo>
                  <a:cubicBezTo>
                    <a:pt x="87" y="110"/>
                    <a:pt x="56" y="109"/>
                    <a:pt x="24" y="110"/>
                  </a:cubicBezTo>
                  <a:cubicBezTo>
                    <a:pt x="7" y="111"/>
                    <a:pt x="0" y="105"/>
                    <a:pt x="1" y="87"/>
                  </a:cubicBezTo>
                  <a:cubicBezTo>
                    <a:pt x="1" y="65"/>
                    <a:pt x="1" y="42"/>
                    <a:pt x="1" y="20"/>
                  </a:cubicBezTo>
                  <a:cubicBezTo>
                    <a:pt x="1" y="6"/>
                    <a:pt x="6" y="0"/>
                    <a:pt x="20" y="0"/>
                  </a:cubicBezTo>
                  <a:cubicBezTo>
                    <a:pt x="155" y="0"/>
                    <a:pt x="290" y="0"/>
                    <a:pt x="425" y="0"/>
                  </a:cubicBezTo>
                  <a:cubicBezTo>
                    <a:pt x="425" y="0"/>
                    <a:pt x="42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1E10C12D-9FAB-4B41-B8CE-1758199F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3363" y="-2651125"/>
              <a:ext cx="971550" cy="1117600"/>
            </a:xfrm>
            <a:custGeom>
              <a:avLst/>
              <a:gdLst>
                <a:gd name="T0" fmla="*/ 128 w 258"/>
                <a:gd name="T1" fmla="*/ 88 h 297"/>
                <a:gd name="T2" fmla="*/ 149 w 258"/>
                <a:gd name="T3" fmla="*/ 2 h 297"/>
                <a:gd name="T4" fmla="*/ 155 w 258"/>
                <a:gd name="T5" fmla="*/ 0 h 297"/>
                <a:gd name="T6" fmla="*/ 256 w 258"/>
                <a:gd name="T7" fmla="*/ 71 h 297"/>
                <a:gd name="T8" fmla="*/ 258 w 258"/>
                <a:gd name="T9" fmla="*/ 76 h 297"/>
                <a:gd name="T10" fmla="*/ 184 w 258"/>
                <a:gd name="T11" fmla="*/ 127 h 297"/>
                <a:gd name="T12" fmla="*/ 119 w 258"/>
                <a:gd name="T13" fmla="*/ 272 h 297"/>
                <a:gd name="T14" fmla="*/ 0 w 258"/>
                <a:gd name="T15" fmla="*/ 272 h 297"/>
                <a:gd name="T16" fmla="*/ 1 w 258"/>
                <a:gd name="T17" fmla="*/ 268 h 297"/>
                <a:gd name="T18" fmla="*/ 33 w 258"/>
                <a:gd name="T19" fmla="*/ 184 h 297"/>
                <a:gd name="T20" fmla="*/ 102 w 258"/>
                <a:gd name="T21" fmla="*/ 93 h 297"/>
                <a:gd name="T22" fmla="*/ 128 w 258"/>
                <a:gd name="T23" fmla="*/ 88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297">
                  <a:moveTo>
                    <a:pt x="128" y="88"/>
                  </a:moveTo>
                  <a:cubicBezTo>
                    <a:pt x="135" y="58"/>
                    <a:pt x="142" y="30"/>
                    <a:pt x="149" y="2"/>
                  </a:cubicBezTo>
                  <a:cubicBezTo>
                    <a:pt x="151" y="1"/>
                    <a:pt x="153" y="1"/>
                    <a:pt x="155" y="0"/>
                  </a:cubicBezTo>
                  <a:cubicBezTo>
                    <a:pt x="181" y="35"/>
                    <a:pt x="214" y="59"/>
                    <a:pt x="256" y="71"/>
                  </a:cubicBezTo>
                  <a:cubicBezTo>
                    <a:pt x="257" y="72"/>
                    <a:pt x="257" y="74"/>
                    <a:pt x="258" y="76"/>
                  </a:cubicBezTo>
                  <a:cubicBezTo>
                    <a:pt x="234" y="93"/>
                    <a:pt x="209" y="110"/>
                    <a:pt x="184" y="127"/>
                  </a:cubicBezTo>
                  <a:cubicBezTo>
                    <a:pt x="205" y="178"/>
                    <a:pt x="181" y="234"/>
                    <a:pt x="119" y="272"/>
                  </a:cubicBezTo>
                  <a:cubicBezTo>
                    <a:pt x="78" y="297"/>
                    <a:pt x="24" y="296"/>
                    <a:pt x="0" y="272"/>
                  </a:cubicBezTo>
                  <a:cubicBezTo>
                    <a:pt x="1" y="270"/>
                    <a:pt x="0" y="268"/>
                    <a:pt x="1" y="268"/>
                  </a:cubicBezTo>
                  <a:cubicBezTo>
                    <a:pt x="31" y="247"/>
                    <a:pt x="36" y="219"/>
                    <a:pt x="33" y="184"/>
                  </a:cubicBezTo>
                  <a:cubicBezTo>
                    <a:pt x="28" y="138"/>
                    <a:pt x="57" y="103"/>
                    <a:pt x="102" y="93"/>
                  </a:cubicBezTo>
                  <a:cubicBezTo>
                    <a:pt x="111" y="91"/>
                    <a:pt x="120" y="90"/>
                    <a:pt x="12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A811CEE0-70C4-44CD-984F-D389DB13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-2290763"/>
              <a:ext cx="519113" cy="730250"/>
            </a:xfrm>
            <a:custGeom>
              <a:avLst/>
              <a:gdLst>
                <a:gd name="T0" fmla="*/ 138 w 138"/>
                <a:gd name="T1" fmla="*/ 96 h 194"/>
                <a:gd name="T2" fmla="*/ 138 w 138"/>
                <a:gd name="T3" fmla="*/ 174 h 194"/>
                <a:gd name="T4" fmla="*/ 120 w 138"/>
                <a:gd name="T5" fmla="*/ 194 h 194"/>
                <a:gd name="T6" fmla="*/ 18 w 138"/>
                <a:gd name="T7" fmla="*/ 194 h 194"/>
                <a:gd name="T8" fmla="*/ 0 w 138"/>
                <a:gd name="T9" fmla="*/ 176 h 194"/>
                <a:gd name="T10" fmla="*/ 0 w 138"/>
                <a:gd name="T11" fmla="*/ 18 h 194"/>
                <a:gd name="T12" fmla="*/ 18 w 138"/>
                <a:gd name="T13" fmla="*/ 0 h 194"/>
                <a:gd name="T14" fmla="*/ 120 w 138"/>
                <a:gd name="T15" fmla="*/ 0 h 194"/>
                <a:gd name="T16" fmla="*/ 138 w 138"/>
                <a:gd name="T17" fmla="*/ 18 h 194"/>
                <a:gd name="T18" fmla="*/ 138 w 138"/>
                <a:gd name="T19" fmla="*/ 9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94">
                  <a:moveTo>
                    <a:pt x="138" y="96"/>
                  </a:moveTo>
                  <a:cubicBezTo>
                    <a:pt x="138" y="122"/>
                    <a:pt x="137" y="148"/>
                    <a:pt x="138" y="174"/>
                  </a:cubicBezTo>
                  <a:cubicBezTo>
                    <a:pt x="138" y="187"/>
                    <a:pt x="134" y="194"/>
                    <a:pt x="120" y="194"/>
                  </a:cubicBezTo>
                  <a:cubicBezTo>
                    <a:pt x="86" y="193"/>
                    <a:pt x="52" y="193"/>
                    <a:pt x="18" y="194"/>
                  </a:cubicBezTo>
                  <a:cubicBezTo>
                    <a:pt x="5" y="194"/>
                    <a:pt x="0" y="188"/>
                    <a:pt x="0" y="176"/>
                  </a:cubicBezTo>
                  <a:cubicBezTo>
                    <a:pt x="0" y="123"/>
                    <a:pt x="0" y="70"/>
                    <a:pt x="0" y="18"/>
                  </a:cubicBezTo>
                  <a:cubicBezTo>
                    <a:pt x="0" y="5"/>
                    <a:pt x="6" y="0"/>
                    <a:pt x="18" y="0"/>
                  </a:cubicBezTo>
                  <a:cubicBezTo>
                    <a:pt x="52" y="1"/>
                    <a:pt x="86" y="1"/>
                    <a:pt x="120" y="0"/>
                  </a:cubicBezTo>
                  <a:cubicBezTo>
                    <a:pt x="133" y="0"/>
                    <a:pt x="138" y="5"/>
                    <a:pt x="138" y="18"/>
                  </a:cubicBezTo>
                  <a:cubicBezTo>
                    <a:pt x="138" y="44"/>
                    <a:pt x="138" y="70"/>
                    <a:pt x="138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DDF12FAD-75D9-4D75-B433-24CB7FEDD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638" y="-2282825"/>
              <a:ext cx="534988" cy="90488"/>
            </a:xfrm>
            <a:custGeom>
              <a:avLst/>
              <a:gdLst>
                <a:gd name="T0" fmla="*/ 142 w 142"/>
                <a:gd name="T1" fmla="*/ 0 h 24"/>
                <a:gd name="T2" fmla="*/ 110 w 142"/>
                <a:gd name="T3" fmla="*/ 23 h 24"/>
                <a:gd name="T4" fmla="*/ 0 w 142"/>
                <a:gd name="T5" fmla="*/ 23 h 24"/>
                <a:gd name="T6" fmla="*/ 0 w 142"/>
                <a:gd name="T7" fmla="*/ 0 h 24"/>
                <a:gd name="T8" fmla="*/ 142 w 14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">
                  <a:moveTo>
                    <a:pt x="142" y="0"/>
                  </a:moveTo>
                  <a:cubicBezTo>
                    <a:pt x="138" y="18"/>
                    <a:pt x="128" y="24"/>
                    <a:pt x="110" y="23"/>
                  </a:cubicBezTo>
                  <a:cubicBezTo>
                    <a:pt x="73" y="22"/>
                    <a:pt x="37" y="23"/>
                    <a:pt x="0" y="23"/>
                  </a:cubicBezTo>
                  <a:cubicBezTo>
                    <a:pt x="0" y="14"/>
                    <a:pt x="0" y="8"/>
                    <a:pt x="0" y="0"/>
                  </a:cubicBezTo>
                  <a:cubicBezTo>
                    <a:pt x="47" y="0"/>
                    <a:pt x="95" y="0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33FC2E4A-6F5D-49BE-B717-6B26CFD7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638" y="-2071688"/>
              <a:ext cx="444500" cy="82550"/>
            </a:xfrm>
            <a:custGeom>
              <a:avLst/>
              <a:gdLst>
                <a:gd name="T0" fmla="*/ 118 w 118"/>
                <a:gd name="T1" fmla="*/ 0 h 22"/>
                <a:gd name="T2" fmla="*/ 117 w 118"/>
                <a:gd name="T3" fmla="*/ 22 h 22"/>
                <a:gd name="T4" fmla="*/ 0 w 118"/>
                <a:gd name="T5" fmla="*/ 22 h 22"/>
                <a:gd name="T6" fmla="*/ 0 w 118"/>
                <a:gd name="T7" fmla="*/ 0 h 22"/>
                <a:gd name="T8" fmla="*/ 118 w 11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2">
                  <a:moveTo>
                    <a:pt x="118" y="0"/>
                  </a:moveTo>
                  <a:cubicBezTo>
                    <a:pt x="118" y="7"/>
                    <a:pt x="118" y="14"/>
                    <a:pt x="117" y="22"/>
                  </a:cubicBezTo>
                  <a:cubicBezTo>
                    <a:pt x="78" y="22"/>
                    <a:pt x="4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39" y="0"/>
                    <a:pt x="78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9948700-53E8-4EC0-A1E9-337E96D2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638" y="-1862138"/>
              <a:ext cx="455613" cy="90488"/>
            </a:xfrm>
            <a:custGeom>
              <a:avLst/>
              <a:gdLst>
                <a:gd name="T0" fmla="*/ 121 w 121"/>
                <a:gd name="T1" fmla="*/ 6 h 24"/>
                <a:gd name="T2" fmla="*/ 100 w 121"/>
                <a:gd name="T3" fmla="*/ 22 h 24"/>
                <a:gd name="T4" fmla="*/ 0 w 121"/>
                <a:gd name="T5" fmla="*/ 23 h 24"/>
                <a:gd name="T6" fmla="*/ 0 w 121"/>
                <a:gd name="T7" fmla="*/ 0 h 24"/>
                <a:gd name="T8" fmla="*/ 116 w 121"/>
                <a:gd name="T9" fmla="*/ 0 h 24"/>
                <a:gd name="T10" fmla="*/ 121 w 121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24">
                  <a:moveTo>
                    <a:pt x="121" y="6"/>
                  </a:moveTo>
                  <a:cubicBezTo>
                    <a:pt x="114" y="11"/>
                    <a:pt x="107" y="22"/>
                    <a:pt x="100" y="22"/>
                  </a:cubicBezTo>
                  <a:cubicBezTo>
                    <a:pt x="67" y="24"/>
                    <a:pt x="3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39" y="0"/>
                    <a:pt x="78" y="0"/>
                    <a:pt x="116" y="0"/>
                  </a:cubicBezTo>
                  <a:cubicBezTo>
                    <a:pt x="118" y="2"/>
                    <a:pt x="120" y="4"/>
                    <a:pt x="1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3421785E-6BC8-4777-936A-43BD6269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-1651000"/>
              <a:ext cx="334963" cy="82550"/>
            </a:xfrm>
            <a:custGeom>
              <a:avLst/>
              <a:gdLst>
                <a:gd name="T0" fmla="*/ 87 w 89"/>
                <a:gd name="T1" fmla="*/ 0 h 22"/>
                <a:gd name="T2" fmla="*/ 89 w 89"/>
                <a:gd name="T3" fmla="*/ 22 h 22"/>
                <a:gd name="T4" fmla="*/ 2 w 89"/>
                <a:gd name="T5" fmla="*/ 22 h 22"/>
                <a:gd name="T6" fmla="*/ 0 w 89"/>
                <a:gd name="T7" fmla="*/ 0 h 22"/>
                <a:gd name="T8" fmla="*/ 87 w 8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">
                  <a:moveTo>
                    <a:pt x="87" y="0"/>
                  </a:moveTo>
                  <a:cubicBezTo>
                    <a:pt x="88" y="8"/>
                    <a:pt x="88" y="14"/>
                    <a:pt x="89" y="22"/>
                  </a:cubicBezTo>
                  <a:cubicBezTo>
                    <a:pt x="61" y="22"/>
                    <a:pt x="32" y="22"/>
                    <a:pt x="2" y="22"/>
                  </a:cubicBezTo>
                  <a:cubicBezTo>
                    <a:pt x="1" y="15"/>
                    <a:pt x="1" y="9"/>
                    <a:pt x="0" y="0"/>
                  </a:cubicBezTo>
                  <a:cubicBezTo>
                    <a:pt x="30" y="0"/>
                    <a:pt x="57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9F97D4E-CEC5-426D-9D97-5C68F162D74C}"/>
              </a:ext>
            </a:extLst>
          </p:cNvPr>
          <p:cNvGrpSpPr/>
          <p:nvPr/>
        </p:nvGrpSpPr>
        <p:grpSpPr>
          <a:xfrm>
            <a:off x="5588094" y="1275254"/>
            <a:ext cx="441231" cy="474386"/>
            <a:chOff x="4860925" y="1879600"/>
            <a:chExt cx="274638" cy="295275"/>
          </a:xfrm>
          <a:solidFill>
            <a:schemeClr val="bg1"/>
          </a:solidFill>
        </p:grpSpPr>
        <p:sp>
          <p:nvSpPr>
            <p:cNvPr id="150" name="Freeform 526">
              <a:extLst>
                <a:ext uri="{FF2B5EF4-FFF2-40B4-BE49-F238E27FC236}">
                  <a16:creationId xmlns:a16="http://schemas.microsoft.com/office/drawing/2014/main" id="{A26E990C-0852-4896-8AE1-7B4114DC9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0925" y="1879600"/>
              <a:ext cx="274638" cy="295275"/>
            </a:xfrm>
            <a:custGeom>
              <a:avLst/>
              <a:gdLst>
                <a:gd name="T0" fmla="*/ 57 w 521"/>
                <a:gd name="T1" fmla="*/ 433 h 559"/>
                <a:gd name="T2" fmla="*/ 108 w 521"/>
                <a:gd name="T3" fmla="*/ 510 h 559"/>
                <a:gd name="T4" fmla="*/ 398 w 521"/>
                <a:gd name="T5" fmla="*/ 393 h 559"/>
                <a:gd name="T6" fmla="*/ 489 w 521"/>
                <a:gd name="T7" fmla="*/ 528 h 559"/>
                <a:gd name="T8" fmla="*/ 444 w 521"/>
                <a:gd name="T9" fmla="*/ 413 h 559"/>
                <a:gd name="T10" fmla="*/ 332 w 521"/>
                <a:gd name="T11" fmla="*/ 444 h 559"/>
                <a:gd name="T12" fmla="*/ 279 w 521"/>
                <a:gd name="T13" fmla="*/ 418 h 559"/>
                <a:gd name="T14" fmla="*/ 190 w 521"/>
                <a:gd name="T15" fmla="*/ 369 h 559"/>
                <a:gd name="T16" fmla="*/ 214 w 521"/>
                <a:gd name="T17" fmla="*/ 339 h 559"/>
                <a:gd name="T18" fmla="*/ 276 w 521"/>
                <a:gd name="T19" fmla="*/ 387 h 559"/>
                <a:gd name="T20" fmla="*/ 244 w 521"/>
                <a:gd name="T21" fmla="*/ 171 h 559"/>
                <a:gd name="T22" fmla="*/ 182 w 521"/>
                <a:gd name="T23" fmla="*/ 211 h 559"/>
                <a:gd name="T24" fmla="*/ 157 w 521"/>
                <a:gd name="T25" fmla="*/ 199 h 559"/>
                <a:gd name="T26" fmla="*/ 159 w 521"/>
                <a:gd name="T27" fmla="*/ 221 h 559"/>
                <a:gd name="T28" fmla="*/ 184 w 521"/>
                <a:gd name="T29" fmla="*/ 246 h 559"/>
                <a:gd name="T30" fmla="*/ 218 w 521"/>
                <a:gd name="T31" fmla="*/ 303 h 559"/>
                <a:gd name="T32" fmla="*/ 310 w 521"/>
                <a:gd name="T33" fmla="*/ 297 h 559"/>
                <a:gd name="T34" fmla="*/ 338 w 521"/>
                <a:gd name="T35" fmla="*/ 245 h 559"/>
                <a:gd name="T36" fmla="*/ 367 w 521"/>
                <a:gd name="T37" fmla="*/ 216 h 559"/>
                <a:gd name="T38" fmla="*/ 367 w 521"/>
                <a:gd name="T39" fmla="*/ 199 h 559"/>
                <a:gd name="T40" fmla="*/ 340 w 521"/>
                <a:gd name="T41" fmla="*/ 219 h 559"/>
                <a:gd name="T42" fmla="*/ 340 w 521"/>
                <a:gd name="T43" fmla="*/ 195 h 559"/>
                <a:gd name="T44" fmla="*/ 307 w 521"/>
                <a:gd name="T45" fmla="*/ 176 h 559"/>
                <a:gd name="T46" fmla="*/ 242 w 521"/>
                <a:gd name="T47" fmla="*/ 66 h 559"/>
                <a:gd name="T48" fmla="*/ 231 w 521"/>
                <a:gd name="T49" fmla="*/ 81 h 559"/>
                <a:gd name="T50" fmla="*/ 217 w 521"/>
                <a:gd name="T51" fmla="*/ 64 h 559"/>
                <a:gd name="T52" fmla="*/ 159 w 521"/>
                <a:gd name="T53" fmla="*/ 139 h 559"/>
                <a:gd name="T54" fmla="*/ 140 w 521"/>
                <a:gd name="T55" fmla="*/ 141 h 559"/>
                <a:gd name="T56" fmla="*/ 142 w 521"/>
                <a:gd name="T57" fmla="*/ 147 h 559"/>
                <a:gd name="T58" fmla="*/ 378 w 521"/>
                <a:gd name="T59" fmla="*/ 147 h 559"/>
                <a:gd name="T60" fmla="*/ 382 w 521"/>
                <a:gd name="T61" fmla="*/ 143 h 559"/>
                <a:gd name="T62" fmla="*/ 362 w 521"/>
                <a:gd name="T63" fmla="*/ 139 h 559"/>
                <a:gd name="T64" fmla="*/ 304 w 521"/>
                <a:gd name="T65" fmla="*/ 53 h 559"/>
                <a:gd name="T66" fmla="*/ 296 w 521"/>
                <a:gd name="T67" fmla="*/ 80 h 559"/>
                <a:gd name="T68" fmla="*/ 280 w 521"/>
                <a:gd name="T69" fmla="*/ 70 h 559"/>
                <a:gd name="T70" fmla="*/ 267 w 521"/>
                <a:gd name="T71" fmla="*/ 26 h 559"/>
                <a:gd name="T72" fmla="*/ 304 w 521"/>
                <a:gd name="T73" fmla="*/ 20 h 559"/>
                <a:gd name="T74" fmla="*/ 340 w 521"/>
                <a:gd name="T75" fmla="*/ 45 h 559"/>
                <a:gd name="T76" fmla="*/ 386 w 521"/>
                <a:gd name="T77" fmla="*/ 117 h 559"/>
                <a:gd name="T78" fmla="*/ 399 w 521"/>
                <a:gd name="T79" fmla="*/ 165 h 559"/>
                <a:gd name="T80" fmla="*/ 389 w 521"/>
                <a:gd name="T81" fmla="*/ 218 h 559"/>
                <a:gd name="T82" fmla="*/ 346 w 521"/>
                <a:gd name="T83" fmla="*/ 299 h 559"/>
                <a:gd name="T84" fmla="*/ 339 w 521"/>
                <a:gd name="T85" fmla="*/ 324 h 559"/>
                <a:gd name="T86" fmla="*/ 355 w 521"/>
                <a:gd name="T87" fmla="*/ 339 h 559"/>
                <a:gd name="T88" fmla="*/ 496 w 521"/>
                <a:gd name="T89" fmla="*/ 426 h 559"/>
                <a:gd name="T90" fmla="*/ 521 w 521"/>
                <a:gd name="T91" fmla="*/ 549 h 559"/>
                <a:gd name="T92" fmla="*/ 12 w 521"/>
                <a:gd name="T93" fmla="*/ 465 h 559"/>
                <a:gd name="T94" fmla="*/ 122 w 521"/>
                <a:gd name="T95" fmla="*/ 360 h 559"/>
                <a:gd name="T96" fmla="*/ 183 w 521"/>
                <a:gd name="T97" fmla="*/ 324 h 559"/>
                <a:gd name="T98" fmla="*/ 161 w 521"/>
                <a:gd name="T99" fmla="*/ 267 h 559"/>
                <a:gd name="T100" fmla="*/ 130 w 521"/>
                <a:gd name="T101" fmla="*/ 176 h 559"/>
                <a:gd name="T102" fmla="*/ 114 w 521"/>
                <a:gd name="T103" fmla="*/ 143 h 559"/>
                <a:gd name="T104" fmla="*/ 147 w 521"/>
                <a:gd name="T105" fmla="*/ 91 h 559"/>
                <a:gd name="T106" fmla="*/ 217 w 521"/>
                <a:gd name="T107" fmla="*/ 24 h 559"/>
                <a:gd name="T108" fmla="*/ 267 w 521"/>
                <a:gd name="T10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1" h="559">
                  <a:moveTo>
                    <a:pt x="124" y="393"/>
                  </a:moveTo>
                  <a:lnTo>
                    <a:pt x="115" y="397"/>
                  </a:lnTo>
                  <a:lnTo>
                    <a:pt x="97" y="404"/>
                  </a:lnTo>
                  <a:lnTo>
                    <a:pt x="77" y="413"/>
                  </a:lnTo>
                  <a:lnTo>
                    <a:pt x="66" y="420"/>
                  </a:lnTo>
                  <a:lnTo>
                    <a:pt x="57" y="433"/>
                  </a:lnTo>
                  <a:lnTo>
                    <a:pt x="45" y="459"/>
                  </a:lnTo>
                  <a:lnTo>
                    <a:pt x="38" y="488"/>
                  </a:lnTo>
                  <a:lnTo>
                    <a:pt x="33" y="521"/>
                  </a:lnTo>
                  <a:lnTo>
                    <a:pt x="32" y="528"/>
                  </a:lnTo>
                  <a:lnTo>
                    <a:pt x="108" y="528"/>
                  </a:lnTo>
                  <a:lnTo>
                    <a:pt x="108" y="510"/>
                  </a:lnTo>
                  <a:lnTo>
                    <a:pt x="108" y="462"/>
                  </a:lnTo>
                  <a:lnTo>
                    <a:pt x="109" y="452"/>
                  </a:lnTo>
                  <a:lnTo>
                    <a:pt x="116" y="446"/>
                  </a:lnTo>
                  <a:lnTo>
                    <a:pt x="124" y="444"/>
                  </a:lnTo>
                  <a:lnTo>
                    <a:pt x="124" y="393"/>
                  </a:lnTo>
                  <a:close/>
                  <a:moveTo>
                    <a:pt x="398" y="393"/>
                  </a:moveTo>
                  <a:lnTo>
                    <a:pt x="398" y="444"/>
                  </a:lnTo>
                  <a:lnTo>
                    <a:pt x="406" y="446"/>
                  </a:lnTo>
                  <a:lnTo>
                    <a:pt x="412" y="452"/>
                  </a:lnTo>
                  <a:lnTo>
                    <a:pt x="414" y="463"/>
                  </a:lnTo>
                  <a:lnTo>
                    <a:pt x="414" y="528"/>
                  </a:lnTo>
                  <a:lnTo>
                    <a:pt x="489" y="528"/>
                  </a:lnTo>
                  <a:lnTo>
                    <a:pt x="489" y="521"/>
                  </a:lnTo>
                  <a:lnTo>
                    <a:pt x="484" y="488"/>
                  </a:lnTo>
                  <a:lnTo>
                    <a:pt x="475" y="459"/>
                  </a:lnTo>
                  <a:lnTo>
                    <a:pt x="465" y="433"/>
                  </a:lnTo>
                  <a:lnTo>
                    <a:pt x="455" y="420"/>
                  </a:lnTo>
                  <a:lnTo>
                    <a:pt x="444" y="413"/>
                  </a:lnTo>
                  <a:lnTo>
                    <a:pt x="427" y="405"/>
                  </a:lnTo>
                  <a:lnTo>
                    <a:pt x="411" y="399"/>
                  </a:lnTo>
                  <a:lnTo>
                    <a:pt x="398" y="393"/>
                  </a:lnTo>
                  <a:close/>
                  <a:moveTo>
                    <a:pt x="190" y="369"/>
                  </a:moveTo>
                  <a:lnTo>
                    <a:pt x="190" y="444"/>
                  </a:lnTo>
                  <a:lnTo>
                    <a:pt x="332" y="444"/>
                  </a:lnTo>
                  <a:lnTo>
                    <a:pt x="332" y="439"/>
                  </a:lnTo>
                  <a:lnTo>
                    <a:pt x="332" y="369"/>
                  </a:lnTo>
                  <a:lnTo>
                    <a:pt x="321" y="388"/>
                  </a:lnTo>
                  <a:lnTo>
                    <a:pt x="308" y="402"/>
                  </a:lnTo>
                  <a:lnTo>
                    <a:pt x="295" y="413"/>
                  </a:lnTo>
                  <a:lnTo>
                    <a:pt x="279" y="418"/>
                  </a:lnTo>
                  <a:lnTo>
                    <a:pt x="262" y="420"/>
                  </a:lnTo>
                  <a:lnTo>
                    <a:pt x="243" y="418"/>
                  </a:lnTo>
                  <a:lnTo>
                    <a:pt x="226" y="413"/>
                  </a:lnTo>
                  <a:lnTo>
                    <a:pt x="213" y="402"/>
                  </a:lnTo>
                  <a:lnTo>
                    <a:pt x="201" y="388"/>
                  </a:lnTo>
                  <a:lnTo>
                    <a:pt x="190" y="369"/>
                  </a:lnTo>
                  <a:close/>
                  <a:moveTo>
                    <a:pt x="308" y="339"/>
                  </a:moveTo>
                  <a:lnTo>
                    <a:pt x="292" y="347"/>
                  </a:lnTo>
                  <a:lnTo>
                    <a:pt x="276" y="351"/>
                  </a:lnTo>
                  <a:lnTo>
                    <a:pt x="260" y="352"/>
                  </a:lnTo>
                  <a:lnTo>
                    <a:pt x="237" y="349"/>
                  </a:lnTo>
                  <a:lnTo>
                    <a:pt x="214" y="339"/>
                  </a:lnTo>
                  <a:lnTo>
                    <a:pt x="216" y="353"/>
                  </a:lnTo>
                  <a:lnTo>
                    <a:pt x="221" y="366"/>
                  </a:lnTo>
                  <a:lnTo>
                    <a:pt x="232" y="379"/>
                  </a:lnTo>
                  <a:lnTo>
                    <a:pt x="246" y="387"/>
                  </a:lnTo>
                  <a:lnTo>
                    <a:pt x="260" y="389"/>
                  </a:lnTo>
                  <a:lnTo>
                    <a:pt x="276" y="387"/>
                  </a:lnTo>
                  <a:lnTo>
                    <a:pt x="290" y="379"/>
                  </a:lnTo>
                  <a:lnTo>
                    <a:pt x="299" y="367"/>
                  </a:lnTo>
                  <a:lnTo>
                    <a:pt x="305" y="354"/>
                  </a:lnTo>
                  <a:lnTo>
                    <a:pt x="308" y="339"/>
                  </a:lnTo>
                  <a:close/>
                  <a:moveTo>
                    <a:pt x="279" y="171"/>
                  </a:moveTo>
                  <a:lnTo>
                    <a:pt x="244" y="171"/>
                  </a:lnTo>
                  <a:lnTo>
                    <a:pt x="237" y="171"/>
                  </a:lnTo>
                  <a:lnTo>
                    <a:pt x="230" y="173"/>
                  </a:lnTo>
                  <a:lnTo>
                    <a:pt x="214" y="176"/>
                  </a:lnTo>
                  <a:lnTo>
                    <a:pt x="198" y="183"/>
                  </a:lnTo>
                  <a:lnTo>
                    <a:pt x="182" y="190"/>
                  </a:lnTo>
                  <a:lnTo>
                    <a:pt x="182" y="211"/>
                  </a:lnTo>
                  <a:lnTo>
                    <a:pt x="182" y="222"/>
                  </a:lnTo>
                  <a:lnTo>
                    <a:pt x="166" y="201"/>
                  </a:lnTo>
                  <a:lnTo>
                    <a:pt x="164" y="199"/>
                  </a:lnTo>
                  <a:lnTo>
                    <a:pt x="161" y="198"/>
                  </a:lnTo>
                  <a:lnTo>
                    <a:pt x="159" y="199"/>
                  </a:lnTo>
                  <a:lnTo>
                    <a:pt x="157" y="199"/>
                  </a:lnTo>
                  <a:lnTo>
                    <a:pt x="156" y="201"/>
                  </a:lnTo>
                  <a:lnTo>
                    <a:pt x="155" y="203"/>
                  </a:lnTo>
                  <a:lnTo>
                    <a:pt x="155" y="205"/>
                  </a:lnTo>
                  <a:lnTo>
                    <a:pt x="155" y="207"/>
                  </a:lnTo>
                  <a:lnTo>
                    <a:pt x="157" y="214"/>
                  </a:lnTo>
                  <a:lnTo>
                    <a:pt x="159" y="221"/>
                  </a:lnTo>
                  <a:lnTo>
                    <a:pt x="165" y="230"/>
                  </a:lnTo>
                  <a:lnTo>
                    <a:pt x="171" y="238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4" y="245"/>
                  </a:lnTo>
                  <a:lnTo>
                    <a:pt x="184" y="246"/>
                  </a:lnTo>
                  <a:lnTo>
                    <a:pt x="187" y="249"/>
                  </a:lnTo>
                  <a:lnTo>
                    <a:pt x="189" y="253"/>
                  </a:lnTo>
                  <a:lnTo>
                    <a:pt x="191" y="257"/>
                  </a:lnTo>
                  <a:lnTo>
                    <a:pt x="198" y="275"/>
                  </a:lnTo>
                  <a:lnTo>
                    <a:pt x="206" y="290"/>
                  </a:lnTo>
                  <a:lnTo>
                    <a:pt x="218" y="303"/>
                  </a:lnTo>
                  <a:lnTo>
                    <a:pt x="231" y="313"/>
                  </a:lnTo>
                  <a:lnTo>
                    <a:pt x="244" y="319"/>
                  </a:lnTo>
                  <a:lnTo>
                    <a:pt x="260" y="321"/>
                  </a:lnTo>
                  <a:lnTo>
                    <a:pt x="279" y="318"/>
                  </a:lnTo>
                  <a:lnTo>
                    <a:pt x="296" y="310"/>
                  </a:lnTo>
                  <a:lnTo>
                    <a:pt x="310" y="297"/>
                  </a:lnTo>
                  <a:lnTo>
                    <a:pt x="322" y="279"/>
                  </a:lnTo>
                  <a:lnTo>
                    <a:pt x="331" y="257"/>
                  </a:lnTo>
                  <a:lnTo>
                    <a:pt x="332" y="253"/>
                  </a:lnTo>
                  <a:lnTo>
                    <a:pt x="334" y="249"/>
                  </a:lnTo>
                  <a:lnTo>
                    <a:pt x="337" y="246"/>
                  </a:lnTo>
                  <a:lnTo>
                    <a:pt x="338" y="245"/>
                  </a:lnTo>
                  <a:lnTo>
                    <a:pt x="339" y="245"/>
                  </a:lnTo>
                  <a:lnTo>
                    <a:pt x="342" y="244"/>
                  </a:lnTo>
                  <a:lnTo>
                    <a:pt x="352" y="238"/>
                  </a:lnTo>
                  <a:lnTo>
                    <a:pt x="358" y="231"/>
                  </a:lnTo>
                  <a:lnTo>
                    <a:pt x="364" y="223"/>
                  </a:lnTo>
                  <a:lnTo>
                    <a:pt x="367" y="216"/>
                  </a:lnTo>
                  <a:lnTo>
                    <a:pt x="368" y="209"/>
                  </a:lnTo>
                  <a:lnTo>
                    <a:pt x="368" y="209"/>
                  </a:lnTo>
                  <a:lnTo>
                    <a:pt x="369" y="205"/>
                  </a:lnTo>
                  <a:lnTo>
                    <a:pt x="369" y="203"/>
                  </a:lnTo>
                  <a:lnTo>
                    <a:pt x="368" y="201"/>
                  </a:lnTo>
                  <a:lnTo>
                    <a:pt x="367" y="199"/>
                  </a:lnTo>
                  <a:lnTo>
                    <a:pt x="365" y="199"/>
                  </a:lnTo>
                  <a:lnTo>
                    <a:pt x="362" y="198"/>
                  </a:lnTo>
                  <a:lnTo>
                    <a:pt x="359" y="199"/>
                  </a:lnTo>
                  <a:lnTo>
                    <a:pt x="358" y="201"/>
                  </a:lnTo>
                  <a:lnTo>
                    <a:pt x="340" y="224"/>
                  </a:lnTo>
                  <a:lnTo>
                    <a:pt x="340" y="219"/>
                  </a:lnTo>
                  <a:lnTo>
                    <a:pt x="339" y="218"/>
                  </a:lnTo>
                  <a:lnTo>
                    <a:pt x="339" y="217"/>
                  </a:lnTo>
                  <a:lnTo>
                    <a:pt x="339" y="212"/>
                  </a:lnTo>
                  <a:lnTo>
                    <a:pt x="339" y="211"/>
                  </a:lnTo>
                  <a:lnTo>
                    <a:pt x="339" y="203"/>
                  </a:lnTo>
                  <a:lnTo>
                    <a:pt x="340" y="195"/>
                  </a:lnTo>
                  <a:lnTo>
                    <a:pt x="340" y="194"/>
                  </a:lnTo>
                  <a:lnTo>
                    <a:pt x="340" y="192"/>
                  </a:lnTo>
                  <a:lnTo>
                    <a:pt x="339" y="191"/>
                  </a:lnTo>
                  <a:lnTo>
                    <a:pt x="338" y="190"/>
                  </a:lnTo>
                  <a:lnTo>
                    <a:pt x="335" y="188"/>
                  </a:lnTo>
                  <a:lnTo>
                    <a:pt x="307" y="176"/>
                  </a:lnTo>
                  <a:lnTo>
                    <a:pt x="279" y="171"/>
                  </a:lnTo>
                  <a:close/>
                  <a:moveTo>
                    <a:pt x="255" y="25"/>
                  </a:moveTo>
                  <a:lnTo>
                    <a:pt x="243" y="31"/>
                  </a:lnTo>
                  <a:lnTo>
                    <a:pt x="242" y="32"/>
                  </a:lnTo>
                  <a:lnTo>
                    <a:pt x="242" y="33"/>
                  </a:lnTo>
                  <a:lnTo>
                    <a:pt x="242" y="66"/>
                  </a:lnTo>
                  <a:lnTo>
                    <a:pt x="242" y="68"/>
                  </a:lnTo>
                  <a:lnTo>
                    <a:pt x="241" y="72"/>
                  </a:lnTo>
                  <a:lnTo>
                    <a:pt x="240" y="75"/>
                  </a:lnTo>
                  <a:lnTo>
                    <a:pt x="237" y="79"/>
                  </a:lnTo>
                  <a:lnTo>
                    <a:pt x="234" y="80"/>
                  </a:lnTo>
                  <a:lnTo>
                    <a:pt x="231" y="81"/>
                  </a:lnTo>
                  <a:lnTo>
                    <a:pt x="226" y="81"/>
                  </a:lnTo>
                  <a:lnTo>
                    <a:pt x="223" y="79"/>
                  </a:lnTo>
                  <a:lnTo>
                    <a:pt x="220" y="76"/>
                  </a:lnTo>
                  <a:lnTo>
                    <a:pt x="218" y="73"/>
                  </a:lnTo>
                  <a:lnTo>
                    <a:pt x="217" y="69"/>
                  </a:lnTo>
                  <a:lnTo>
                    <a:pt x="217" y="64"/>
                  </a:lnTo>
                  <a:lnTo>
                    <a:pt x="217" y="53"/>
                  </a:lnTo>
                  <a:lnTo>
                    <a:pt x="198" y="65"/>
                  </a:lnTo>
                  <a:lnTo>
                    <a:pt x="183" y="80"/>
                  </a:lnTo>
                  <a:lnTo>
                    <a:pt x="171" y="97"/>
                  </a:lnTo>
                  <a:lnTo>
                    <a:pt x="164" y="117"/>
                  </a:lnTo>
                  <a:lnTo>
                    <a:pt x="159" y="139"/>
                  </a:lnTo>
                  <a:lnTo>
                    <a:pt x="159" y="140"/>
                  </a:lnTo>
                  <a:lnTo>
                    <a:pt x="157" y="141"/>
                  </a:lnTo>
                  <a:lnTo>
                    <a:pt x="156" y="141"/>
                  </a:lnTo>
                  <a:lnTo>
                    <a:pt x="149" y="141"/>
                  </a:lnTo>
                  <a:lnTo>
                    <a:pt x="142" y="141"/>
                  </a:lnTo>
                  <a:lnTo>
                    <a:pt x="140" y="141"/>
                  </a:lnTo>
                  <a:lnTo>
                    <a:pt x="139" y="142"/>
                  </a:lnTo>
                  <a:lnTo>
                    <a:pt x="139" y="145"/>
                  </a:lnTo>
                  <a:lnTo>
                    <a:pt x="139" y="146"/>
                  </a:lnTo>
                  <a:lnTo>
                    <a:pt x="140" y="147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8" y="147"/>
                  </a:lnTo>
                  <a:lnTo>
                    <a:pt x="153" y="147"/>
                  </a:lnTo>
                  <a:lnTo>
                    <a:pt x="175" y="147"/>
                  </a:lnTo>
                  <a:lnTo>
                    <a:pt x="266" y="147"/>
                  </a:lnTo>
                  <a:lnTo>
                    <a:pt x="301" y="147"/>
                  </a:lnTo>
                  <a:lnTo>
                    <a:pt x="378" y="147"/>
                  </a:lnTo>
                  <a:lnTo>
                    <a:pt x="380" y="147"/>
                  </a:lnTo>
                  <a:lnTo>
                    <a:pt x="382" y="147"/>
                  </a:lnTo>
                  <a:lnTo>
                    <a:pt x="382" y="146"/>
                  </a:lnTo>
                  <a:lnTo>
                    <a:pt x="383" y="145"/>
                  </a:lnTo>
                  <a:lnTo>
                    <a:pt x="383" y="145"/>
                  </a:lnTo>
                  <a:lnTo>
                    <a:pt x="382" y="143"/>
                  </a:lnTo>
                  <a:lnTo>
                    <a:pt x="382" y="142"/>
                  </a:lnTo>
                  <a:lnTo>
                    <a:pt x="380" y="141"/>
                  </a:lnTo>
                  <a:lnTo>
                    <a:pt x="378" y="141"/>
                  </a:lnTo>
                  <a:lnTo>
                    <a:pt x="372" y="141"/>
                  </a:lnTo>
                  <a:lnTo>
                    <a:pt x="363" y="141"/>
                  </a:lnTo>
                  <a:lnTo>
                    <a:pt x="362" y="139"/>
                  </a:lnTo>
                  <a:lnTo>
                    <a:pt x="358" y="117"/>
                  </a:lnTo>
                  <a:lnTo>
                    <a:pt x="350" y="97"/>
                  </a:lnTo>
                  <a:lnTo>
                    <a:pt x="338" y="80"/>
                  </a:lnTo>
                  <a:lnTo>
                    <a:pt x="323" y="65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4" y="58"/>
                  </a:lnTo>
                  <a:lnTo>
                    <a:pt x="304" y="69"/>
                  </a:lnTo>
                  <a:lnTo>
                    <a:pt x="303" y="72"/>
                  </a:lnTo>
                  <a:lnTo>
                    <a:pt x="302" y="75"/>
                  </a:lnTo>
                  <a:lnTo>
                    <a:pt x="299" y="79"/>
                  </a:lnTo>
                  <a:lnTo>
                    <a:pt x="296" y="80"/>
                  </a:lnTo>
                  <a:lnTo>
                    <a:pt x="291" y="81"/>
                  </a:lnTo>
                  <a:lnTo>
                    <a:pt x="288" y="81"/>
                  </a:lnTo>
                  <a:lnTo>
                    <a:pt x="285" y="79"/>
                  </a:lnTo>
                  <a:lnTo>
                    <a:pt x="283" y="76"/>
                  </a:lnTo>
                  <a:lnTo>
                    <a:pt x="281" y="74"/>
                  </a:lnTo>
                  <a:lnTo>
                    <a:pt x="280" y="70"/>
                  </a:lnTo>
                  <a:lnTo>
                    <a:pt x="279" y="67"/>
                  </a:lnTo>
                  <a:lnTo>
                    <a:pt x="279" y="64"/>
                  </a:lnTo>
                  <a:lnTo>
                    <a:pt x="280" y="33"/>
                  </a:lnTo>
                  <a:lnTo>
                    <a:pt x="279" y="32"/>
                  </a:lnTo>
                  <a:lnTo>
                    <a:pt x="277" y="31"/>
                  </a:lnTo>
                  <a:lnTo>
                    <a:pt x="267" y="26"/>
                  </a:lnTo>
                  <a:lnTo>
                    <a:pt x="255" y="25"/>
                  </a:lnTo>
                  <a:close/>
                  <a:moveTo>
                    <a:pt x="267" y="0"/>
                  </a:moveTo>
                  <a:lnTo>
                    <a:pt x="280" y="3"/>
                  </a:lnTo>
                  <a:lnTo>
                    <a:pt x="292" y="9"/>
                  </a:lnTo>
                  <a:lnTo>
                    <a:pt x="303" y="19"/>
                  </a:lnTo>
                  <a:lnTo>
                    <a:pt x="304" y="20"/>
                  </a:lnTo>
                  <a:lnTo>
                    <a:pt x="304" y="22"/>
                  </a:lnTo>
                  <a:lnTo>
                    <a:pt x="304" y="24"/>
                  </a:lnTo>
                  <a:lnTo>
                    <a:pt x="304" y="25"/>
                  </a:lnTo>
                  <a:lnTo>
                    <a:pt x="305" y="26"/>
                  </a:lnTo>
                  <a:lnTo>
                    <a:pt x="323" y="35"/>
                  </a:lnTo>
                  <a:lnTo>
                    <a:pt x="340" y="45"/>
                  </a:lnTo>
                  <a:lnTo>
                    <a:pt x="355" y="59"/>
                  </a:lnTo>
                  <a:lnTo>
                    <a:pt x="368" y="76"/>
                  </a:lnTo>
                  <a:lnTo>
                    <a:pt x="378" y="94"/>
                  </a:lnTo>
                  <a:lnTo>
                    <a:pt x="384" y="115"/>
                  </a:lnTo>
                  <a:lnTo>
                    <a:pt x="384" y="116"/>
                  </a:lnTo>
                  <a:lnTo>
                    <a:pt x="386" y="117"/>
                  </a:lnTo>
                  <a:lnTo>
                    <a:pt x="395" y="120"/>
                  </a:lnTo>
                  <a:lnTo>
                    <a:pt x="402" y="127"/>
                  </a:lnTo>
                  <a:lnTo>
                    <a:pt x="406" y="136"/>
                  </a:lnTo>
                  <a:lnTo>
                    <a:pt x="407" y="146"/>
                  </a:lnTo>
                  <a:lnTo>
                    <a:pt x="405" y="156"/>
                  </a:lnTo>
                  <a:lnTo>
                    <a:pt x="399" y="165"/>
                  </a:lnTo>
                  <a:lnTo>
                    <a:pt x="389" y="170"/>
                  </a:lnTo>
                  <a:lnTo>
                    <a:pt x="391" y="173"/>
                  </a:lnTo>
                  <a:lnTo>
                    <a:pt x="391" y="176"/>
                  </a:lnTo>
                  <a:lnTo>
                    <a:pt x="392" y="179"/>
                  </a:lnTo>
                  <a:lnTo>
                    <a:pt x="392" y="199"/>
                  </a:lnTo>
                  <a:lnTo>
                    <a:pt x="389" y="218"/>
                  </a:lnTo>
                  <a:lnTo>
                    <a:pt x="382" y="237"/>
                  </a:lnTo>
                  <a:lnTo>
                    <a:pt x="370" y="255"/>
                  </a:lnTo>
                  <a:lnTo>
                    <a:pt x="361" y="268"/>
                  </a:lnTo>
                  <a:lnTo>
                    <a:pt x="354" y="282"/>
                  </a:lnTo>
                  <a:lnTo>
                    <a:pt x="350" y="290"/>
                  </a:lnTo>
                  <a:lnTo>
                    <a:pt x="346" y="299"/>
                  </a:lnTo>
                  <a:lnTo>
                    <a:pt x="341" y="307"/>
                  </a:lnTo>
                  <a:lnTo>
                    <a:pt x="340" y="310"/>
                  </a:lnTo>
                  <a:lnTo>
                    <a:pt x="339" y="311"/>
                  </a:lnTo>
                  <a:lnTo>
                    <a:pt x="339" y="312"/>
                  </a:lnTo>
                  <a:lnTo>
                    <a:pt x="339" y="319"/>
                  </a:lnTo>
                  <a:lnTo>
                    <a:pt x="339" y="324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2"/>
                  </a:lnTo>
                  <a:lnTo>
                    <a:pt x="339" y="332"/>
                  </a:lnTo>
                  <a:lnTo>
                    <a:pt x="340" y="332"/>
                  </a:lnTo>
                  <a:lnTo>
                    <a:pt x="355" y="339"/>
                  </a:lnTo>
                  <a:lnTo>
                    <a:pt x="368" y="345"/>
                  </a:lnTo>
                  <a:lnTo>
                    <a:pt x="390" y="355"/>
                  </a:lnTo>
                  <a:lnTo>
                    <a:pt x="451" y="382"/>
                  </a:lnTo>
                  <a:lnTo>
                    <a:pt x="469" y="393"/>
                  </a:lnTo>
                  <a:lnTo>
                    <a:pt x="484" y="406"/>
                  </a:lnTo>
                  <a:lnTo>
                    <a:pt x="496" y="426"/>
                  </a:lnTo>
                  <a:lnTo>
                    <a:pt x="504" y="449"/>
                  </a:lnTo>
                  <a:lnTo>
                    <a:pt x="512" y="475"/>
                  </a:lnTo>
                  <a:lnTo>
                    <a:pt x="517" y="501"/>
                  </a:lnTo>
                  <a:lnTo>
                    <a:pt x="520" y="532"/>
                  </a:lnTo>
                  <a:lnTo>
                    <a:pt x="521" y="545"/>
                  </a:lnTo>
                  <a:lnTo>
                    <a:pt x="521" y="549"/>
                  </a:lnTo>
                  <a:lnTo>
                    <a:pt x="521" y="559"/>
                  </a:lnTo>
                  <a:lnTo>
                    <a:pt x="0" y="559"/>
                  </a:lnTo>
                  <a:lnTo>
                    <a:pt x="0" y="550"/>
                  </a:lnTo>
                  <a:lnTo>
                    <a:pt x="2" y="520"/>
                  </a:lnTo>
                  <a:lnTo>
                    <a:pt x="6" y="488"/>
                  </a:lnTo>
                  <a:lnTo>
                    <a:pt x="12" y="465"/>
                  </a:lnTo>
                  <a:lnTo>
                    <a:pt x="19" y="443"/>
                  </a:lnTo>
                  <a:lnTo>
                    <a:pt x="27" y="423"/>
                  </a:lnTo>
                  <a:lnTo>
                    <a:pt x="38" y="406"/>
                  </a:lnTo>
                  <a:lnTo>
                    <a:pt x="52" y="393"/>
                  </a:lnTo>
                  <a:lnTo>
                    <a:pt x="68" y="383"/>
                  </a:lnTo>
                  <a:lnTo>
                    <a:pt x="122" y="360"/>
                  </a:lnTo>
                  <a:lnTo>
                    <a:pt x="175" y="335"/>
                  </a:lnTo>
                  <a:lnTo>
                    <a:pt x="178" y="333"/>
                  </a:lnTo>
                  <a:lnTo>
                    <a:pt x="181" y="332"/>
                  </a:lnTo>
                  <a:lnTo>
                    <a:pt x="182" y="330"/>
                  </a:lnTo>
                  <a:lnTo>
                    <a:pt x="183" y="328"/>
                  </a:lnTo>
                  <a:lnTo>
                    <a:pt x="183" y="324"/>
                  </a:lnTo>
                  <a:lnTo>
                    <a:pt x="181" y="311"/>
                  </a:lnTo>
                  <a:lnTo>
                    <a:pt x="175" y="299"/>
                  </a:lnTo>
                  <a:lnTo>
                    <a:pt x="170" y="289"/>
                  </a:lnTo>
                  <a:lnTo>
                    <a:pt x="167" y="279"/>
                  </a:lnTo>
                  <a:lnTo>
                    <a:pt x="163" y="270"/>
                  </a:lnTo>
                  <a:lnTo>
                    <a:pt x="161" y="267"/>
                  </a:lnTo>
                  <a:lnTo>
                    <a:pt x="160" y="265"/>
                  </a:lnTo>
                  <a:lnTo>
                    <a:pt x="144" y="245"/>
                  </a:lnTo>
                  <a:lnTo>
                    <a:pt x="135" y="224"/>
                  </a:lnTo>
                  <a:lnTo>
                    <a:pt x="130" y="203"/>
                  </a:lnTo>
                  <a:lnTo>
                    <a:pt x="128" y="189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31" y="173"/>
                  </a:lnTo>
                  <a:lnTo>
                    <a:pt x="132" y="170"/>
                  </a:lnTo>
                  <a:lnTo>
                    <a:pt x="122" y="165"/>
                  </a:lnTo>
                  <a:lnTo>
                    <a:pt x="116" y="155"/>
                  </a:lnTo>
                  <a:lnTo>
                    <a:pt x="114" y="143"/>
                  </a:lnTo>
                  <a:lnTo>
                    <a:pt x="117" y="132"/>
                  </a:lnTo>
                  <a:lnTo>
                    <a:pt x="124" y="122"/>
                  </a:lnTo>
                  <a:lnTo>
                    <a:pt x="136" y="117"/>
                  </a:lnTo>
                  <a:lnTo>
                    <a:pt x="137" y="116"/>
                  </a:lnTo>
                  <a:lnTo>
                    <a:pt x="138" y="115"/>
                  </a:lnTo>
                  <a:lnTo>
                    <a:pt x="147" y="91"/>
                  </a:lnTo>
                  <a:lnTo>
                    <a:pt x="158" y="70"/>
                  </a:lnTo>
                  <a:lnTo>
                    <a:pt x="173" y="53"/>
                  </a:lnTo>
                  <a:lnTo>
                    <a:pt x="192" y="38"/>
                  </a:lnTo>
                  <a:lnTo>
                    <a:pt x="215" y="26"/>
                  </a:lnTo>
                  <a:lnTo>
                    <a:pt x="217" y="25"/>
                  </a:lnTo>
                  <a:lnTo>
                    <a:pt x="217" y="24"/>
                  </a:lnTo>
                  <a:lnTo>
                    <a:pt x="217" y="23"/>
                  </a:lnTo>
                  <a:lnTo>
                    <a:pt x="218" y="20"/>
                  </a:lnTo>
                  <a:lnTo>
                    <a:pt x="219" y="18"/>
                  </a:lnTo>
                  <a:lnTo>
                    <a:pt x="233" y="7"/>
                  </a:lnTo>
                  <a:lnTo>
                    <a:pt x="249" y="1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27">
              <a:extLst>
                <a:ext uri="{FF2B5EF4-FFF2-40B4-BE49-F238E27FC236}">
                  <a16:creationId xmlns:a16="http://schemas.microsoft.com/office/drawing/2014/main" id="{9A5EB87D-1269-41DB-A04C-9EC352A1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1982788"/>
              <a:ext cx="17463" cy="17462"/>
            </a:xfrm>
            <a:custGeom>
              <a:avLst/>
              <a:gdLst>
                <a:gd name="T0" fmla="*/ 16 w 32"/>
                <a:gd name="T1" fmla="*/ 0 h 33"/>
                <a:gd name="T2" fmla="*/ 20 w 32"/>
                <a:gd name="T3" fmla="*/ 1 h 33"/>
                <a:gd name="T4" fmla="*/ 25 w 32"/>
                <a:gd name="T5" fmla="*/ 2 h 33"/>
                <a:gd name="T6" fmla="*/ 28 w 32"/>
                <a:gd name="T7" fmla="*/ 5 h 33"/>
                <a:gd name="T8" fmla="*/ 30 w 32"/>
                <a:gd name="T9" fmla="*/ 8 h 33"/>
                <a:gd name="T10" fmla="*/ 32 w 32"/>
                <a:gd name="T11" fmla="*/ 11 h 33"/>
                <a:gd name="T12" fmla="*/ 32 w 32"/>
                <a:gd name="T13" fmla="*/ 17 h 33"/>
                <a:gd name="T14" fmla="*/ 32 w 32"/>
                <a:gd name="T15" fmla="*/ 21 h 33"/>
                <a:gd name="T16" fmla="*/ 30 w 32"/>
                <a:gd name="T17" fmla="*/ 24 h 33"/>
                <a:gd name="T18" fmla="*/ 28 w 32"/>
                <a:gd name="T19" fmla="*/ 27 h 33"/>
                <a:gd name="T20" fmla="*/ 25 w 32"/>
                <a:gd name="T21" fmla="*/ 30 h 33"/>
                <a:gd name="T22" fmla="*/ 20 w 32"/>
                <a:gd name="T23" fmla="*/ 32 h 33"/>
                <a:gd name="T24" fmla="*/ 16 w 32"/>
                <a:gd name="T25" fmla="*/ 33 h 33"/>
                <a:gd name="T26" fmla="*/ 12 w 32"/>
                <a:gd name="T27" fmla="*/ 32 h 33"/>
                <a:gd name="T28" fmla="*/ 8 w 32"/>
                <a:gd name="T29" fmla="*/ 30 h 33"/>
                <a:gd name="T30" fmla="*/ 4 w 32"/>
                <a:gd name="T31" fmla="*/ 27 h 33"/>
                <a:gd name="T32" fmla="*/ 2 w 32"/>
                <a:gd name="T33" fmla="*/ 24 h 33"/>
                <a:gd name="T34" fmla="*/ 0 w 32"/>
                <a:gd name="T35" fmla="*/ 21 h 33"/>
                <a:gd name="T36" fmla="*/ 0 w 32"/>
                <a:gd name="T37" fmla="*/ 17 h 33"/>
                <a:gd name="T38" fmla="*/ 0 w 32"/>
                <a:gd name="T39" fmla="*/ 11 h 33"/>
                <a:gd name="T40" fmla="*/ 2 w 32"/>
                <a:gd name="T41" fmla="*/ 8 h 33"/>
                <a:gd name="T42" fmla="*/ 4 w 32"/>
                <a:gd name="T43" fmla="*/ 5 h 33"/>
                <a:gd name="T44" fmla="*/ 8 w 32"/>
                <a:gd name="T45" fmla="*/ 2 h 33"/>
                <a:gd name="T46" fmla="*/ 12 w 32"/>
                <a:gd name="T47" fmla="*/ 1 h 33"/>
                <a:gd name="T48" fmla="*/ 16 w 32"/>
                <a:gd name="T4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20" y="1"/>
                  </a:lnTo>
                  <a:lnTo>
                    <a:pt x="25" y="2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0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0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28">
              <a:extLst>
                <a:ext uri="{FF2B5EF4-FFF2-40B4-BE49-F238E27FC236}">
                  <a16:creationId xmlns:a16="http://schemas.microsoft.com/office/drawing/2014/main" id="{4668BCA1-86D1-4543-8766-02C6C2EE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150" y="1982788"/>
              <a:ext cx="17463" cy="17462"/>
            </a:xfrm>
            <a:custGeom>
              <a:avLst/>
              <a:gdLst>
                <a:gd name="T0" fmla="*/ 16 w 33"/>
                <a:gd name="T1" fmla="*/ 0 h 33"/>
                <a:gd name="T2" fmla="*/ 21 w 33"/>
                <a:gd name="T3" fmla="*/ 1 h 33"/>
                <a:gd name="T4" fmla="*/ 24 w 33"/>
                <a:gd name="T5" fmla="*/ 2 h 33"/>
                <a:gd name="T6" fmla="*/ 27 w 33"/>
                <a:gd name="T7" fmla="*/ 5 h 33"/>
                <a:gd name="T8" fmla="*/ 31 w 33"/>
                <a:gd name="T9" fmla="*/ 8 h 33"/>
                <a:gd name="T10" fmla="*/ 32 w 33"/>
                <a:gd name="T11" fmla="*/ 11 h 33"/>
                <a:gd name="T12" fmla="*/ 33 w 33"/>
                <a:gd name="T13" fmla="*/ 17 h 33"/>
                <a:gd name="T14" fmla="*/ 32 w 33"/>
                <a:gd name="T15" fmla="*/ 21 h 33"/>
                <a:gd name="T16" fmla="*/ 31 w 33"/>
                <a:gd name="T17" fmla="*/ 24 h 33"/>
                <a:gd name="T18" fmla="*/ 27 w 33"/>
                <a:gd name="T19" fmla="*/ 27 h 33"/>
                <a:gd name="T20" fmla="*/ 24 w 33"/>
                <a:gd name="T21" fmla="*/ 30 h 33"/>
                <a:gd name="T22" fmla="*/ 21 w 33"/>
                <a:gd name="T23" fmla="*/ 32 h 33"/>
                <a:gd name="T24" fmla="*/ 16 w 33"/>
                <a:gd name="T25" fmla="*/ 33 h 33"/>
                <a:gd name="T26" fmla="*/ 12 w 33"/>
                <a:gd name="T27" fmla="*/ 32 h 33"/>
                <a:gd name="T28" fmla="*/ 8 w 33"/>
                <a:gd name="T29" fmla="*/ 30 h 33"/>
                <a:gd name="T30" fmla="*/ 5 w 33"/>
                <a:gd name="T31" fmla="*/ 27 h 33"/>
                <a:gd name="T32" fmla="*/ 2 w 33"/>
                <a:gd name="T33" fmla="*/ 24 h 33"/>
                <a:gd name="T34" fmla="*/ 1 w 33"/>
                <a:gd name="T35" fmla="*/ 21 h 33"/>
                <a:gd name="T36" fmla="*/ 0 w 33"/>
                <a:gd name="T37" fmla="*/ 17 h 33"/>
                <a:gd name="T38" fmla="*/ 1 w 33"/>
                <a:gd name="T39" fmla="*/ 11 h 33"/>
                <a:gd name="T40" fmla="*/ 2 w 33"/>
                <a:gd name="T41" fmla="*/ 8 h 33"/>
                <a:gd name="T42" fmla="*/ 5 w 33"/>
                <a:gd name="T43" fmla="*/ 5 h 33"/>
                <a:gd name="T44" fmla="*/ 8 w 33"/>
                <a:gd name="T45" fmla="*/ 2 h 33"/>
                <a:gd name="T46" fmla="*/ 12 w 33"/>
                <a:gd name="T47" fmla="*/ 1 h 33"/>
                <a:gd name="T48" fmla="*/ 16 w 33"/>
                <a:gd name="T4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21" y="1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1"/>
                  </a:lnTo>
                  <a:lnTo>
                    <a:pt x="31" y="24"/>
                  </a:lnTo>
                  <a:lnTo>
                    <a:pt x="27" y="27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4E450A9-84D2-44BC-9BBC-B10B034ADB14}"/>
              </a:ext>
            </a:extLst>
          </p:cNvPr>
          <p:cNvGrpSpPr/>
          <p:nvPr/>
        </p:nvGrpSpPr>
        <p:grpSpPr>
          <a:xfrm>
            <a:off x="7429852" y="1270449"/>
            <a:ext cx="456848" cy="483997"/>
            <a:chOff x="2557258" y="2205944"/>
            <a:chExt cx="424691" cy="449929"/>
          </a:xfrm>
          <a:solidFill>
            <a:schemeClr val="bg1"/>
          </a:solidFill>
        </p:grpSpPr>
        <p:sp>
          <p:nvSpPr>
            <p:cNvPr id="154" name="Freeform 87">
              <a:extLst>
                <a:ext uri="{FF2B5EF4-FFF2-40B4-BE49-F238E27FC236}">
                  <a16:creationId xmlns:a16="http://schemas.microsoft.com/office/drawing/2014/main" id="{38278B62-235B-4445-8446-BE670A7A1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258" y="2514019"/>
              <a:ext cx="319388" cy="141854"/>
            </a:xfrm>
            <a:custGeom>
              <a:avLst/>
              <a:gdLst>
                <a:gd name="T0" fmla="*/ 0 w 155"/>
                <a:gd name="T1" fmla="*/ 52 h 69"/>
                <a:gd name="T2" fmla="*/ 2 w 155"/>
                <a:gd name="T3" fmla="*/ 40 h 69"/>
                <a:gd name="T4" fmla="*/ 27 w 155"/>
                <a:gd name="T5" fmla="*/ 10 h 69"/>
                <a:gd name="T6" fmla="*/ 48 w 155"/>
                <a:gd name="T7" fmla="*/ 1 h 69"/>
                <a:gd name="T8" fmla="*/ 54 w 155"/>
                <a:gd name="T9" fmla="*/ 3 h 69"/>
                <a:gd name="T10" fmla="*/ 74 w 155"/>
                <a:gd name="T11" fmla="*/ 15 h 69"/>
                <a:gd name="T12" fmla="*/ 101 w 155"/>
                <a:gd name="T13" fmla="*/ 4 h 69"/>
                <a:gd name="T14" fmla="*/ 109 w 155"/>
                <a:gd name="T15" fmla="*/ 2 h 69"/>
                <a:gd name="T16" fmla="*/ 127 w 155"/>
                <a:gd name="T17" fmla="*/ 9 h 69"/>
                <a:gd name="T18" fmla="*/ 154 w 155"/>
                <a:gd name="T19" fmla="*/ 44 h 69"/>
                <a:gd name="T20" fmla="*/ 155 w 155"/>
                <a:gd name="T21" fmla="*/ 54 h 69"/>
                <a:gd name="T22" fmla="*/ 151 w 155"/>
                <a:gd name="T23" fmla="*/ 59 h 69"/>
                <a:gd name="T24" fmla="*/ 123 w 155"/>
                <a:gd name="T25" fmla="*/ 66 h 69"/>
                <a:gd name="T26" fmla="*/ 97 w 155"/>
                <a:gd name="T27" fmla="*/ 68 h 69"/>
                <a:gd name="T28" fmla="*/ 93 w 155"/>
                <a:gd name="T29" fmla="*/ 69 h 69"/>
                <a:gd name="T30" fmla="*/ 63 w 155"/>
                <a:gd name="T31" fmla="*/ 69 h 69"/>
                <a:gd name="T32" fmla="*/ 42 w 155"/>
                <a:gd name="T33" fmla="*/ 67 h 69"/>
                <a:gd name="T34" fmla="*/ 6 w 155"/>
                <a:gd name="T35" fmla="*/ 60 h 69"/>
                <a:gd name="T36" fmla="*/ 0 w 155"/>
                <a:gd name="T37" fmla="*/ 56 h 69"/>
                <a:gd name="T38" fmla="*/ 0 w 155"/>
                <a:gd name="T39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69">
                  <a:moveTo>
                    <a:pt x="0" y="52"/>
                  </a:moveTo>
                  <a:cubicBezTo>
                    <a:pt x="1" y="48"/>
                    <a:pt x="1" y="44"/>
                    <a:pt x="2" y="40"/>
                  </a:cubicBezTo>
                  <a:cubicBezTo>
                    <a:pt x="6" y="26"/>
                    <a:pt x="14" y="16"/>
                    <a:pt x="27" y="10"/>
                  </a:cubicBezTo>
                  <a:cubicBezTo>
                    <a:pt x="34" y="7"/>
                    <a:pt x="41" y="4"/>
                    <a:pt x="48" y="1"/>
                  </a:cubicBezTo>
                  <a:cubicBezTo>
                    <a:pt x="50" y="0"/>
                    <a:pt x="52" y="1"/>
                    <a:pt x="54" y="3"/>
                  </a:cubicBezTo>
                  <a:cubicBezTo>
                    <a:pt x="59" y="9"/>
                    <a:pt x="66" y="14"/>
                    <a:pt x="74" y="15"/>
                  </a:cubicBezTo>
                  <a:cubicBezTo>
                    <a:pt x="85" y="16"/>
                    <a:pt x="94" y="12"/>
                    <a:pt x="101" y="4"/>
                  </a:cubicBezTo>
                  <a:cubicBezTo>
                    <a:pt x="104" y="0"/>
                    <a:pt x="106" y="0"/>
                    <a:pt x="109" y="2"/>
                  </a:cubicBezTo>
                  <a:cubicBezTo>
                    <a:pt x="115" y="5"/>
                    <a:pt x="121" y="7"/>
                    <a:pt x="127" y="9"/>
                  </a:cubicBezTo>
                  <a:cubicBezTo>
                    <a:pt x="142" y="16"/>
                    <a:pt x="150" y="28"/>
                    <a:pt x="154" y="44"/>
                  </a:cubicBezTo>
                  <a:cubicBezTo>
                    <a:pt x="155" y="47"/>
                    <a:pt x="155" y="50"/>
                    <a:pt x="155" y="54"/>
                  </a:cubicBezTo>
                  <a:cubicBezTo>
                    <a:pt x="155" y="57"/>
                    <a:pt x="154" y="58"/>
                    <a:pt x="151" y="59"/>
                  </a:cubicBezTo>
                  <a:cubicBezTo>
                    <a:pt x="142" y="62"/>
                    <a:pt x="133" y="64"/>
                    <a:pt x="123" y="66"/>
                  </a:cubicBezTo>
                  <a:cubicBezTo>
                    <a:pt x="114" y="67"/>
                    <a:pt x="105" y="68"/>
                    <a:pt x="97" y="68"/>
                  </a:cubicBezTo>
                  <a:cubicBezTo>
                    <a:pt x="96" y="68"/>
                    <a:pt x="94" y="68"/>
                    <a:pt x="93" y="69"/>
                  </a:cubicBezTo>
                  <a:cubicBezTo>
                    <a:pt x="83" y="69"/>
                    <a:pt x="73" y="69"/>
                    <a:pt x="63" y="69"/>
                  </a:cubicBezTo>
                  <a:cubicBezTo>
                    <a:pt x="56" y="67"/>
                    <a:pt x="49" y="68"/>
                    <a:pt x="42" y="67"/>
                  </a:cubicBezTo>
                  <a:cubicBezTo>
                    <a:pt x="30" y="65"/>
                    <a:pt x="18" y="64"/>
                    <a:pt x="6" y="60"/>
                  </a:cubicBezTo>
                  <a:cubicBezTo>
                    <a:pt x="4" y="59"/>
                    <a:pt x="1" y="58"/>
                    <a:pt x="0" y="56"/>
                  </a:cubicBezTo>
                  <a:cubicBezTo>
                    <a:pt x="0" y="55"/>
                    <a:pt x="0" y="54"/>
                    <a:pt x="0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8">
              <a:extLst>
                <a:ext uri="{FF2B5EF4-FFF2-40B4-BE49-F238E27FC236}">
                  <a16:creationId xmlns:a16="http://schemas.microsoft.com/office/drawing/2014/main" id="{2E2A851E-A547-47A8-A4C6-BAD2FA492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1328" y="2205944"/>
              <a:ext cx="119226" cy="108784"/>
            </a:xfrm>
            <a:custGeom>
              <a:avLst/>
              <a:gdLst>
                <a:gd name="T0" fmla="*/ 38 w 58"/>
                <a:gd name="T1" fmla="*/ 0 h 53"/>
                <a:gd name="T2" fmla="*/ 44 w 58"/>
                <a:gd name="T3" fmla="*/ 3 h 53"/>
                <a:gd name="T4" fmla="*/ 47 w 58"/>
                <a:gd name="T5" fmla="*/ 10 h 53"/>
                <a:gd name="T6" fmla="*/ 54 w 58"/>
                <a:gd name="T7" fmla="*/ 20 h 53"/>
                <a:gd name="T8" fmla="*/ 57 w 58"/>
                <a:gd name="T9" fmla="*/ 27 h 53"/>
                <a:gd name="T10" fmla="*/ 54 w 58"/>
                <a:gd name="T11" fmla="*/ 33 h 53"/>
                <a:gd name="T12" fmla="*/ 47 w 58"/>
                <a:gd name="T13" fmla="*/ 45 h 53"/>
                <a:gd name="T14" fmla="*/ 47 w 58"/>
                <a:gd name="T15" fmla="*/ 48 h 53"/>
                <a:gd name="T16" fmla="*/ 39 w 58"/>
                <a:gd name="T17" fmla="*/ 53 h 53"/>
                <a:gd name="T18" fmla="*/ 36 w 58"/>
                <a:gd name="T19" fmla="*/ 52 h 53"/>
                <a:gd name="T20" fmla="*/ 22 w 58"/>
                <a:gd name="T21" fmla="*/ 52 h 53"/>
                <a:gd name="T22" fmla="*/ 18 w 58"/>
                <a:gd name="T23" fmla="*/ 53 h 53"/>
                <a:gd name="T24" fmla="*/ 11 w 58"/>
                <a:gd name="T25" fmla="*/ 49 h 53"/>
                <a:gd name="T26" fmla="*/ 10 w 58"/>
                <a:gd name="T27" fmla="*/ 45 h 53"/>
                <a:gd name="T28" fmla="*/ 3 w 58"/>
                <a:gd name="T29" fmla="*/ 33 h 53"/>
                <a:gd name="T30" fmla="*/ 1 w 58"/>
                <a:gd name="T31" fmla="*/ 30 h 53"/>
                <a:gd name="T32" fmla="*/ 1 w 58"/>
                <a:gd name="T33" fmla="*/ 23 h 53"/>
                <a:gd name="T34" fmla="*/ 3 w 58"/>
                <a:gd name="T35" fmla="*/ 20 h 53"/>
                <a:gd name="T36" fmla="*/ 9 w 58"/>
                <a:gd name="T37" fmla="*/ 15 h 53"/>
                <a:gd name="T38" fmla="*/ 10 w 58"/>
                <a:gd name="T39" fmla="*/ 7 h 53"/>
                <a:gd name="T40" fmla="*/ 12 w 58"/>
                <a:gd name="T41" fmla="*/ 4 h 53"/>
                <a:gd name="T42" fmla="*/ 18 w 58"/>
                <a:gd name="T43" fmla="*/ 0 h 53"/>
                <a:gd name="T44" fmla="*/ 21 w 58"/>
                <a:gd name="T45" fmla="*/ 0 h 53"/>
                <a:gd name="T46" fmla="*/ 24 w 58"/>
                <a:gd name="T47" fmla="*/ 3 h 53"/>
                <a:gd name="T48" fmla="*/ 37 w 58"/>
                <a:gd name="T49" fmla="*/ 0 h 53"/>
                <a:gd name="T50" fmla="*/ 38 w 58"/>
                <a:gd name="T51" fmla="*/ 0 h 53"/>
                <a:gd name="T52" fmla="*/ 29 w 58"/>
                <a:gd name="T53" fmla="*/ 40 h 53"/>
                <a:gd name="T54" fmla="*/ 42 w 58"/>
                <a:gd name="T55" fmla="*/ 27 h 53"/>
                <a:gd name="T56" fmla="*/ 29 w 58"/>
                <a:gd name="T57" fmla="*/ 13 h 53"/>
                <a:gd name="T58" fmla="*/ 16 w 58"/>
                <a:gd name="T59" fmla="*/ 26 h 53"/>
                <a:gd name="T60" fmla="*/ 29 w 58"/>
                <a:gd name="T6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53">
                  <a:moveTo>
                    <a:pt x="38" y="0"/>
                  </a:moveTo>
                  <a:cubicBezTo>
                    <a:pt x="40" y="1"/>
                    <a:pt x="42" y="2"/>
                    <a:pt x="44" y="3"/>
                  </a:cubicBezTo>
                  <a:cubicBezTo>
                    <a:pt x="46" y="4"/>
                    <a:pt x="49" y="6"/>
                    <a:pt x="47" y="10"/>
                  </a:cubicBezTo>
                  <a:cubicBezTo>
                    <a:pt x="46" y="12"/>
                    <a:pt x="51" y="20"/>
                    <a:pt x="54" y="20"/>
                  </a:cubicBezTo>
                  <a:cubicBezTo>
                    <a:pt x="58" y="21"/>
                    <a:pt x="57" y="25"/>
                    <a:pt x="57" y="27"/>
                  </a:cubicBezTo>
                  <a:cubicBezTo>
                    <a:pt x="57" y="30"/>
                    <a:pt x="58" y="32"/>
                    <a:pt x="54" y="33"/>
                  </a:cubicBezTo>
                  <a:cubicBezTo>
                    <a:pt x="49" y="34"/>
                    <a:pt x="46" y="41"/>
                    <a:pt x="47" y="45"/>
                  </a:cubicBezTo>
                  <a:cubicBezTo>
                    <a:pt x="48" y="47"/>
                    <a:pt x="48" y="48"/>
                    <a:pt x="47" y="48"/>
                  </a:cubicBezTo>
                  <a:cubicBezTo>
                    <a:pt x="44" y="50"/>
                    <a:pt x="42" y="52"/>
                    <a:pt x="39" y="53"/>
                  </a:cubicBezTo>
                  <a:cubicBezTo>
                    <a:pt x="38" y="53"/>
                    <a:pt x="37" y="53"/>
                    <a:pt x="36" y="52"/>
                  </a:cubicBezTo>
                  <a:cubicBezTo>
                    <a:pt x="31" y="49"/>
                    <a:pt x="26" y="49"/>
                    <a:pt x="22" y="52"/>
                  </a:cubicBezTo>
                  <a:cubicBezTo>
                    <a:pt x="21" y="53"/>
                    <a:pt x="19" y="53"/>
                    <a:pt x="18" y="53"/>
                  </a:cubicBezTo>
                  <a:cubicBezTo>
                    <a:pt x="16" y="52"/>
                    <a:pt x="13" y="50"/>
                    <a:pt x="11" y="49"/>
                  </a:cubicBezTo>
                  <a:cubicBezTo>
                    <a:pt x="10" y="48"/>
                    <a:pt x="10" y="47"/>
                    <a:pt x="10" y="45"/>
                  </a:cubicBezTo>
                  <a:cubicBezTo>
                    <a:pt x="11" y="40"/>
                    <a:pt x="8" y="34"/>
                    <a:pt x="3" y="33"/>
                  </a:cubicBezTo>
                  <a:cubicBezTo>
                    <a:pt x="2" y="32"/>
                    <a:pt x="1" y="31"/>
                    <a:pt x="1" y="30"/>
                  </a:cubicBezTo>
                  <a:cubicBezTo>
                    <a:pt x="0" y="28"/>
                    <a:pt x="0" y="25"/>
                    <a:pt x="1" y="23"/>
                  </a:cubicBezTo>
                  <a:cubicBezTo>
                    <a:pt x="1" y="22"/>
                    <a:pt x="2" y="20"/>
                    <a:pt x="3" y="20"/>
                  </a:cubicBezTo>
                  <a:cubicBezTo>
                    <a:pt x="7" y="20"/>
                    <a:pt x="8" y="17"/>
                    <a:pt x="9" y="15"/>
                  </a:cubicBezTo>
                  <a:cubicBezTo>
                    <a:pt x="11" y="12"/>
                    <a:pt x="12" y="10"/>
                    <a:pt x="10" y="7"/>
                  </a:cubicBezTo>
                  <a:cubicBezTo>
                    <a:pt x="9" y="6"/>
                    <a:pt x="11" y="5"/>
                    <a:pt x="12" y="4"/>
                  </a:cubicBezTo>
                  <a:cubicBezTo>
                    <a:pt x="14" y="2"/>
                    <a:pt x="16" y="1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1"/>
                    <a:pt x="22" y="3"/>
                    <a:pt x="24" y="3"/>
                  </a:cubicBezTo>
                  <a:cubicBezTo>
                    <a:pt x="27" y="5"/>
                    <a:pt x="35" y="3"/>
                    <a:pt x="37" y="0"/>
                  </a:cubicBezTo>
                  <a:cubicBezTo>
                    <a:pt x="38" y="0"/>
                    <a:pt x="38" y="0"/>
                    <a:pt x="38" y="0"/>
                  </a:cubicBezTo>
                  <a:close/>
                  <a:moveTo>
                    <a:pt x="29" y="40"/>
                  </a:moveTo>
                  <a:cubicBezTo>
                    <a:pt x="35" y="41"/>
                    <a:pt x="42" y="33"/>
                    <a:pt x="42" y="27"/>
                  </a:cubicBezTo>
                  <a:cubicBezTo>
                    <a:pt x="42" y="20"/>
                    <a:pt x="36" y="13"/>
                    <a:pt x="29" y="13"/>
                  </a:cubicBezTo>
                  <a:cubicBezTo>
                    <a:pt x="22" y="13"/>
                    <a:pt x="16" y="19"/>
                    <a:pt x="16" y="26"/>
                  </a:cubicBezTo>
                  <a:cubicBezTo>
                    <a:pt x="16" y="34"/>
                    <a:pt x="21" y="40"/>
                    <a:pt x="29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9">
              <a:extLst>
                <a:ext uri="{FF2B5EF4-FFF2-40B4-BE49-F238E27FC236}">
                  <a16:creationId xmlns:a16="http://schemas.microsoft.com/office/drawing/2014/main" id="{078E255C-018E-41AE-8D45-C6E36E8D4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4463" y="2373905"/>
              <a:ext cx="117486" cy="113135"/>
            </a:xfrm>
            <a:custGeom>
              <a:avLst/>
              <a:gdLst>
                <a:gd name="T0" fmla="*/ 57 w 57"/>
                <a:gd name="T1" fmla="*/ 30 h 55"/>
                <a:gd name="T2" fmla="*/ 52 w 57"/>
                <a:gd name="T3" fmla="*/ 34 h 55"/>
                <a:gd name="T4" fmla="*/ 46 w 57"/>
                <a:gd name="T5" fmla="*/ 45 h 55"/>
                <a:gd name="T6" fmla="*/ 42 w 57"/>
                <a:gd name="T7" fmla="*/ 52 h 55"/>
                <a:gd name="T8" fmla="*/ 34 w 57"/>
                <a:gd name="T9" fmla="*/ 51 h 55"/>
                <a:gd name="T10" fmla="*/ 22 w 57"/>
                <a:gd name="T11" fmla="*/ 51 h 55"/>
                <a:gd name="T12" fmla="*/ 16 w 57"/>
                <a:gd name="T13" fmla="*/ 52 h 55"/>
                <a:gd name="T14" fmla="*/ 11 w 57"/>
                <a:gd name="T15" fmla="*/ 49 h 55"/>
                <a:gd name="T16" fmla="*/ 10 w 57"/>
                <a:gd name="T17" fmla="*/ 46 h 55"/>
                <a:gd name="T18" fmla="*/ 3 w 57"/>
                <a:gd name="T19" fmla="*/ 33 h 55"/>
                <a:gd name="T20" fmla="*/ 1 w 57"/>
                <a:gd name="T21" fmla="*/ 30 h 55"/>
                <a:gd name="T22" fmla="*/ 1 w 57"/>
                <a:gd name="T23" fmla="*/ 22 h 55"/>
                <a:gd name="T24" fmla="*/ 3 w 57"/>
                <a:gd name="T25" fmla="*/ 20 h 55"/>
                <a:gd name="T26" fmla="*/ 11 w 57"/>
                <a:gd name="T27" fmla="*/ 8 h 55"/>
                <a:gd name="T28" fmla="*/ 12 w 57"/>
                <a:gd name="T29" fmla="*/ 4 h 55"/>
                <a:gd name="T30" fmla="*/ 18 w 57"/>
                <a:gd name="T31" fmla="*/ 1 h 55"/>
                <a:gd name="T32" fmla="*/ 23 w 57"/>
                <a:gd name="T33" fmla="*/ 2 h 55"/>
                <a:gd name="T34" fmla="*/ 36 w 57"/>
                <a:gd name="T35" fmla="*/ 2 h 55"/>
                <a:gd name="T36" fmla="*/ 40 w 57"/>
                <a:gd name="T37" fmla="*/ 1 h 55"/>
                <a:gd name="T38" fmla="*/ 46 w 57"/>
                <a:gd name="T39" fmla="*/ 5 h 55"/>
                <a:gd name="T40" fmla="*/ 47 w 57"/>
                <a:gd name="T41" fmla="*/ 9 h 55"/>
                <a:gd name="T42" fmla="*/ 54 w 57"/>
                <a:gd name="T43" fmla="*/ 21 h 55"/>
                <a:gd name="T44" fmla="*/ 57 w 57"/>
                <a:gd name="T45" fmla="*/ 25 h 55"/>
                <a:gd name="T46" fmla="*/ 57 w 57"/>
                <a:gd name="T47" fmla="*/ 30 h 55"/>
                <a:gd name="T48" fmla="*/ 29 w 57"/>
                <a:gd name="T49" fmla="*/ 40 h 55"/>
                <a:gd name="T50" fmla="*/ 42 w 57"/>
                <a:gd name="T51" fmla="*/ 27 h 55"/>
                <a:gd name="T52" fmla="*/ 29 w 57"/>
                <a:gd name="T53" fmla="*/ 14 h 55"/>
                <a:gd name="T54" fmla="*/ 16 w 57"/>
                <a:gd name="T55" fmla="*/ 27 h 55"/>
                <a:gd name="T56" fmla="*/ 29 w 57"/>
                <a:gd name="T57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5">
                  <a:moveTo>
                    <a:pt x="57" y="30"/>
                  </a:moveTo>
                  <a:cubicBezTo>
                    <a:pt x="56" y="32"/>
                    <a:pt x="56" y="34"/>
                    <a:pt x="52" y="34"/>
                  </a:cubicBezTo>
                  <a:cubicBezTo>
                    <a:pt x="50" y="34"/>
                    <a:pt x="45" y="43"/>
                    <a:pt x="46" y="45"/>
                  </a:cubicBezTo>
                  <a:cubicBezTo>
                    <a:pt x="48" y="49"/>
                    <a:pt x="45" y="50"/>
                    <a:pt x="42" y="52"/>
                  </a:cubicBezTo>
                  <a:cubicBezTo>
                    <a:pt x="40" y="53"/>
                    <a:pt x="37" y="55"/>
                    <a:pt x="34" y="51"/>
                  </a:cubicBezTo>
                  <a:cubicBezTo>
                    <a:pt x="32" y="49"/>
                    <a:pt x="24" y="49"/>
                    <a:pt x="22" y="51"/>
                  </a:cubicBezTo>
                  <a:cubicBezTo>
                    <a:pt x="20" y="54"/>
                    <a:pt x="18" y="53"/>
                    <a:pt x="16" y="52"/>
                  </a:cubicBezTo>
                  <a:cubicBezTo>
                    <a:pt x="15" y="51"/>
                    <a:pt x="13" y="50"/>
                    <a:pt x="11" y="49"/>
                  </a:cubicBezTo>
                  <a:cubicBezTo>
                    <a:pt x="10" y="49"/>
                    <a:pt x="10" y="47"/>
                    <a:pt x="10" y="46"/>
                  </a:cubicBezTo>
                  <a:cubicBezTo>
                    <a:pt x="11" y="40"/>
                    <a:pt x="8" y="36"/>
                    <a:pt x="3" y="33"/>
                  </a:cubicBezTo>
                  <a:cubicBezTo>
                    <a:pt x="1" y="32"/>
                    <a:pt x="1" y="32"/>
                    <a:pt x="1" y="30"/>
                  </a:cubicBezTo>
                  <a:cubicBezTo>
                    <a:pt x="0" y="28"/>
                    <a:pt x="0" y="25"/>
                    <a:pt x="1" y="22"/>
                  </a:cubicBezTo>
                  <a:cubicBezTo>
                    <a:pt x="1" y="21"/>
                    <a:pt x="2" y="20"/>
                    <a:pt x="3" y="20"/>
                  </a:cubicBezTo>
                  <a:cubicBezTo>
                    <a:pt x="8" y="19"/>
                    <a:pt x="12" y="12"/>
                    <a:pt x="11" y="8"/>
                  </a:cubicBezTo>
                  <a:cubicBezTo>
                    <a:pt x="10" y="6"/>
                    <a:pt x="11" y="5"/>
                    <a:pt x="12" y="4"/>
                  </a:cubicBezTo>
                  <a:cubicBezTo>
                    <a:pt x="14" y="3"/>
                    <a:pt x="16" y="2"/>
                    <a:pt x="18" y="1"/>
                  </a:cubicBezTo>
                  <a:cubicBezTo>
                    <a:pt x="20" y="0"/>
                    <a:pt x="21" y="0"/>
                    <a:pt x="23" y="2"/>
                  </a:cubicBezTo>
                  <a:cubicBezTo>
                    <a:pt x="26" y="5"/>
                    <a:pt x="33" y="5"/>
                    <a:pt x="36" y="2"/>
                  </a:cubicBezTo>
                  <a:cubicBezTo>
                    <a:pt x="37" y="1"/>
                    <a:pt x="39" y="1"/>
                    <a:pt x="40" y="1"/>
                  </a:cubicBezTo>
                  <a:cubicBezTo>
                    <a:pt x="42" y="2"/>
                    <a:pt x="44" y="3"/>
                    <a:pt x="46" y="5"/>
                  </a:cubicBezTo>
                  <a:cubicBezTo>
                    <a:pt x="47" y="6"/>
                    <a:pt x="48" y="7"/>
                    <a:pt x="47" y="9"/>
                  </a:cubicBezTo>
                  <a:cubicBezTo>
                    <a:pt x="46" y="14"/>
                    <a:pt x="50" y="20"/>
                    <a:pt x="54" y="21"/>
                  </a:cubicBezTo>
                  <a:cubicBezTo>
                    <a:pt x="57" y="21"/>
                    <a:pt x="56" y="24"/>
                    <a:pt x="57" y="25"/>
                  </a:cubicBezTo>
                  <a:cubicBezTo>
                    <a:pt x="57" y="26"/>
                    <a:pt x="57" y="28"/>
                    <a:pt x="57" y="30"/>
                  </a:cubicBezTo>
                  <a:close/>
                  <a:moveTo>
                    <a:pt x="29" y="40"/>
                  </a:moveTo>
                  <a:cubicBezTo>
                    <a:pt x="36" y="40"/>
                    <a:pt x="42" y="34"/>
                    <a:pt x="42" y="27"/>
                  </a:cubicBezTo>
                  <a:cubicBezTo>
                    <a:pt x="42" y="21"/>
                    <a:pt x="37" y="14"/>
                    <a:pt x="29" y="14"/>
                  </a:cubicBezTo>
                  <a:cubicBezTo>
                    <a:pt x="21" y="14"/>
                    <a:pt x="16" y="20"/>
                    <a:pt x="16" y="27"/>
                  </a:cubicBezTo>
                  <a:cubicBezTo>
                    <a:pt x="15" y="34"/>
                    <a:pt x="21" y="40"/>
                    <a:pt x="29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0">
              <a:extLst>
                <a:ext uri="{FF2B5EF4-FFF2-40B4-BE49-F238E27FC236}">
                  <a16:creationId xmlns:a16="http://schemas.microsoft.com/office/drawing/2014/main" id="{3A25B8D1-C186-40ED-BF34-861A500A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934" y="2335613"/>
              <a:ext cx="146205" cy="199292"/>
            </a:xfrm>
            <a:custGeom>
              <a:avLst/>
              <a:gdLst>
                <a:gd name="T0" fmla="*/ 38 w 71"/>
                <a:gd name="T1" fmla="*/ 97 h 97"/>
                <a:gd name="T2" fmla="*/ 13 w 71"/>
                <a:gd name="T3" fmla="*/ 80 h 97"/>
                <a:gd name="T4" fmla="*/ 6 w 71"/>
                <a:gd name="T5" fmla="*/ 67 h 97"/>
                <a:gd name="T6" fmla="*/ 1 w 71"/>
                <a:gd name="T7" fmla="*/ 53 h 97"/>
                <a:gd name="T8" fmla="*/ 2 w 71"/>
                <a:gd name="T9" fmla="*/ 46 h 97"/>
                <a:gd name="T10" fmla="*/ 4 w 71"/>
                <a:gd name="T11" fmla="*/ 31 h 97"/>
                <a:gd name="T12" fmla="*/ 7 w 71"/>
                <a:gd name="T13" fmla="*/ 19 h 97"/>
                <a:gd name="T14" fmla="*/ 30 w 71"/>
                <a:gd name="T15" fmla="*/ 1 h 97"/>
                <a:gd name="T16" fmla="*/ 46 w 71"/>
                <a:gd name="T17" fmla="*/ 1 h 97"/>
                <a:gd name="T18" fmla="*/ 49 w 71"/>
                <a:gd name="T19" fmla="*/ 5 h 97"/>
                <a:gd name="T20" fmla="*/ 50 w 71"/>
                <a:gd name="T21" fmla="*/ 9 h 97"/>
                <a:gd name="T22" fmla="*/ 48 w 71"/>
                <a:gd name="T23" fmla="*/ 14 h 97"/>
                <a:gd name="T24" fmla="*/ 41 w 71"/>
                <a:gd name="T25" fmla="*/ 31 h 97"/>
                <a:gd name="T26" fmla="*/ 46 w 71"/>
                <a:gd name="T27" fmla="*/ 35 h 97"/>
                <a:gd name="T28" fmla="*/ 47 w 71"/>
                <a:gd name="T29" fmla="*/ 40 h 97"/>
                <a:gd name="T30" fmla="*/ 49 w 71"/>
                <a:gd name="T31" fmla="*/ 52 h 97"/>
                <a:gd name="T32" fmla="*/ 61 w 71"/>
                <a:gd name="T33" fmla="*/ 56 h 97"/>
                <a:gd name="T34" fmla="*/ 66 w 71"/>
                <a:gd name="T35" fmla="*/ 59 h 97"/>
                <a:gd name="T36" fmla="*/ 68 w 71"/>
                <a:gd name="T37" fmla="*/ 64 h 97"/>
                <a:gd name="T38" fmla="*/ 69 w 71"/>
                <a:gd name="T39" fmla="*/ 69 h 97"/>
                <a:gd name="T40" fmla="*/ 64 w 71"/>
                <a:gd name="T41" fmla="*/ 78 h 97"/>
                <a:gd name="T42" fmla="*/ 49 w 71"/>
                <a:gd name="T43" fmla="*/ 94 h 97"/>
                <a:gd name="T44" fmla="*/ 38 w 71"/>
                <a:gd name="T4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7">
                  <a:moveTo>
                    <a:pt x="38" y="97"/>
                  </a:moveTo>
                  <a:cubicBezTo>
                    <a:pt x="26" y="96"/>
                    <a:pt x="18" y="90"/>
                    <a:pt x="13" y="80"/>
                  </a:cubicBezTo>
                  <a:cubicBezTo>
                    <a:pt x="11" y="75"/>
                    <a:pt x="9" y="71"/>
                    <a:pt x="6" y="67"/>
                  </a:cubicBezTo>
                  <a:cubicBezTo>
                    <a:pt x="3" y="63"/>
                    <a:pt x="1" y="58"/>
                    <a:pt x="1" y="53"/>
                  </a:cubicBezTo>
                  <a:cubicBezTo>
                    <a:pt x="0" y="50"/>
                    <a:pt x="0" y="48"/>
                    <a:pt x="2" y="46"/>
                  </a:cubicBezTo>
                  <a:cubicBezTo>
                    <a:pt x="5" y="41"/>
                    <a:pt x="4" y="36"/>
                    <a:pt x="4" y="31"/>
                  </a:cubicBezTo>
                  <a:cubicBezTo>
                    <a:pt x="4" y="27"/>
                    <a:pt x="5" y="23"/>
                    <a:pt x="7" y="19"/>
                  </a:cubicBezTo>
                  <a:cubicBezTo>
                    <a:pt x="11" y="8"/>
                    <a:pt x="19" y="3"/>
                    <a:pt x="30" y="1"/>
                  </a:cubicBezTo>
                  <a:cubicBezTo>
                    <a:pt x="35" y="0"/>
                    <a:pt x="40" y="1"/>
                    <a:pt x="46" y="1"/>
                  </a:cubicBezTo>
                  <a:cubicBezTo>
                    <a:pt x="48" y="2"/>
                    <a:pt x="49" y="2"/>
                    <a:pt x="49" y="5"/>
                  </a:cubicBezTo>
                  <a:cubicBezTo>
                    <a:pt x="48" y="6"/>
                    <a:pt x="49" y="8"/>
                    <a:pt x="50" y="9"/>
                  </a:cubicBezTo>
                  <a:cubicBezTo>
                    <a:pt x="51" y="12"/>
                    <a:pt x="50" y="13"/>
                    <a:pt x="48" y="14"/>
                  </a:cubicBezTo>
                  <a:cubicBezTo>
                    <a:pt x="41" y="16"/>
                    <a:pt x="37" y="25"/>
                    <a:pt x="41" y="31"/>
                  </a:cubicBezTo>
                  <a:cubicBezTo>
                    <a:pt x="42" y="33"/>
                    <a:pt x="44" y="34"/>
                    <a:pt x="46" y="35"/>
                  </a:cubicBezTo>
                  <a:cubicBezTo>
                    <a:pt x="48" y="36"/>
                    <a:pt x="49" y="37"/>
                    <a:pt x="47" y="40"/>
                  </a:cubicBezTo>
                  <a:cubicBezTo>
                    <a:pt x="44" y="44"/>
                    <a:pt x="45" y="47"/>
                    <a:pt x="49" y="52"/>
                  </a:cubicBezTo>
                  <a:cubicBezTo>
                    <a:pt x="53" y="57"/>
                    <a:pt x="56" y="58"/>
                    <a:pt x="61" y="56"/>
                  </a:cubicBezTo>
                  <a:cubicBezTo>
                    <a:pt x="64" y="55"/>
                    <a:pt x="66" y="56"/>
                    <a:pt x="66" y="59"/>
                  </a:cubicBezTo>
                  <a:cubicBezTo>
                    <a:pt x="66" y="61"/>
                    <a:pt x="67" y="63"/>
                    <a:pt x="68" y="64"/>
                  </a:cubicBezTo>
                  <a:cubicBezTo>
                    <a:pt x="71" y="65"/>
                    <a:pt x="70" y="67"/>
                    <a:pt x="69" y="69"/>
                  </a:cubicBezTo>
                  <a:cubicBezTo>
                    <a:pt x="66" y="71"/>
                    <a:pt x="65" y="74"/>
                    <a:pt x="64" y="78"/>
                  </a:cubicBezTo>
                  <a:cubicBezTo>
                    <a:pt x="61" y="85"/>
                    <a:pt x="56" y="91"/>
                    <a:pt x="49" y="94"/>
                  </a:cubicBezTo>
                  <a:cubicBezTo>
                    <a:pt x="45" y="96"/>
                    <a:pt x="42" y="97"/>
                    <a:pt x="38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1">
              <a:extLst>
                <a:ext uri="{FF2B5EF4-FFF2-40B4-BE49-F238E27FC236}">
                  <a16:creationId xmlns:a16="http://schemas.microsoft.com/office/drawing/2014/main" id="{20309A53-36D3-4D05-A8F3-8234DAC9E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441" y="2319079"/>
              <a:ext cx="144464" cy="143594"/>
            </a:xfrm>
            <a:custGeom>
              <a:avLst/>
              <a:gdLst>
                <a:gd name="T0" fmla="*/ 19 w 70"/>
                <a:gd name="T1" fmla="*/ 58 h 70"/>
                <a:gd name="T2" fmla="*/ 16 w 70"/>
                <a:gd name="T3" fmla="*/ 59 h 70"/>
                <a:gd name="T4" fmla="*/ 9 w 70"/>
                <a:gd name="T5" fmla="*/ 58 h 70"/>
                <a:gd name="T6" fmla="*/ 8 w 70"/>
                <a:gd name="T7" fmla="*/ 50 h 70"/>
                <a:gd name="T8" fmla="*/ 4 w 70"/>
                <a:gd name="T9" fmla="*/ 39 h 70"/>
                <a:gd name="T10" fmla="*/ 0 w 70"/>
                <a:gd name="T11" fmla="*/ 32 h 70"/>
                <a:gd name="T12" fmla="*/ 5 w 70"/>
                <a:gd name="T13" fmla="*/ 26 h 70"/>
                <a:gd name="T14" fmla="*/ 10 w 70"/>
                <a:gd name="T15" fmla="*/ 16 h 70"/>
                <a:gd name="T16" fmla="*/ 13 w 70"/>
                <a:gd name="T17" fmla="*/ 8 h 70"/>
                <a:gd name="T18" fmla="*/ 20 w 70"/>
                <a:gd name="T19" fmla="*/ 8 h 70"/>
                <a:gd name="T20" fmla="*/ 31 w 70"/>
                <a:gd name="T21" fmla="*/ 4 h 70"/>
                <a:gd name="T22" fmla="*/ 38 w 70"/>
                <a:gd name="T23" fmla="*/ 0 h 70"/>
                <a:gd name="T24" fmla="*/ 44 w 70"/>
                <a:gd name="T25" fmla="*/ 5 h 70"/>
                <a:gd name="T26" fmla="*/ 54 w 70"/>
                <a:gd name="T27" fmla="*/ 11 h 70"/>
                <a:gd name="T28" fmla="*/ 61 w 70"/>
                <a:gd name="T29" fmla="*/ 11 h 70"/>
                <a:gd name="T30" fmla="*/ 62 w 70"/>
                <a:gd name="T31" fmla="*/ 21 h 70"/>
                <a:gd name="T32" fmla="*/ 66 w 70"/>
                <a:gd name="T33" fmla="*/ 31 h 70"/>
                <a:gd name="T34" fmla="*/ 70 w 70"/>
                <a:gd name="T35" fmla="*/ 37 h 70"/>
                <a:gd name="T36" fmla="*/ 66 w 70"/>
                <a:gd name="T37" fmla="*/ 43 h 70"/>
                <a:gd name="T38" fmla="*/ 60 w 70"/>
                <a:gd name="T39" fmla="*/ 54 h 70"/>
                <a:gd name="T40" fmla="*/ 59 w 70"/>
                <a:gd name="T41" fmla="*/ 60 h 70"/>
                <a:gd name="T42" fmla="*/ 55 w 70"/>
                <a:gd name="T43" fmla="*/ 63 h 70"/>
                <a:gd name="T44" fmla="*/ 51 w 70"/>
                <a:gd name="T45" fmla="*/ 63 h 70"/>
                <a:gd name="T46" fmla="*/ 39 w 70"/>
                <a:gd name="T47" fmla="*/ 67 h 70"/>
                <a:gd name="T48" fmla="*/ 36 w 70"/>
                <a:gd name="T49" fmla="*/ 70 h 70"/>
                <a:gd name="T50" fmla="*/ 30 w 70"/>
                <a:gd name="T51" fmla="*/ 69 h 70"/>
                <a:gd name="T52" fmla="*/ 26 w 70"/>
                <a:gd name="T53" fmla="*/ 66 h 70"/>
                <a:gd name="T54" fmla="*/ 19 w 70"/>
                <a:gd name="T55" fmla="*/ 58 h 70"/>
                <a:gd name="T56" fmla="*/ 50 w 70"/>
                <a:gd name="T57" fmla="*/ 35 h 70"/>
                <a:gd name="T58" fmla="*/ 35 w 70"/>
                <a:gd name="T59" fmla="*/ 20 h 70"/>
                <a:gd name="T60" fmla="*/ 20 w 70"/>
                <a:gd name="T61" fmla="*/ 36 h 70"/>
                <a:gd name="T62" fmla="*/ 36 w 70"/>
                <a:gd name="T63" fmla="*/ 50 h 70"/>
                <a:gd name="T64" fmla="*/ 50 w 70"/>
                <a:gd name="T6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19" y="58"/>
                  </a:moveTo>
                  <a:cubicBezTo>
                    <a:pt x="18" y="58"/>
                    <a:pt x="17" y="59"/>
                    <a:pt x="16" y="59"/>
                  </a:cubicBezTo>
                  <a:cubicBezTo>
                    <a:pt x="13" y="62"/>
                    <a:pt x="11" y="60"/>
                    <a:pt x="9" y="58"/>
                  </a:cubicBezTo>
                  <a:cubicBezTo>
                    <a:pt x="5" y="54"/>
                    <a:pt x="5" y="53"/>
                    <a:pt x="8" y="50"/>
                  </a:cubicBezTo>
                  <a:cubicBezTo>
                    <a:pt x="11" y="46"/>
                    <a:pt x="9" y="40"/>
                    <a:pt x="4" y="39"/>
                  </a:cubicBezTo>
                  <a:cubicBezTo>
                    <a:pt x="1" y="38"/>
                    <a:pt x="0" y="36"/>
                    <a:pt x="0" y="32"/>
                  </a:cubicBezTo>
                  <a:cubicBezTo>
                    <a:pt x="1" y="29"/>
                    <a:pt x="1" y="26"/>
                    <a:pt x="5" y="26"/>
                  </a:cubicBezTo>
                  <a:cubicBezTo>
                    <a:pt x="10" y="26"/>
                    <a:pt x="13" y="20"/>
                    <a:pt x="10" y="16"/>
                  </a:cubicBezTo>
                  <a:cubicBezTo>
                    <a:pt x="8" y="12"/>
                    <a:pt x="9" y="11"/>
                    <a:pt x="13" y="8"/>
                  </a:cubicBezTo>
                  <a:cubicBezTo>
                    <a:pt x="16" y="6"/>
                    <a:pt x="17" y="5"/>
                    <a:pt x="20" y="8"/>
                  </a:cubicBezTo>
                  <a:cubicBezTo>
                    <a:pt x="23" y="11"/>
                    <a:pt x="30" y="9"/>
                    <a:pt x="31" y="4"/>
                  </a:cubicBezTo>
                  <a:cubicBezTo>
                    <a:pt x="32" y="1"/>
                    <a:pt x="34" y="0"/>
                    <a:pt x="38" y="0"/>
                  </a:cubicBezTo>
                  <a:cubicBezTo>
                    <a:pt x="43" y="1"/>
                    <a:pt x="43" y="1"/>
                    <a:pt x="44" y="5"/>
                  </a:cubicBezTo>
                  <a:cubicBezTo>
                    <a:pt x="44" y="9"/>
                    <a:pt x="51" y="13"/>
                    <a:pt x="54" y="11"/>
                  </a:cubicBezTo>
                  <a:cubicBezTo>
                    <a:pt x="57" y="8"/>
                    <a:pt x="59" y="9"/>
                    <a:pt x="61" y="11"/>
                  </a:cubicBezTo>
                  <a:cubicBezTo>
                    <a:pt x="65" y="16"/>
                    <a:pt x="65" y="16"/>
                    <a:pt x="62" y="21"/>
                  </a:cubicBezTo>
                  <a:cubicBezTo>
                    <a:pt x="60" y="24"/>
                    <a:pt x="63" y="31"/>
                    <a:pt x="66" y="31"/>
                  </a:cubicBezTo>
                  <a:cubicBezTo>
                    <a:pt x="70" y="31"/>
                    <a:pt x="70" y="34"/>
                    <a:pt x="70" y="37"/>
                  </a:cubicBezTo>
                  <a:cubicBezTo>
                    <a:pt x="70" y="40"/>
                    <a:pt x="70" y="43"/>
                    <a:pt x="66" y="43"/>
                  </a:cubicBezTo>
                  <a:cubicBezTo>
                    <a:pt x="60" y="44"/>
                    <a:pt x="57" y="50"/>
                    <a:pt x="60" y="54"/>
                  </a:cubicBezTo>
                  <a:cubicBezTo>
                    <a:pt x="62" y="57"/>
                    <a:pt x="61" y="58"/>
                    <a:pt x="59" y="60"/>
                  </a:cubicBezTo>
                  <a:cubicBezTo>
                    <a:pt x="58" y="61"/>
                    <a:pt x="57" y="62"/>
                    <a:pt x="55" y="63"/>
                  </a:cubicBezTo>
                  <a:cubicBezTo>
                    <a:pt x="53" y="64"/>
                    <a:pt x="52" y="64"/>
                    <a:pt x="51" y="63"/>
                  </a:cubicBezTo>
                  <a:cubicBezTo>
                    <a:pt x="46" y="59"/>
                    <a:pt x="40" y="61"/>
                    <a:pt x="39" y="67"/>
                  </a:cubicBezTo>
                  <a:cubicBezTo>
                    <a:pt x="38" y="69"/>
                    <a:pt x="37" y="69"/>
                    <a:pt x="36" y="70"/>
                  </a:cubicBezTo>
                  <a:cubicBezTo>
                    <a:pt x="34" y="70"/>
                    <a:pt x="32" y="70"/>
                    <a:pt x="30" y="69"/>
                  </a:cubicBezTo>
                  <a:cubicBezTo>
                    <a:pt x="28" y="69"/>
                    <a:pt x="27" y="68"/>
                    <a:pt x="26" y="66"/>
                  </a:cubicBezTo>
                  <a:cubicBezTo>
                    <a:pt x="26" y="62"/>
                    <a:pt x="22" y="58"/>
                    <a:pt x="19" y="58"/>
                  </a:cubicBezTo>
                  <a:close/>
                  <a:moveTo>
                    <a:pt x="50" y="35"/>
                  </a:moveTo>
                  <a:cubicBezTo>
                    <a:pt x="50" y="26"/>
                    <a:pt x="44" y="20"/>
                    <a:pt x="35" y="20"/>
                  </a:cubicBezTo>
                  <a:cubicBezTo>
                    <a:pt x="27" y="20"/>
                    <a:pt x="20" y="27"/>
                    <a:pt x="20" y="36"/>
                  </a:cubicBezTo>
                  <a:cubicBezTo>
                    <a:pt x="20" y="44"/>
                    <a:pt x="27" y="50"/>
                    <a:pt x="36" y="50"/>
                  </a:cubicBezTo>
                  <a:cubicBezTo>
                    <a:pt x="44" y="50"/>
                    <a:pt x="50" y="43"/>
                    <a:pt x="50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EA25E66-B8FB-4AFD-A09D-4317ED3D41E6}"/>
              </a:ext>
            </a:extLst>
          </p:cNvPr>
          <p:cNvGrpSpPr/>
          <p:nvPr/>
        </p:nvGrpSpPr>
        <p:grpSpPr>
          <a:xfrm>
            <a:off x="10645922" y="1284942"/>
            <a:ext cx="536428" cy="455011"/>
            <a:chOff x="7522243" y="2791992"/>
            <a:chExt cx="387080" cy="328330"/>
          </a:xfrm>
          <a:solidFill>
            <a:schemeClr val="bg1"/>
          </a:solidFill>
        </p:grpSpPr>
        <p:sp>
          <p:nvSpPr>
            <p:cNvPr id="160" name="Freeform 6957">
              <a:extLst>
                <a:ext uri="{FF2B5EF4-FFF2-40B4-BE49-F238E27FC236}">
                  <a16:creationId xmlns:a16="http://schemas.microsoft.com/office/drawing/2014/main" id="{87E2E879-9D2C-4392-B609-DC555B533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2243" y="2950410"/>
              <a:ext cx="170708" cy="169912"/>
            </a:xfrm>
            <a:custGeom>
              <a:avLst/>
              <a:gdLst>
                <a:gd name="T0" fmla="*/ 139 w 157"/>
                <a:gd name="T1" fmla="*/ 78 h 156"/>
                <a:gd name="T2" fmla="*/ 136 w 157"/>
                <a:gd name="T3" fmla="*/ 72 h 156"/>
                <a:gd name="T4" fmla="*/ 138 w 157"/>
                <a:gd name="T5" fmla="*/ 63 h 156"/>
                <a:gd name="T6" fmla="*/ 151 w 157"/>
                <a:gd name="T7" fmla="*/ 54 h 156"/>
                <a:gd name="T8" fmla="*/ 142 w 157"/>
                <a:gd name="T9" fmla="*/ 32 h 156"/>
                <a:gd name="T10" fmla="*/ 134 w 157"/>
                <a:gd name="T11" fmla="*/ 29 h 156"/>
                <a:gd name="T12" fmla="*/ 118 w 157"/>
                <a:gd name="T13" fmla="*/ 36 h 156"/>
                <a:gd name="T14" fmla="*/ 112 w 157"/>
                <a:gd name="T15" fmla="*/ 31 h 156"/>
                <a:gd name="T16" fmla="*/ 109 w 157"/>
                <a:gd name="T17" fmla="*/ 23 h 156"/>
                <a:gd name="T18" fmla="*/ 111 w 157"/>
                <a:gd name="T19" fmla="*/ 6 h 156"/>
                <a:gd name="T20" fmla="*/ 88 w 157"/>
                <a:gd name="T21" fmla="*/ 0 h 156"/>
                <a:gd name="T22" fmla="*/ 80 w 157"/>
                <a:gd name="T23" fmla="*/ 15 h 156"/>
                <a:gd name="T24" fmla="*/ 74 w 157"/>
                <a:gd name="T25" fmla="*/ 20 h 156"/>
                <a:gd name="T26" fmla="*/ 65 w 157"/>
                <a:gd name="T27" fmla="*/ 19 h 156"/>
                <a:gd name="T28" fmla="*/ 56 w 157"/>
                <a:gd name="T29" fmla="*/ 8 h 156"/>
                <a:gd name="T30" fmla="*/ 48 w 157"/>
                <a:gd name="T31" fmla="*/ 6 h 156"/>
                <a:gd name="T32" fmla="*/ 29 w 157"/>
                <a:gd name="T33" fmla="*/ 20 h 156"/>
                <a:gd name="T34" fmla="*/ 35 w 157"/>
                <a:gd name="T35" fmla="*/ 35 h 156"/>
                <a:gd name="T36" fmla="*/ 32 w 157"/>
                <a:gd name="T37" fmla="*/ 42 h 156"/>
                <a:gd name="T38" fmla="*/ 25 w 157"/>
                <a:gd name="T39" fmla="*/ 47 h 156"/>
                <a:gd name="T40" fmla="*/ 9 w 157"/>
                <a:gd name="T41" fmla="*/ 45 h 156"/>
                <a:gd name="T42" fmla="*/ 0 w 157"/>
                <a:gd name="T43" fmla="*/ 67 h 156"/>
                <a:gd name="T44" fmla="*/ 4 w 157"/>
                <a:gd name="T45" fmla="*/ 74 h 156"/>
                <a:gd name="T46" fmla="*/ 20 w 157"/>
                <a:gd name="T47" fmla="*/ 81 h 156"/>
                <a:gd name="T48" fmla="*/ 20 w 157"/>
                <a:gd name="T49" fmla="*/ 88 h 156"/>
                <a:gd name="T50" fmla="*/ 17 w 157"/>
                <a:gd name="T51" fmla="*/ 96 h 156"/>
                <a:gd name="T52" fmla="*/ 6 w 157"/>
                <a:gd name="T53" fmla="*/ 106 h 156"/>
                <a:gd name="T54" fmla="*/ 17 w 157"/>
                <a:gd name="T55" fmla="*/ 127 h 156"/>
                <a:gd name="T56" fmla="*/ 32 w 157"/>
                <a:gd name="T57" fmla="*/ 122 h 156"/>
                <a:gd name="T58" fmla="*/ 40 w 157"/>
                <a:gd name="T59" fmla="*/ 123 h 156"/>
                <a:gd name="T60" fmla="*/ 47 w 157"/>
                <a:gd name="T61" fmla="*/ 130 h 156"/>
                <a:gd name="T62" fmla="*/ 45 w 157"/>
                <a:gd name="T63" fmla="*/ 145 h 156"/>
                <a:gd name="T64" fmla="*/ 49 w 157"/>
                <a:gd name="T65" fmla="*/ 151 h 156"/>
                <a:gd name="T66" fmla="*/ 72 w 157"/>
                <a:gd name="T67" fmla="*/ 155 h 156"/>
                <a:gd name="T68" fmla="*/ 79 w 157"/>
                <a:gd name="T69" fmla="*/ 140 h 156"/>
                <a:gd name="T70" fmla="*/ 85 w 157"/>
                <a:gd name="T71" fmla="*/ 136 h 156"/>
                <a:gd name="T72" fmla="*/ 94 w 157"/>
                <a:gd name="T73" fmla="*/ 138 h 156"/>
                <a:gd name="T74" fmla="*/ 103 w 157"/>
                <a:gd name="T75" fmla="*/ 151 h 156"/>
                <a:gd name="T76" fmla="*/ 125 w 157"/>
                <a:gd name="T77" fmla="*/ 141 h 156"/>
                <a:gd name="T78" fmla="*/ 127 w 157"/>
                <a:gd name="T79" fmla="*/ 135 h 156"/>
                <a:gd name="T80" fmla="*/ 121 w 157"/>
                <a:gd name="T81" fmla="*/ 119 h 156"/>
                <a:gd name="T82" fmla="*/ 126 w 157"/>
                <a:gd name="T83" fmla="*/ 113 h 156"/>
                <a:gd name="T84" fmla="*/ 134 w 157"/>
                <a:gd name="T85" fmla="*/ 109 h 156"/>
                <a:gd name="T86" fmla="*/ 151 w 157"/>
                <a:gd name="T87" fmla="*/ 110 h 156"/>
                <a:gd name="T88" fmla="*/ 157 w 157"/>
                <a:gd name="T89" fmla="*/ 87 h 156"/>
                <a:gd name="T90" fmla="*/ 70 w 157"/>
                <a:gd name="T91" fmla="*/ 112 h 156"/>
                <a:gd name="T92" fmla="*/ 44 w 157"/>
                <a:gd name="T93" fmla="*/ 83 h 156"/>
                <a:gd name="T94" fmla="*/ 62 w 157"/>
                <a:gd name="T95" fmla="*/ 49 h 156"/>
                <a:gd name="T96" fmla="*/ 99 w 157"/>
                <a:gd name="T97" fmla="*/ 51 h 156"/>
                <a:gd name="T98" fmla="*/ 111 w 157"/>
                <a:gd name="T99" fmla="*/ 87 h 156"/>
                <a:gd name="T100" fmla="*/ 83 w 157"/>
                <a:gd name="T101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6">
                  <a:moveTo>
                    <a:pt x="153" y="83"/>
                  </a:moveTo>
                  <a:lnTo>
                    <a:pt x="142" y="81"/>
                  </a:lnTo>
                  <a:lnTo>
                    <a:pt x="139" y="78"/>
                  </a:lnTo>
                  <a:lnTo>
                    <a:pt x="138" y="77"/>
                  </a:lnTo>
                  <a:lnTo>
                    <a:pt x="136" y="73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0"/>
                  </a:lnTo>
                  <a:lnTo>
                    <a:pt x="149" y="55"/>
                  </a:lnTo>
                  <a:lnTo>
                    <a:pt x="151" y="54"/>
                  </a:lnTo>
                  <a:lnTo>
                    <a:pt x="152" y="51"/>
                  </a:lnTo>
                  <a:lnTo>
                    <a:pt x="151" y="47"/>
                  </a:lnTo>
                  <a:lnTo>
                    <a:pt x="142" y="32"/>
                  </a:lnTo>
                  <a:lnTo>
                    <a:pt x="140" y="29"/>
                  </a:lnTo>
                  <a:lnTo>
                    <a:pt x="136" y="28"/>
                  </a:lnTo>
                  <a:lnTo>
                    <a:pt x="134" y="29"/>
                  </a:lnTo>
                  <a:lnTo>
                    <a:pt x="124" y="35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6" y="35"/>
                  </a:lnTo>
                  <a:lnTo>
                    <a:pt x="115" y="32"/>
                  </a:lnTo>
                  <a:lnTo>
                    <a:pt x="112" y="31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12" y="13"/>
                  </a:lnTo>
                  <a:lnTo>
                    <a:pt x="112" y="9"/>
                  </a:lnTo>
                  <a:lnTo>
                    <a:pt x="111" y="6"/>
                  </a:lnTo>
                  <a:lnTo>
                    <a:pt x="108" y="5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3" y="4"/>
                  </a:lnTo>
                  <a:lnTo>
                    <a:pt x="80" y="15"/>
                  </a:lnTo>
                  <a:lnTo>
                    <a:pt x="79" y="18"/>
                  </a:lnTo>
                  <a:lnTo>
                    <a:pt x="76" y="19"/>
                  </a:lnTo>
                  <a:lnTo>
                    <a:pt x="74" y="20"/>
                  </a:lnTo>
                  <a:lnTo>
                    <a:pt x="71" y="20"/>
                  </a:lnTo>
                  <a:lnTo>
                    <a:pt x="68" y="2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7"/>
                  </a:lnTo>
                  <a:lnTo>
                    <a:pt x="56" y="8"/>
                  </a:lnTo>
                  <a:lnTo>
                    <a:pt x="53" y="6"/>
                  </a:lnTo>
                  <a:lnTo>
                    <a:pt x="50" y="5"/>
                  </a:lnTo>
                  <a:lnTo>
                    <a:pt x="48" y="6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20"/>
                  </a:lnTo>
                  <a:lnTo>
                    <a:pt x="30" y="23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5" y="38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27" y="46"/>
                  </a:lnTo>
                  <a:lnTo>
                    <a:pt x="25" y="47"/>
                  </a:lnTo>
                  <a:lnTo>
                    <a:pt x="22" y="47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7" y="46"/>
                  </a:lnTo>
                  <a:lnTo>
                    <a:pt x="6" y="49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14" y="77"/>
                  </a:lnTo>
                  <a:lnTo>
                    <a:pt x="17" y="78"/>
                  </a:lnTo>
                  <a:lnTo>
                    <a:pt x="20" y="81"/>
                  </a:lnTo>
                  <a:lnTo>
                    <a:pt x="21" y="83"/>
                  </a:lnTo>
                  <a:lnTo>
                    <a:pt x="21" y="86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18" y="95"/>
                  </a:lnTo>
                  <a:lnTo>
                    <a:pt x="17" y="96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14" y="126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7"/>
                  </a:lnTo>
                  <a:lnTo>
                    <a:pt x="32" y="122"/>
                  </a:lnTo>
                  <a:lnTo>
                    <a:pt x="35" y="121"/>
                  </a:lnTo>
                  <a:lnTo>
                    <a:pt x="38" y="122"/>
                  </a:lnTo>
                  <a:lnTo>
                    <a:pt x="40" y="123"/>
                  </a:lnTo>
                  <a:lnTo>
                    <a:pt x="43" y="124"/>
                  </a:lnTo>
                  <a:lnTo>
                    <a:pt x="44" y="127"/>
                  </a:lnTo>
                  <a:lnTo>
                    <a:pt x="47" y="130"/>
                  </a:lnTo>
                  <a:lnTo>
                    <a:pt x="48" y="132"/>
                  </a:lnTo>
                  <a:lnTo>
                    <a:pt x="48" y="135"/>
                  </a:lnTo>
                  <a:lnTo>
                    <a:pt x="45" y="145"/>
                  </a:lnTo>
                  <a:lnTo>
                    <a:pt x="45" y="147"/>
                  </a:lnTo>
                  <a:lnTo>
                    <a:pt x="47" y="150"/>
                  </a:lnTo>
                  <a:lnTo>
                    <a:pt x="49" y="151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5"/>
                  </a:lnTo>
                  <a:lnTo>
                    <a:pt x="74" y="153"/>
                  </a:lnTo>
                  <a:lnTo>
                    <a:pt x="76" y="142"/>
                  </a:lnTo>
                  <a:lnTo>
                    <a:pt x="79" y="140"/>
                  </a:lnTo>
                  <a:lnTo>
                    <a:pt x="80" y="137"/>
                  </a:lnTo>
                  <a:lnTo>
                    <a:pt x="84" y="136"/>
                  </a:lnTo>
                  <a:lnTo>
                    <a:pt x="85" y="136"/>
                  </a:lnTo>
                  <a:lnTo>
                    <a:pt x="89" y="137"/>
                  </a:lnTo>
                  <a:lnTo>
                    <a:pt x="91" y="137"/>
                  </a:lnTo>
                  <a:lnTo>
                    <a:pt x="94" y="138"/>
                  </a:lnTo>
                  <a:lnTo>
                    <a:pt x="97" y="140"/>
                  </a:lnTo>
                  <a:lnTo>
                    <a:pt x="102" y="149"/>
                  </a:lnTo>
                  <a:lnTo>
                    <a:pt x="103" y="151"/>
                  </a:lnTo>
                  <a:lnTo>
                    <a:pt x="106" y="151"/>
                  </a:lnTo>
                  <a:lnTo>
                    <a:pt x="109" y="151"/>
                  </a:lnTo>
                  <a:lnTo>
                    <a:pt x="125" y="141"/>
                  </a:lnTo>
                  <a:lnTo>
                    <a:pt x="127" y="140"/>
                  </a:lnTo>
                  <a:lnTo>
                    <a:pt x="129" y="137"/>
                  </a:lnTo>
                  <a:lnTo>
                    <a:pt x="127" y="135"/>
                  </a:lnTo>
                  <a:lnTo>
                    <a:pt x="122" y="124"/>
                  </a:lnTo>
                  <a:lnTo>
                    <a:pt x="121" y="122"/>
                  </a:lnTo>
                  <a:lnTo>
                    <a:pt x="121" y="119"/>
                  </a:lnTo>
                  <a:lnTo>
                    <a:pt x="122" y="115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30" y="110"/>
                  </a:lnTo>
                  <a:lnTo>
                    <a:pt x="133" y="109"/>
                  </a:lnTo>
                  <a:lnTo>
                    <a:pt x="134" y="109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1" y="110"/>
                  </a:lnTo>
                  <a:lnTo>
                    <a:pt x="152" y="108"/>
                  </a:lnTo>
                  <a:lnTo>
                    <a:pt x="157" y="90"/>
                  </a:lnTo>
                  <a:lnTo>
                    <a:pt x="157" y="87"/>
                  </a:lnTo>
                  <a:lnTo>
                    <a:pt x="154" y="85"/>
                  </a:lnTo>
                  <a:lnTo>
                    <a:pt x="153" y="83"/>
                  </a:lnTo>
                  <a:close/>
                  <a:moveTo>
                    <a:pt x="70" y="112"/>
                  </a:moveTo>
                  <a:lnTo>
                    <a:pt x="57" y="105"/>
                  </a:lnTo>
                  <a:lnTo>
                    <a:pt x="49" y="95"/>
                  </a:lnTo>
                  <a:lnTo>
                    <a:pt x="44" y="83"/>
                  </a:lnTo>
                  <a:lnTo>
                    <a:pt x="45" y="69"/>
                  </a:lnTo>
                  <a:lnTo>
                    <a:pt x="52" y="58"/>
                  </a:lnTo>
                  <a:lnTo>
                    <a:pt x="62" y="49"/>
                  </a:lnTo>
                  <a:lnTo>
                    <a:pt x="74" y="45"/>
                  </a:lnTo>
                  <a:lnTo>
                    <a:pt x="88" y="45"/>
                  </a:lnTo>
                  <a:lnTo>
                    <a:pt x="99" y="51"/>
                  </a:lnTo>
                  <a:lnTo>
                    <a:pt x="108" y="62"/>
                  </a:lnTo>
                  <a:lnTo>
                    <a:pt x="112" y="74"/>
                  </a:lnTo>
                  <a:lnTo>
                    <a:pt x="111" y="87"/>
                  </a:lnTo>
                  <a:lnTo>
                    <a:pt x="106" y="100"/>
                  </a:lnTo>
                  <a:lnTo>
                    <a:pt x="95" y="108"/>
                  </a:lnTo>
                  <a:lnTo>
                    <a:pt x="83" y="113"/>
                  </a:lnTo>
                  <a:lnTo>
                    <a:pt x="70" y="1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6958">
              <a:extLst>
                <a:ext uri="{FF2B5EF4-FFF2-40B4-BE49-F238E27FC236}">
                  <a16:creationId xmlns:a16="http://schemas.microsoft.com/office/drawing/2014/main" id="{F254099D-2E57-4FB4-BF7C-E4B50D5F9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7251" y="2791992"/>
              <a:ext cx="137001" cy="145639"/>
            </a:xfrm>
            <a:custGeom>
              <a:avLst/>
              <a:gdLst>
                <a:gd name="T0" fmla="*/ 53 w 126"/>
                <a:gd name="T1" fmla="*/ 111 h 125"/>
                <a:gd name="T2" fmla="*/ 60 w 126"/>
                <a:gd name="T3" fmla="*/ 109 h 125"/>
                <a:gd name="T4" fmla="*/ 67 w 126"/>
                <a:gd name="T5" fmla="*/ 115 h 125"/>
                <a:gd name="T6" fmla="*/ 74 w 126"/>
                <a:gd name="T7" fmla="*/ 125 h 125"/>
                <a:gd name="T8" fmla="*/ 92 w 126"/>
                <a:gd name="T9" fmla="*/ 120 h 125"/>
                <a:gd name="T10" fmla="*/ 90 w 126"/>
                <a:gd name="T11" fmla="*/ 107 h 125"/>
                <a:gd name="T12" fmla="*/ 93 w 126"/>
                <a:gd name="T13" fmla="*/ 99 h 125"/>
                <a:gd name="T14" fmla="*/ 98 w 126"/>
                <a:gd name="T15" fmla="*/ 97 h 125"/>
                <a:gd name="T16" fmla="*/ 110 w 126"/>
                <a:gd name="T17" fmla="*/ 100 h 125"/>
                <a:gd name="T18" fmla="*/ 116 w 126"/>
                <a:gd name="T19" fmla="*/ 98 h 125"/>
                <a:gd name="T20" fmla="*/ 122 w 126"/>
                <a:gd name="T21" fmla="*/ 80 h 125"/>
                <a:gd name="T22" fmla="*/ 112 w 126"/>
                <a:gd name="T23" fmla="*/ 73 h 125"/>
                <a:gd name="T24" fmla="*/ 111 w 126"/>
                <a:gd name="T25" fmla="*/ 66 h 125"/>
                <a:gd name="T26" fmla="*/ 115 w 126"/>
                <a:gd name="T27" fmla="*/ 59 h 125"/>
                <a:gd name="T28" fmla="*/ 126 w 126"/>
                <a:gd name="T29" fmla="*/ 53 h 125"/>
                <a:gd name="T30" fmla="*/ 120 w 126"/>
                <a:gd name="T31" fmla="*/ 34 h 125"/>
                <a:gd name="T32" fmla="*/ 107 w 126"/>
                <a:gd name="T33" fmla="*/ 36 h 125"/>
                <a:gd name="T34" fmla="*/ 101 w 126"/>
                <a:gd name="T35" fmla="*/ 34 h 125"/>
                <a:gd name="T36" fmla="*/ 98 w 126"/>
                <a:gd name="T37" fmla="*/ 27 h 125"/>
                <a:gd name="T38" fmla="*/ 101 w 126"/>
                <a:gd name="T39" fmla="*/ 16 h 125"/>
                <a:gd name="T40" fmla="*/ 99 w 126"/>
                <a:gd name="T41" fmla="*/ 9 h 125"/>
                <a:gd name="T42" fmla="*/ 81 w 126"/>
                <a:gd name="T43" fmla="*/ 3 h 125"/>
                <a:gd name="T44" fmla="*/ 74 w 126"/>
                <a:gd name="T45" fmla="*/ 14 h 125"/>
                <a:gd name="T46" fmla="*/ 67 w 126"/>
                <a:gd name="T47" fmla="*/ 16 h 125"/>
                <a:gd name="T48" fmla="*/ 60 w 126"/>
                <a:gd name="T49" fmla="*/ 12 h 125"/>
                <a:gd name="T50" fmla="*/ 53 w 126"/>
                <a:gd name="T51" fmla="*/ 0 h 125"/>
                <a:gd name="T52" fmla="*/ 35 w 126"/>
                <a:gd name="T53" fmla="*/ 7 h 125"/>
                <a:gd name="T54" fmla="*/ 36 w 126"/>
                <a:gd name="T55" fmla="*/ 18 h 125"/>
                <a:gd name="T56" fmla="*/ 35 w 126"/>
                <a:gd name="T57" fmla="*/ 26 h 125"/>
                <a:gd name="T58" fmla="*/ 29 w 126"/>
                <a:gd name="T59" fmla="*/ 29 h 125"/>
                <a:gd name="T60" fmla="*/ 17 w 126"/>
                <a:gd name="T61" fmla="*/ 25 h 125"/>
                <a:gd name="T62" fmla="*/ 11 w 126"/>
                <a:gd name="T63" fmla="*/ 27 h 125"/>
                <a:gd name="T64" fmla="*/ 4 w 126"/>
                <a:gd name="T65" fmla="*/ 45 h 125"/>
                <a:gd name="T66" fmla="*/ 16 w 126"/>
                <a:gd name="T67" fmla="*/ 52 h 125"/>
                <a:gd name="T68" fmla="*/ 16 w 126"/>
                <a:gd name="T69" fmla="*/ 59 h 125"/>
                <a:gd name="T70" fmla="*/ 12 w 126"/>
                <a:gd name="T71" fmla="*/ 67 h 125"/>
                <a:gd name="T72" fmla="*/ 0 w 126"/>
                <a:gd name="T73" fmla="*/ 72 h 125"/>
                <a:gd name="T74" fmla="*/ 7 w 126"/>
                <a:gd name="T75" fmla="*/ 91 h 125"/>
                <a:gd name="T76" fmla="*/ 20 w 126"/>
                <a:gd name="T77" fmla="*/ 90 h 125"/>
                <a:gd name="T78" fmla="*/ 26 w 126"/>
                <a:gd name="T79" fmla="*/ 91 h 125"/>
                <a:gd name="T80" fmla="*/ 30 w 126"/>
                <a:gd name="T81" fmla="*/ 98 h 125"/>
                <a:gd name="T82" fmla="*/ 26 w 126"/>
                <a:gd name="T83" fmla="*/ 109 h 125"/>
                <a:gd name="T84" fmla="*/ 27 w 126"/>
                <a:gd name="T85" fmla="*/ 116 h 125"/>
                <a:gd name="T86" fmla="*/ 45 w 126"/>
                <a:gd name="T87" fmla="*/ 122 h 125"/>
                <a:gd name="T88" fmla="*/ 43 w 126"/>
                <a:gd name="T89" fmla="*/ 80 h 125"/>
                <a:gd name="T90" fmla="*/ 39 w 126"/>
                <a:gd name="T91" fmla="*/ 50 h 125"/>
                <a:gd name="T92" fmla="*/ 66 w 126"/>
                <a:gd name="T93" fmla="*/ 35 h 125"/>
                <a:gd name="T94" fmla="*/ 90 w 126"/>
                <a:gd name="T95" fmla="*/ 54 h 125"/>
                <a:gd name="T96" fmla="*/ 81 w 126"/>
                <a:gd name="T97" fmla="*/ 84 h 125"/>
                <a:gd name="T98" fmla="*/ 51 w 126"/>
                <a:gd name="T9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125">
                  <a:moveTo>
                    <a:pt x="48" y="121"/>
                  </a:moveTo>
                  <a:lnTo>
                    <a:pt x="52" y="113"/>
                  </a:lnTo>
                  <a:lnTo>
                    <a:pt x="53" y="111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3" y="111"/>
                  </a:lnTo>
                  <a:lnTo>
                    <a:pt x="66" y="112"/>
                  </a:lnTo>
                  <a:lnTo>
                    <a:pt x="67" y="115"/>
                  </a:lnTo>
                  <a:lnTo>
                    <a:pt x="70" y="122"/>
                  </a:lnTo>
                  <a:lnTo>
                    <a:pt x="71" y="124"/>
                  </a:lnTo>
                  <a:lnTo>
                    <a:pt x="74" y="125"/>
                  </a:lnTo>
                  <a:lnTo>
                    <a:pt x="76" y="125"/>
                  </a:lnTo>
                  <a:lnTo>
                    <a:pt x="90" y="121"/>
                  </a:lnTo>
                  <a:lnTo>
                    <a:pt x="92" y="120"/>
                  </a:lnTo>
                  <a:lnTo>
                    <a:pt x="93" y="117"/>
                  </a:lnTo>
                  <a:lnTo>
                    <a:pt x="93" y="115"/>
                  </a:lnTo>
                  <a:lnTo>
                    <a:pt x="90" y="107"/>
                  </a:lnTo>
                  <a:lnTo>
                    <a:pt x="90" y="104"/>
                  </a:lnTo>
                  <a:lnTo>
                    <a:pt x="90" y="102"/>
                  </a:lnTo>
                  <a:lnTo>
                    <a:pt x="93" y="99"/>
                  </a:lnTo>
                  <a:lnTo>
                    <a:pt x="94" y="99"/>
                  </a:lnTo>
                  <a:lnTo>
                    <a:pt x="95" y="98"/>
                  </a:lnTo>
                  <a:lnTo>
                    <a:pt x="98" y="97"/>
                  </a:lnTo>
                  <a:lnTo>
                    <a:pt x="101" y="97"/>
                  </a:lnTo>
                  <a:lnTo>
                    <a:pt x="102" y="97"/>
                  </a:lnTo>
                  <a:lnTo>
                    <a:pt x="110" y="100"/>
                  </a:lnTo>
                  <a:lnTo>
                    <a:pt x="112" y="100"/>
                  </a:lnTo>
                  <a:lnTo>
                    <a:pt x="115" y="100"/>
                  </a:lnTo>
                  <a:lnTo>
                    <a:pt x="116" y="98"/>
                  </a:lnTo>
                  <a:lnTo>
                    <a:pt x="124" y="85"/>
                  </a:lnTo>
                  <a:lnTo>
                    <a:pt x="124" y="82"/>
                  </a:lnTo>
                  <a:lnTo>
                    <a:pt x="122" y="80"/>
                  </a:lnTo>
                  <a:lnTo>
                    <a:pt x="121" y="79"/>
                  </a:lnTo>
                  <a:lnTo>
                    <a:pt x="113" y="75"/>
                  </a:lnTo>
                  <a:lnTo>
                    <a:pt x="112" y="73"/>
                  </a:lnTo>
                  <a:lnTo>
                    <a:pt x="111" y="71"/>
                  </a:lnTo>
                  <a:lnTo>
                    <a:pt x="110" y="68"/>
                  </a:lnTo>
                  <a:lnTo>
                    <a:pt x="111" y="66"/>
                  </a:lnTo>
                  <a:lnTo>
                    <a:pt x="112" y="63"/>
                  </a:lnTo>
                  <a:lnTo>
                    <a:pt x="113" y="61"/>
                  </a:lnTo>
                  <a:lnTo>
                    <a:pt x="115" y="59"/>
                  </a:lnTo>
                  <a:lnTo>
                    <a:pt x="122" y="56"/>
                  </a:lnTo>
                  <a:lnTo>
                    <a:pt x="125" y="54"/>
                  </a:lnTo>
                  <a:lnTo>
                    <a:pt x="126" y="53"/>
                  </a:lnTo>
                  <a:lnTo>
                    <a:pt x="126" y="50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9" y="32"/>
                  </a:lnTo>
                  <a:lnTo>
                    <a:pt x="116" y="32"/>
                  </a:lnTo>
                  <a:lnTo>
                    <a:pt x="107" y="36"/>
                  </a:lnTo>
                  <a:lnTo>
                    <a:pt x="104" y="36"/>
                  </a:lnTo>
                  <a:lnTo>
                    <a:pt x="102" y="35"/>
                  </a:lnTo>
                  <a:lnTo>
                    <a:pt x="101" y="34"/>
                  </a:lnTo>
                  <a:lnTo>
                    <a:pt x="99" y="32"/>
                  </a:lnTo>
                  <a:lnTo>
                    <a:pt x="98" y="30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7" y="23"/>
                  </a:lnTo>
                  <a:lnTo>
                    <a:pt x="101" y="16"/>
                  </a:lnTo>
                  <a:lnTo>
                    <a:pt x="101" y="13"/>
                  </a:lnTo>
                  <a:lnTo>
                    <a:pt x="101" y="12"/>
                  </a:lnTo>
                  <a:lnTo>
                    <a:pt x="99" y="9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1" y="3"/>
                  </a:lnTo>
                  <a:lnTo>
                    <a:pt x="79" y="5"/>
                  </a:lnTo>
                  <a:lnTo>
                    <a:pt x="75" y="13"/>
                  </a:lnTo>
                  <a:lnTo>
                    <a:pt x="74" y="14"/>
                  </a:lnTo>
                  <a:lnTo>
                    <a:pt x="71" y="16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63" y="14"/>
                  </a:lnTo>
                  <a:lnTo>
                    <a:pt x="61" y="13"/>
                  </a:lnTo>
                  <a:lnTo>
                    <a:pt x="60" y="12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36" y="5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6" y="30"/>
                  </a:lnTo>
                  <a:lnTo>
                    <a:pt x="25" y="29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1" y="27"/>
                  </a:lnTo>
                  <a:lnTo>
                    <a:pt x="4" y="40"/>
                  </a:lnTo>
                  <a:lnTo>
                    <a:pt x="3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13" y="50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6" y="59"/>
                  </a:lnTo>
                  <a:lnTo>
                    <a:pt x="15" y="62"/>
                  </a:lnTo>
                  <a:lnTo>
                    <a:pt x="13" y="64"/>
                  </a:lnTo>
                  <a:lnTo>
                    <a:pt x="12" y="67"/>
                  </a:lnTo>
                  <a:lnTo>
                    <a:pt x="4" y="70"/>
                  </a:lnTo>
                  <a:lnTo>
                    <a:pt x="2" y="71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6" y="89"/>
                  </a:lnTo>
                  <a:lnTo>
                    <a:pt x="7" y="91"/>
                  </a:lnTo>
                  <a:lnTo>
                    <a:pt x="9" y="93"/>
                  </a:lnTo>
                  <a:lnTo>
                    <a:pt x="11" y="93"/>
                  </a:lnTo>
                  <a:lnTo>
                    <a:pt x="20" y="90"/>
                  </a:lnTo>
                  <a:lnTo>
                    <a:pt x="22" y="89"/>
                  </a:lnTo>
                  <a:lnTo>
                    <a:pt x="25" y="90"/>
                  </a:lnTo>
                  <a:lnTo>
                    <a:pt x="26" y="91"/>
                  </a:lnTo>
                  <a:lnTo>
                    <a:pt x="27" y="93"/>
                  </a:lnTo>
                  <a:lnTo>
                    <a:pt x="29" y="95"/>
                  </a:lnTo>
                  <a:lnTo>
                    <a:pt x="30" y="98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26" y="109"/>
                  </a:lnTo>
                  <a:lnTo>
                    <a:pt x="25" y="112"/>
                  </a:lnTo>
                  <a:lnTo>
                    <a:pt x="26" y="113"/>
                  </a:lnTo>
                  <a:lnTo>
                    <a:pt x="27" y="116"/>
                  </a:lnTo>
                  <a:lnTo>
                    <a:pt x="42" y="122"/>
                  </a:lnTo>
                  <a:lnTo>
                    <a:pt x="44" y="122"/>
                  </a:lnTo>
                  <a:lnTo>
                    <a:pt x="45" y="122"/>
                  </a:lnTo>
                  <a:lnTo>
                    <a:pt x="48" y="121"/>
                  </a:lnTo>
                  <a:close/>
                  <a:moveTo>
                    <a:pt x="51" y="88"/>
                  </a:moveTo>
                  <a:lnTo>
                    <a:pt x="43" y="80"/>
                  </a:lnTo>
                  <a:lnTo>
                    <a:pt x="38" y="71"/>
                  </a:lnTo>
                  <a:lnTo>
                    <a:pt x="36" y="61"/>
                  </a:lnTo>
                  <a:lnTo>
                    <a:pt x="39" y="50"/>
                  </a:lnTo>
                  <a:lnTo>
                    <a:pt x="45" y="41"/>
                  </a:lnTo>
                  <a:lnTo>
                    <a:pt x="54" y="36"/>
                  </a:lnTo>
                  <a:lnTo>
                    <a:pt x="66" y="35"/>
                  </a:lnTo>
                  <a:lnTo>
                    <a:pt x="76" y="38"/>
                  </a:lnTo>
                  <a:lnTo>
                    <a:pt x="85" y="45"/>
                  </a:lnTo>
                  <a:lnTo>
                    <a:pt x="90" y="54"/>
                  </a:lnTo>
                  <a:lnTo>
                    <a:pt x="90" y="64"/>
                  </a:lnTo>
                  <a:lnTo>
                    <a:pt x="88" y="75"/>
                  </a:lnTo>
                  <a:lnTo>
                    <a:pt x="81" y="84"/>
                  </a:lnTo>
                  <a:lnTo>
                    <a:pt x="72" y="89"/>
                  </a:lnTo>
                  <a:lnTo>
                    <a:pt x="62" y="90"/>
                  </a:lnTo>
                  <a:lnTo>
                    <a:pt x="51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6959">
              <a:extLst>
                <a:ext uri="{FF2B5EF4-FFF2-40B4-BE49-F238E27FC236}">
                  <a16:creationId xmlns:a16="http://schemas.microsoft.com/office/drawing/2014/main" id="{15B66932-76BF-4F29-999C-2CC225A5C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506" y="2826124"/>
              <a:ext cx="246817" cy="242732"/>
            </a:xfrm>
            <a:custGeom>
              <a:avLst/>
              <a:gdLst>
                <a:gd name="T0" fmla="*/ 131 w 227"/>
                <a:gd name="T1" fmla="*/ 4 h 226"/>
                <a:gd name="T2" fmla="*/ 123 w 227"/>
                <a:gd name="T3" fmla="*/ 0 h 226"/>
                <a:gd name="T4" fmla="*/ 90 w 227"/>
                <a:gd name="T5" fmla="*/ 3 h 226"/>
                <a:gd name="T6" fmla="*/ 88 w 227"/>
                <a:gd name="T7" fmla="*/ 25 h 226"/>
                <a:gd name="T8" fmla="*/ 84 w 227"/>
                <a:gd name="T9" fmla="*/ 34 h 226"/>
                <a:gd name="T10" fmla="*/ 75 w 227"/>
                <a:gd name="T11" fmla="*/ 36 h 226"/>
                <a:gd name="T12" fmla="*/ 65 w 227"/>
                <a:gd name="T13" fmla="*/ 38 h 226"/>
                <a:gd name="T14" fmla="*/ 48 w 227"/>
                <a:gd name="T15" fmla="*/ 24 h 226"/>
                <a:gd name="T16" fmla="*/ 39 w 227"/>
                <a:gd name="T17" fmla="*/ 26 h 226"/>
                <a:gd name="T18" fmla="*/ 19 w 227"/>
                <a:gd name="T19" fmla="*/ 52 h 226"/>
                <a:gd name="T20" fmla="*/ 33 w 227"/>
                <a:gd name="T21" fmla="*/ 68 h 226"/>
                <a:gd name="T22" fmla="*/ 37 w 227"/>
                <a:gd name="T23" fmla="*/ 77 h 226"/>
                <a:gd name="T24" fmla="*/ 33 w 227"/>
                <a:gd name="T25" fmla="*/ 85 h 226"/>
                <a:gd name="T26" fmla="*/ 25 w 227"/>
                <a:gd name="T27" fmla="*/ 94 h 226"/>
                <a:gd name="T28" fmla="*/ 5 w 227"/>
                <a:gd name="T29" fmla="*/ 95 h 226"/>
                <a:gd name="T30" fmla="*/ 0 w 227"/>
                <a:gd name="T31" fmla="*/ 103 h 226"/>
                <a:gd name="T32" fmla="*/ 4 w 227"/>
                <a:gd name="T33" fmla="*/ 136 h 226"/>
                <a:gd name="T34" fmla="*/ 24 w 227"/>
                <a:gd name="T35" fmla="*/ 138 h 226"/>
                <a:gd name="T36" fmla="*/ 33 w 227"/>
                <a:gd name="T37" fmla="*/ 142 h 226"/>
                <a:gd name="T38" fmla="*/ 37 w 227"/>
                <a:gd name="T39" fmla="*/ 151 h 226"/>
                <a:gd name="T40" fmla="*/ 37 w 227"/>
                <a:gd name="T41" fmla="*/ 161 h 226"/>
                <a:gd name="T42" fmla="*/ 24 w 227"/>
                <a:gd name="T43" fmla="*/ 178 h 226"/>
                <a:gd name="T44" fmla="*/ 25 w 227"/>
                <a:gd name="T45" fmla="*/ 186 h 226"/>
                <a:gd name="T46" fmla="*/ 51 w 227"/>
                <a:gd name="T47" fmla="*/ 207 h 226"/>
                <a:gd name="T48" fmla="*/ 68 w 227"/>
                <a:gd name="T49" fmla="*/ 193 h 226"/>
                <a:gd name="T50" fmla="*/ 77 w 227"/>
                <a:gd name="T51" fmla="*/ 190 h 226"/>
                <a:gd name="T52" fmla="*/ 86 w 227"/>
                <a:gd name="T53" fmla="*/ 193 h 226"/>
                <a:gd name="T54" fmla="*/ 93 w 227"/>
                <a:gd name="T55" fmla="*/ 201 h 226"/>
                <a:gd name="T56" fmla="*/ 96 w 227"/>
                <a:gd name="T57" fmla="*/ 222 h 226"/>
                <a:gd name="T58" fmla="*/ 104 w 227"/>
                <a:gd name="T59" fmla="*/ 226 h 226"/>
                <a:gd name="T60" fmla="*/ 136 w 227"/>
                <a:gd name="T61" fmla="*/ 224 h 226"/>
                <a:gd name="T62" fmla="*/ 138 w 227"/>
                <a:gd name="T63" fmla="*/ 202 h 226"/>
                <a:gd name="T64" fmla="*/ 142 w 227"/>
                <a:gd name="T65" fmla="*/ 193 h 226"/>
                <a:gd name="T66" fmla="*/ 150 w 227"/>
                <a:gd name="T67" fmla="*/ 189 h 226"/>
                <a:gd name="T68" fmla="*/ 161 w 227"/>
                <a:gd name="T69" fmla="*/ 189 h 226"/>
                <a:gd name="T70" fmla="*/ 178 w 227"/>
                <a:gd name="T71" fmla="*/ 202 h 226"/>
                <a:gd name="T72" fmla="*/ 186 w 227"/>
                <a:gd name="T73" fmla="*/ 201 h 226"/>
                <a:gd name="T74" fmla="*/ 208 w 227"/>
                <a:gd name="T75" fmla="*/ 175 h 226"/>
                <a:gd name="T76" fmla="*/ 193 w 227"/>
                <a:gd name="T77" fmla="*/ 158 h 226"/>
                <a:gd name="T78" fmla="*/ 190 w 227"/>
                <a:gd name="T79" fmla="*/ 149 h 226"/>
                <a:gd name="T80" fmla="*/ 193 w 227"/>
                <a:gd name="T81" fmla="*/ 140 h 226"/>
                <a:gd name="T82" fmla="*/ 201 w 227"/>
                <a:gd name="T83" fmla="*/ 133 h 226"/>
                <a:gd name="T84" fmla="*/ 222 w 227"/>
                <a:gd name="T85" fmla="*/ 131 h 226"/>
                <a:gd name="T86" fmla="*/ 227 w 227"/>
                <a:gd name="T87" fmla="*/ 124 h 226"/>
                <a:gd name="T88" fmla="*/ 223 w 227"/>
                <a:gd name="T89" fmla="*/ 90 h 226"/>
                <a:gd name="T90" fmla="*/ 201 w 227"/>
                <a:gd name="T91" fmla="*/ 89 h 226"/>
                <a:gd name="T92" fmla="*/ 192 w 227"/>
                <a:gd name="T93" fmla="*/ 85 h 226"/>
                <a:gd name="T94" fmla="*/ 190 w 227"/>
                <a:gd name="T95" fmla="*/ 76 h 226"/>
                <a:gd name="T96" fmla="*/ 188 w 227"/>
                <a:gd name="T97" fmla="*/ 65 h 226"/>
                <a:gd name="T98" fmla="*/ 202 w 227"/>
                <a:gd name="T99" fmla="*/ 49 h 226"/>
                <a:gd name="T100" fmla="*/ 200 w 227"/>
                <a:gd name="T101" fmla="*/ 40 h 226"/>
                <a:gd name="T102" fmla="*/ 174 w 227"/>
                <a:gd name="T103" fmla="*/ 20 h 226"/>
                <a:gd name="T104" fmla="*/ 159 w 227"/>
                <a:gd name="T105" fmla="*/ 34 h 226"/>
                <a:gd name="T106" fmla="*/ 149 w 227"/>
                <a:gd name="T107" fmla="*/ 36 h 226"/>
                <a:gd name="T108" fmla="*/ 141 w 227"/>
                <a:gd name="T109" fmla="*/ 33 h 226"/>
                <a:gd name="T110" fmla="*/ 133 w 227"/>
                <a:gd name="T111" fmla="*/ 26 h 226"/>
                <a:gd name="T112" fmla="*/ 160 w 227"/>
                <a:gd name="T113" fmla="*/ 127 h 226"/>
                <a:gd name="T114" fmla="*/ 131 w 227"/>
                <a:gd name="T115" fmla="*/ 160 h 226"/>
                <a:gd name="T116" fmla="*/ 86 w 227"/>
                <a:gd name="T117" fmla="*/ 154 h 226"/>
                <a:gd name="T118" fmla="*/ 64 w 227"/>
                <a:gd name="T119" fmla="*/ 115 h 226"/>
                <a:gd name="T120" fmla="*/ 83 w 227"/>
                <a:gd name="T121" fmla="*/ 75 h 226"/>
                <a:gd name="T122" fmla="*/ 127 w 227"/>
                <a:gd name="T123" fmla="*/ 66 h 226"/>
                <a:gd name="T124" fmla="*/ 159 w 227"/>
                <a:gd name="T125" fmla="*/ 9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" h="226">
                  <a:moveTo>
                    <a:pt x="132" y="24"/>
                  </a:moveTo>
                  <a:lnTo>
                    <a:pt x="131" y="8"/>
                  </a:lnTo>
                  <a:lnTo>
                    <a:pt x="131" y="4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0" y="3"/>
                  </a:lnTo>
                  <a:lnTo>
                    <a:pt x="88" y="6"/>
                  </a:lnTo>
                  <a:lnTo>
                    <a:pt x="88" y="9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7" y="31"/>
                  </a:lnTo>
                  <a:lnTo>
                    <a:pt x="84" y="34"/>
                  </a:lnTo>
                  <a:lnTo>
                    <a:pt x="82" y="35"/>
                  </a:lnTo>
                  <a:lnTo>
                    <a:pt x="79" y="36"/>
                  </a:lnTo>
                  <a:lnTo>
                    <a:pt x="75" y="36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5" y="38"/>
                  </a:lnTo>
                  <a:lnTo>
                    <a:pt x="63" y="36"/>
                  </a:lnTo>
                  <a:lnTo>
                    <a:pt x="51" y="26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2" y="25"/>
                  </a:lnTo>
                  <a:lnTo>
                    <a:pt x="39" y="26"/>
                  </a:lnTo>
                  <a:lnTo>
                    <a:pt x="22" y="47"/>
                  </a:lnTo>
                  <a:lnTo>
                    <a:pt x="20" y="49"/>
                  </a:lnTo>
                  <a:lnTo>
                    <a:pt x="19" y="52"/>
                  </a:lnTo>
                  <a:lnTo>
                    <a:pt x="20" y="54"/>
                  </a:lnTo>
                  <a:lnTo>
                    <a:pt x="22" y="57"/>
                  </a:lnTo>
                  <a:lnTo>
                    <a:pt x="33" y="68"/>
                  </a:lnTo>
                  <a:lnTo>
                    <a:pt x="36" y="71"/>
                  </a:lnTo>
                  <a:lnTo>
                    <a:pt x="37" y="74"/>
                  </a:lnTo>
                  <a:lnTo>
                    <a:pt x="37" y="77"/>
                  </a:lnTo>
                  <a:lnTo>
                    <a:pt x="36" y="80"/>
                  </a:lnTo>
                  <a:lnTo>
                    <a:pt x="34" y="83"/>
                  </a:lnTo>
                  <a:lnTo>
                    <a:pt x="33" y="85"/>
                  </a:lnTo>
                  <a:lnTo>
                    <a:pt x="31" y="89"/>
                  </a:lnTo>
                  <a:lnTo>
                    <a:pt x="28" y="92"/>
                  </a:lnTo>
                  <a:lnTo>
                    <a:pt x="25" y="94"/>
                  </a:lnTo>
                  <a:lnTo>
                    <a:pt x="23" y="94"/>
                  </a:lnTo>
                  <a:lnTo>
                    <a:pt x="7" y="95"/>
                  </a:lnTo>
                  <a:lnTo>
                    <a:pt x="5" y="95"/>
                  </a:lnTo>
                  <a:lnTo>
                    <a:pt x="2" y="98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1" y="130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6" y="138"/>
                  </a:lnTo>
                  <a:lnTo>
                    <a:pt x="9" y="139"/>
                  </a:lnTo>
                  <a:lnTo>
                    <a:pt x="24" y="138"/>
                  </a:lnTo>
                  <a:lnTo>
                    <a:pt x="28" y="138"/>
                  </a:lnTo>
                  <a:lnTo>
                    <a:pt x="31" y="140"/>
                  </a:lnTo>
                  <a:lnTo>
                    <a:pt x="33" y="142"/>
                  </a:lnTo>
                  <a:lnTo>
                    <a:pt x="36" y="144"/>
                  </a:lnTo>
                  <a:lnTo>
                    <a:pt x="36" y="147"/>
                  </a:lnTo>
                  <a:lnTo>
                    <a:pt x="37" y="151"/>
                  </a:lnTo>
                  <a:lnTo>
                    <a:pt x="37" y="154"/>
                  </a:lnTo>
                  <a:lnTo>
                    <a:pt x="38" y="158"/>
                  </a:lnTo>
                  <a:lnTo>
                    <a:pt x="37" y="161"/>
                  </a:lnTo>
                  <a:lnTo>
                    <a:pt x="36" y="163"/>
                  </a:lnTo>
                  <a:lnTo>
                    <a:pt x="25" y="175"/>
                  </a:lnTo>
                  <a:lnTo>
                    <a:pt x="24" y="178"/>
                  </a:lnTo>
                  <a:lnTo>
                    <a:pt x="24" y="181"/>
                  </a:lnTo>
                  <a:lnTo>
                    <a:pt x="24" y="184"/>
                  </a:lnTo>
                  <a:lnTo>
                    <a:pt x="25" y="186"/>
                  </a:lnTo>
                  <a:lnTo>
                    <a:pt x="46" y="204"/>
                  </a:lnTo>
                  <a:lnTo>
                    <a:pt x="48" y="207"/>
                  </a:lnTo>
                  <a:lnTo>
                    <a:pt x="51" y="207"/>
                  </a:lnTo>
                  <a:lnTo>
                    <a:pt x="55" y="207"/>
                  </a:lnTo>
                  <a:lnTo>
                    <a:pt x="57" y="204"/>
                  </a:lnTo>
                  <a:lnTo>
                    <a:pt x="68" y="193"/>
                  </a:lnTo>
                  <a:lnTo>
                    <a:pt x="70" y="192"/>
                  </a:lnTo>
                  <a:lnTo>
                    <a:pt x="74" y="190"/>
                  </a:lnTo>
                  <a:lnTo>
                    <a:pt x="77" y="190"/>
                  </a:lnTo>
                  <a:lnTo>
                    <a:pt x="81" y="190"/>
                  </a:lnTo>
                  <a:lnTo>
                    <a:pt x="82" y="192"/>
                  </a:lnTo>
                  <a:lnTo>
                    <a:pt x="86" y="193"/>
                  </a:lnTo>
                  <a:lnTo>
                    <a:pt x="88" y="195"/>
                  </a:lnTo>
                  <a:lnTo>
                    <a:pt x="91" y="198"/>
                  </a:lnTo>
                  <a:lnTo>
                    <a:pt x="93" y="201"/>
                  </a:lnTo>
                  <a:lnTo>
                    <a:pt x="95" y="203"/>
                  </a:lnTo>
                  <a:lnTo>
                    <a:pt x="95" y="219"/>
                  </a:lnTo>
                  <a:lnTo>
                    <a:pt x="96" y="222"/>
                  </a:lnTo>
                  <a:lnTo>
                    <a:pt x="97" y="225"/>
                  </a:lnTo>
                  <a:lnTo>
                    <a:pt x="100" y="226"/>
                  </a:lnTo>
                  <a:lnTo>
                    <a:pt x="104" y="226"/>
                  </a:lnTo>
                  <a:lnTo>
                    <a:pt x="131" y="226"/>
                  </a:lnTo>
                  <a:lnTo>
                    <a:pt x="133" y="225"/>
                  </a:lnTo>
                  <a:lnTo>
                    <a:pt x="136" y="224"/>
                  </a:lnTo>
                  <a:lnTo>
                    <a:pt x="138" y="220"/>
                  </a:lnTo>
                  <a:lnTo>
                    <a:pt x="138" y="217"/>
                  </a:lnTo>
                  <a:lnTo>
                    <a:pt x="138" y="202"/>
                  </a:lnTo>
                  <a:lnTo>
                    <a:pt x="138" y="198"/>
                  </a:lnTo>
                  <a:lnTo>
                    <a:pt x="140" y="195"/>
                  </a:lnTo>
                  <a:lnTo>
                    <a:pt x="142" y="193"/>
                  </a:lnTo>
                  <a:lnTo>
                    <a:pt x="145" y="192"/>
                  </a:lnTo>
                  <a:lnTo>
                    <a:pt x="147" y="190"/>
                  </a:lnTo>
                  <a:lnTo>
                    <a:pt x="150" y="189"/>
                  </a:lnTo>
                  <a:lnTo>
                    <a:pt x="154" y="189"/>
                  </a:lnTo>
                  <a:lnTo>
                    <a:pt x="158" y="189"/>
                  </a:lnTo>
                  <a:lnTo>
                    <a:pt x="161" y="189"/>
                  </a:lnTo>
                  <a:lnTo>
                    <a:pt x="164" y="190"/>
                  </a:lnTo>
                  <a:lnTo>
                    <a:pt x="174" y="201"/>
                  </a:lnTo>
                  <a:lnTo>
                    <a:pt x="178" y="202"/>
                  </a:lnTo>
                  <a:lnTo>
                    <a:pt x="181" y="203"/>
                  </a:lnTo>
                  <a:lnTo>
                    <a:pt x="183" y="202"/>
                  </a:lnTo>
                  <a:lnTo>
                    <a:pt x="186" y="201"/>
                  </a:lnTo>
                  <a:lnTo>
                    <a:pt x="205" y="180"/>
                  </a:lnTo>
                  <a:lnTo>
                    <a:pt x="206" y="178"/>
                  </a:lnTo>
                  <a:lnTo>
                    <a:pt x="208" y="175"/>
                  </a:lnTo>
                  <a:lnTo>
                    <a:pt x="206" y="171"/>
                  </a:lnTo>
                  <a:lnTo>
                    <a:pt x="205" y="169"/>
                  </a:lnTo>
                  <a:lnTo>
                    <a:pt x="193" y="158"/>
                  </a:lnTo>
                  <a:lnTo>
                    <a:pt x="191" y="156"/>
                  </a:lnTo>
                  <a:lnTo>
                    <a:pt x="190" y="153"/>
                  </a:lnTo>
                  <a:lnTo>
                    <a:pt x="190" y="149"/>
                  </a:lnTo>
                  <a:lnTo>
                    <a:pt x="191" y="147"/>
                  </a:lnTo>
                  <a:lnTo>
                    <a:pt x="191" y="144"/>
                  </a:lnTo>
                  <a:lnTo>
                    <a:pt x="193" y="140"/>
                  </a:lnTo>
                  <a:lnTo>
                    <a:pt x="196" y="138"/>
                  </a:lnTo>
                  <a:lnTo>
                    <a:pt x="199" y="135"/>
                  </a:lnTo>
                  <a:lnTo>
                    <a:pt x="201" y="133"/>
                  </a:lnTo>
                  <a:lnTo>
                    <a:pt x="202" y="131"/>
                  </a:lnTo>
                  <a:lnTo>
                    <a:pt x="219" y="131"/>
                  </a:lnTo>
                  <a:lnTo>
                    <a:pt x="222" y="131"/>
                  </a:lnTo>
                  <a:lnTo>
                    <a:pt x="224" y="129"/>
                  </a:lnTo>
                  <a:lnTo>
                    <a:pt x="226" y="126"/>
                  </a:lnTo>
                  <a:lnTo>
                    <a:pt x="227" y="124"/>
                  </a:lnTo>
                  <a:lnTo>
                    <a:pt x="226" y="95"/>
                  </a:lnTo>
                  <a:lnTo>
                    <a:pt x="224" y="93"/>
                  </a:lnTo>
                  <a:lnTo>
                    <a:pt x="223" y="90"/>
                  </a:lnTo>
                  <a:lnTo>
                    <a:pt x="220" y="89"/>
                  </a:lnTo>
                  <a:lnTo>
                    <a:pt x="217" y="88"/>
                  </a:lnTo>
                  <a:lnTo>
                    <a:pt x="201" y="89"/>
                  </a:lnTo>
                  <a:lnTo>
                    <a:pt x="199" y="88"/>
                  </a:lnTo>
                  <a:lnTo>
                    <a:pt x="195" y="86"/>
                  </a:lnTo>
                  <a:lnTo>
                    <a:pt x="192" y="85"/>
                  </a:lnTo>
                  <a:lnTo>
                    <a:pt x="191" y="81"/>
                  </a:lnTo>
                  <a:lnTo>
                    <a:pt x="190" y="80"/>
                  </a:lnTo>
                  <a:lnTo>
                    <a:pt x="190" y="76"/>
                  </a:lnTo>
                  <a:lnTo>
                    <a:pt x="188" y="72"/>
                  </a:lnTo>
                  <a:lnTo>
                    <a:pt x="188" y="68"/>
                  </a:lnTo>
                  <a:lnTo>
                    <a:pt x="188" y="65"/>
                  </a:lnTo>
                  <a:lnTo>
                    <a:pt x="190" y="63"/>
                  </a:lnTo>
                  <a:lnTo>
                    <a:pt x="200" y="52"/>
                  </a:lnTo>
                  <a:lnTo>
                    <a:pt x="202" y="49"/>
                  </a:lnTo>
                  <a:lnTo>
                    <a:pt x="202" y="45"/>
                  </a:lnTo>
                  <a:lnTo>
                    <a:pt x="202" y="43"/>
                  </a:lnTo>
                  <a:lnTo>
                    <a:pt x="200" y="40"/>
                  </a:lnTo>
                  <a:lnTo>
                    <a:pt x="181" y="21"/>
                  </a:lnTo>
                  <a:lnTo>
                    <a:pt x="178" y="20"/>
                  </a:lnTo>
                  <a:lnTo>
                    <a:pt x="174" y="20"/>
                  </a:lnTo>
                  <a:lnTo>
                    <a:pt x="172" y="20"/>
                  </a:lnTo>
                  <a:lnTo>
                    <a:pt x="169" y="22"/>
                  </a:lnTo>
                  <a:lnTo>
                    <a:pt x="159" y="34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49" y="36"/>
                  </a:lnTo>
                  <a:lnTo>
                    <a:pt x="146" y="36"/>
                  </a:lnTo>
                  <a:lnTo>
                    <a:pt x="143" y="35"/>
                  </a:lnTo>
                  <a:lnTo>
                    <a:pt x="141" y="33"/>
                  </a:lnTo>
                  <a:lnTo>
                    <a:pt x="137" y="31"/>
                  </a:lnTo>
                  <a:lnTo>
                    <a:pt x="134" y="29"/>
                  </a:lnTo>
                  <a:lnTo>
                    <a:pt x="133" y="26"/>
                  </a:lnTo>
                  <a:lnTo>
                    <a:pt x="132" y="24"/>
                  </a:lnTo>
                  <a:close/>
                  <a:moveTo>
                    <a:pt x="163" y="112"/>
                  </a:moveTo>
                  <a:lnTo>
                    <a:pt x="160" y="127"/>
                  </a:lnTo>
                  <a:lnTo>
                    <a:pt x="154" y="142"/>
                  </a:lnTo>
                  <a:lnTo>
                    <a:pt x="143" y="152"/>
                  </a:lnTo>
                  <a:lnTo>
                    <a:pt x="131" y="160"/>
                  </a:lnTo>
                  <a:lnTo>
                    <a:pt x="115" y="162"/>
                  </a:lnTo>
                  <a:lnTo>
                    <a:pt x="99" y="161"/>
                  </a:lnTo>
                  <a:lnTo>
                    <a:pt x="86" y="154"/>
                  </a:lnTo>
                  <a:lnTo>
                    <a:pt x="74" y="144"/>
                  </a:lnTo>
                  <a:lnTo>
                    <a:pt x="66" y="130"/>
                  </a:lnTo>
                  <a:lnTo>
                    <a:pt x="64" y="115"/>
                  </a:lnTo>
                  <a:lnTo>
                    <a:pt x="66" y="99"/>
                  </a:lnTo>
                  <a:lnTo>
                    <a:pt x="73" y="85"/>
                  </a:lnTo>
                  <a:lnTo>
                    <a:pt x="83" y="75"/>
                  </a:lnTo>
                  <a:lnTo>
                    <a:pt x="96" y="67"/>
                  </a:lnTo>
                  <a:lnTo>
                    <a:pt x="111" y="65"/>
                  </a:lnTo>
                  <a:lnTo>
                    <a:pt x="127" y="66"/>
                  </a:lnTo>
                  <a:lnTo>
                    <a:pt x="141" y="72"/>
                  </a:lnTo>
                  <a:lnTo>
                    <a:pt x="152" y="83"/>
                  </a:lnTo>
                  <a:lnTo>
                    <a:pt x="159" y="97"/>
                  </a:lnTo>
                  <a:lnTo>
                    <a:pt x="163" y="1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59E72B1-1353-44D1-9ECE-9D6EC95BF59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9054029" y="1270979"/>
            <a:ext cx="547328" cy="482937"/>
            <a:chOff x="4774335" y="3387837"/>
            <a:chExt cx="793451" cy="700104"/>
          </a:xfrm>
          <a:solidFill>
            <a:schemeClr val="bg1"/>
          </a:solidFill>
        </p:grpSpPr>
        <p:sp>
          <p:nvSpPr>
            <p:cNvPr id="164" name="Freeform 71">
              <a:extLst>
                <a:ext uri="{FF2B5EF4-FFF2-40B4-BE49-F238E27FC236}">
                  <a16:creationId xmlns:a16="http://schemas.microsoft.com/office/drawing/2014/main" id="{314F0982-572B-402D-A1FC-E14F3871D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377" y="3387837"/>
              <a:ext cx="348495" cy="312719"/>
            </a:xfrm>
            <a:custGeom>
              <a:avLst/>
              <a:gdLst>
                <a:gd name="T0" fmla="*/ 3895 w 8573"/>
                <a:gd name="T1" fmla="*/ 7054 h 7676"/>
                <a:gd name="T2" fmla="*/ 3895 w 8573"/>
                <a:gd name="T3" fmla="*/ 7037 h 7676"/>
                <a:gd name="T4" fmla="*/ 2478 w 8573"/>
                <a:gd name="T5" fmla="*/ 6650 h 7676"/>
                <a:gd name="T6" fmla="*/ 2712 w 8573"/>
                <a:gd name="T7" fmla="*/ 5827 h 7676"/>
                <a:gd name="T8" fmla="*/ 4081 w 8573"/>
                <a:gd name="T9" fmla="*/ 6214 h 7676"/>
                <a:gd name="T10" fmla="*/ 5009 w 8573"/>
                <a:gd name="T11" fmla="*/ 5518 h 7676"/>
                <a:gd name="T12" fmla="*/ 4056 w 8573"/>
                <a:gd name="T13" fmla="*/ 4631 h 7676"/>
                <a:gd name="T14" fmla="*/ 2537 w 8573"/>
                <a:gd name="T15" fmla="*/ 3058 h 7676"/>
                <a:gd name="T16" fmla="*/ 3949 w 8573"/>
                <a:gd name="T17" fmla="*/ 1568 h 7676"/>
                <a:gd name="T18" fmla="*/ 3949 w 8573"/>
                <a:gd name="T19" fmla="*/ 705 h 7676"/>
                <a:gd name="T20" fmla="*/ 4667 w 8573"/>
                <a:gd name="T21" fmla="*/ 705 h 7676"/>
                <a:gd name="T22" fmla="*/ 4667 w 8573"/>
                <a:gd name="T23" fmla="*/ 1524 h 7676"/>
                <a:gd name="T24" fmla="*/ 5875 w 8573"/>
                <a:gd name="T25" fmla="*/ 1813 h 7676"/>
                <a:gd name="T26" fmla="*/ 5640 w 8573"/>
                <a:gd name="T27" fmla="*/ 2621 h 7676"/>
                <a:gd name="T28" fmla="*/ 4448 w 8573"/>
                <a:gd name="T29" fmla="*/ 2323 h 7676"/>
                <a:gd name="T30" fmla="*/ 3616 w 8573"/>
                <a:gd name="T31" fmla="*/ 2935 h 7676"/>
                <a:gd name="T32" fmla="*/ 4677 w 8573"/>
                <a:gd name="T33" fmla="*/ 3798 h 7676"/>
                <a:gd name="T34" fmla="*/ 6094 w 8573"/>
                <a:gd name="T35" fmla="*/ 5425 h 7676"/>
                <a:gd name="T36" fmla="*/ 4614 w 8573"/>
                <a:gd name="T37" fmla="*/ 6989 h 7676"/>
                <a:gd name="T38" fmla="*/ 4614 w 8573"/>
                <a:gd name="T39" fmla="*/ 7054 h 7676"/>
                <a:gd name="T40" fmla="*/ 5503 w 8573"/>
                <a:gd name="T41" fmla="*/ 7054 h 7676"/>
                <a:gd name="T42" fmla="*/ 6933 w 8573"/>
                <a:gd name="T43" fmla="*/ 7676 h 7676"/>
                <a:gd name="T44" fmla="*/ 8573 w 8573"/>
                <a:gd name="T45" fmla="*/ 4298 h 7676"/>
                <a:gd name="T46" fmla="*/ 4286 w 8573"/>
                <a:gd name="T47" fmla="*/ 0 h 7676"/>
                <a:gd name="T48" fmla="*/ 0 w 8573"/>
                <a:gd name="T49" fmla="*/ 4298 h 7676"/>
                <a:gd name="T50" fmla="*/ 1000 w 8573"/>
                <a:gd name="T51" fmla="*/ 7054 h 7676"/>
                <a:gd name="T52" fmla="*/ 3895 w 8573"/>
                <a:gd name="T53" fmla="*/ 7054 h 7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73" h="7676">
                  <a:moveTo>
                    <a:pt x="3895" y="7054"/>
                  </a:moveTo>
                  <a:lnTo>
                    <a:pt x="3895" y="7037"/>
                  </a:lnTo>
                  <a:cubicBezTo>
                    <a:pt x="3343" y="7022"/>
                    <a:pt x="2796" y="6866"/>
                    <a:pt x="2478" y="6650"/>
                  </a:cubicBezTo>
                  <a:lnTo>
                    <a:pt x="2712" y="5827"/>
                  </a:lnTo>
                  <a:cubicBezTo>
                    <a:pt x="3054" y="6027"/>
                    <a:pt x="3548" y="6214"/>
                    <a:pt x="4081" y="6214"/>
                  </a:cubicBezTo>
                  <a:cubicBezTo>
                    <a:pt x="4633" y="6214"/>
                    <a:pt x="5009" y="5939"/>
                    <a:pt x="5009" y="5518"/>
                  </a:cubicBezTo>
                  <a:cubicBezTo>
                    <a:pt x="5009" y="5126"/>
                    <a:pt x="4702" y="4871"/>
                    <a:pt x="4056" y="4631"/>
                  </a:cubicBezTo>
                  <a:cubicBezTo>
                    <a:pt x="3132" y="4298"/>
                    <a:pt x="2537" y="3876"/>
                    <a:pt x="2537" y="3058"/>
                  </a:cubicBezTo>
                  <a:cubicBezTo>
                    <a:pt x="2537" y="2303"/>
                    <a:pt x="3065" y="1725"/>
                    <a:pt x="3949" y="1568"/>
                  </a:cubicBezTo>
                  <a:lnTo>
                    <a:pt x="3949" y="705"/>
                  </a:lnTo>
                  <a:lnTo>
                    <a:pt x="4667" y="705"/>
                  </a:lnTo>
                  <a:lnTo>
                    <a:pt x="4667" y="1524"/>
                  </a:lnTo>
                  <a:cubicBezTo>
                    <a:pt x="5220" y="1539"/>
                    <a:pt x="5596" y="1671"/>
                    <a:pt x="5875" y="1813"/>
                  </a:cubicBezTo>
                  <a:lnTo>
                    <a:pt x="5640" y="2621"/>
                  </a:lnTo>
                  <a:cubicBezTo>
                    <a:pt x="5430" y="2523"/>
                    <a:pt x="5044" y="2323"/>
                    <a:pt x="4448" y="2323"/>
                  </a:cubicBezTo>
                  <a:cubicBezTo>
                    <a:pt x="3837" y="2323"/>
                    <a:pt x="3616" y="2636"/>
                    <a:pt x="3616" y="2935"/>
                  </a:cubicBezTo>
                  <a:cubicBezTo>
                    <a:pt x="3616" y="3298"/>
                    <a:pt x="3929" y="3499"/>
                    <a:pt x="4677" y="3798"/>
                  </a:cubicBezTo>
                  <a:cubicBezTo>
                    <a:pt x="5660" y="4165"/>
                    <a:pt x="6094" y="4641"/>
                    <a:pt x="6094" y="5425"/>
                  </a:cubicBezTo>
                  <a:cubicBezTo>
                    <a:pt x="6094" y="6170"/>
                    <a:pt x="5582" y="6826"/>
                    <a:pt x="4614" y="6989"/>
                  </a:cubicBezTo>
                  <a:lnTo>
                    <a:pt x="4614" y="7054"/>
                  </a:lnTo>
                  <a:lnTo>
                    <a:pt x="5503" y="7054"/>
                  </a:lnTo>
                  <a:cubicBezTo>
                    <a:pt x="6067" y="7054"/>
                    <a:pt x="6574" y="7294"/>
                    <a:pt x="6933" y="7676"/>
                  </a:cubicBezTo>
                  <a:cubicBezTo>
                    <a:pt x="7931" y="6888"/>
                    <a:pt x="8573" y="5667"/>
                    <a:pt x="8573" y="4298"/>
                  </a:cubicBezTo>
                  <a:cubicBezTo>
                    <a:pt x="8573" y="1926"/>
                    <a:pt x="6652" y="0"/>
                    <a:pt x="4286" y="0"/>
                  </a:cubicBezTo>
                  <a:cubicBezTo>
                    <a:pt x="1921" y="0"/>
                    <a:pt x="0" y="1926"/>
                    <a:pt x="0" y="4298"/>
                  </a:cubicBezTo>
                  <a:cubicBezTo>
                    <a:pt x="0" y="5347"/>
                    <a:pt x="376" y="6308"/>
                    <a:pt x="1000" y="7054"/>
                  </a:cubicBezTo>
                  <a:lnTo>
                    <a:pt x="3895" y="70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00" dirty="0"/>
            </a:p>
          </p:txBody>
        </p:sp>
        <p:sp>
          <p:nvSpPr>
            <p:cNvPr id="165" name="Freeform 72">
              <a:extLst>
                <a:ext uri="{FF2B5EF4-FFF2-40B4-BE49-F238E27FC236}">
                  <a16:creationId xmlns:a16="http://schemas.microsoft.com/office/drawing/2014/main" id="{A04621F4-2752-4236-86ED-EEFDBFA60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335" y="3666316"/>
              <a:ext cx="793451" cy="421625"/>
            </a:xfrm>
            <a:custGeom>
              <a:avLst/>
              <a:gdLst>
                <a:gd name="T0" fmla="*/ 17837 w 19529"/>
                <a:gd name="T1" fmla="*/ 367 h 10315"/>
                <a:gd name="T2" fmla="*/ 14525 w 19529"/>
                <a:gd name="T3" fmla="*/ 3687 h 10315"/>
                <a:gd name="T4" fmla="*/ 9377 w 19529"/>
                <a:gd name="T5" fmla="*/ 3687 h 10315"/>
                <a:gd name="T6" fmla="*/ 9190 w 19529"/>
                <a:gd name="T7" fmla="*/ 3499 h 10315"/>
                <a:gd name="T8" fmla="*/ 9190 w 19529"/>
                <a:gd name="T9" fmla="*/ 3311 h 10315"/>
                <a:gd name="T10" fmla="*/ 9377 w 19529"/>
                <a:gd name="T11" fmla="*/ 3123 h 10315"/>
                <a:gd name="T12" fmla="*/ 12406 w 19529"/>
                <a:gd name="T13" fmla="*/ 3123 h 10315"/>
                <a:gd name="T14" fmla="*/ 13344 w 19529"/>
                <a:gd name="T15" fmla="*/ 2183 h 10315"/>
                <a:gd name="T16" fmla="*/ 12406 w 19529"/>
                <a:gd name="T17" fmla="*/ 1243 h 10315"/>
                <a:gd name="T18" fmla="*/ 5021 w 19529"/>
                <a:gd name="T19" fmla="*/ 1243 h 10315"/>
                <a:gd name="T20" fmla="*/ 4358 w 19529"/>
                <a:gd name="T21" fmla="*/ 1518 h 10315"/>
                <a:gd name="T22" fmla="*/ 280 w 19529"/>
                <a:gd name="T23" fmla="*/ 5608 h 10315"/>
                <a:gd name="T24" fmla="*/ 5 w 19529"/>
                <a:gd name="T25" fmla="*/ 6291 h 10315"/>
                <a:gd name="T26" fmla="*/ 7 w 19529"/>
                <a:gd name="T27" fmla="*/ 9424 h 10315"/>
                <a:gd name="T28" fmla="*/ 279 w 19529"/>
                <a:gd name="T29" fmla="*/ 10040 h 10315"/>
                <a:gd name="T30" fmla="*/ 942 w 19529"/>
                <a:gd name="T31" fmla="*/ 10315 h 10315"/>
                <a:gd name="T32" fmla="*/ 1606 w 19529"/>
                <a:gd name="T33" fmla="*/ 10040 h 10315"/>
                <a:gd name="T34" fmla="*/ 5410 w 19529"/>
                <a:gd name="T35" fmla="*/ 6226 h 10315"/>
                <a:gd name="T36" fmla="*/ 14257 w 19529"/>
                <a:gd name="T37" fmla="*/ 6226 h 10315"/>
                <a:gd name="T38" fmla="*/ 14920 w 19529"/>
                <a:gd name="T39" fmla="*/ 5951 h 10315"/>
                <a:gd name="T40" fmla="*/ 19163 w 19529"/>
                <a:gd name="T41" fmla="*/ 1697 h 10315"/>
                <a:gd name="T42" fmla="*/ 19163 w 19529"/>
                <a:gd name="T43" fmla="*/ 367 h 10315"/>
                <a:gd name="T44" fmla="*/ 17837 w 19529"/>
                <a:gd name="T45" fmla="*/ 367 h 10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29" h="10315">
                  <a:moveTo>
                    <a:pt x="17837" y="367"/>
                  </a:moveTo>
                  <a:lnTo>
                    <a:pt x="14525" y="3687"/>
                  </a:lnTo>
                  <a:lnTo>
                    <a:pt x="9377" y="3687"/>
                  </a:lnTo>
                  <a:cubicBezTo>
                    <a:pt x="9274" y="3687"/>
                    <a:pt x="9190" y="3603"/>
                    <a:pt x="9190" y="3499"/>
                  </a:cubicBezTo>
                  <a:lnTo>
                    <a:pt x="9190" y="3311"/>
                  </a:lnTo>
                  <a:cubicBezTo>
                    <a:pt x="9190" y="3207"/>
                    <a:pt x="9274" y="3123"/>
                    <a:pt x="9377" y="3123"/>
                  </a:cubicBezTo>
                  <a:lnTo>
                    <a:pt x="12406" y="3123"/>
                  </a:lnTo>
                  <a:cubicBezTo>
                    <a:pt x="12924" y="3123"/>
                    <a:pt x="13344" y="2702"/>
                    <a:pt x="13344" y="2183"/>
                  </a:cubicBezTo>
                  <a:cubicBezTo>
                    <a:pt x="13344" y="1664"/>
                    <a:pt x="12924" y="1243"/>
                    <a:pt x="12406" y="1243"/>
                  </a:cubicBezTo>
                  <a:lnTo>
                    <a:pt x="5021" y="1243"/>
                  </a:lnTo>
                  <a:cubicBezTo>
                    <a:pt x="4773" y="1243"/>
                    <a:pt x="4534" y="1342"/>
                    <a:pt x="4358" y="1518"/>
                  </a:cubicBezTo>
                  <a:lnTo>
                    <a:pt x="280" y="5608"/>
                  </a:lnTo>
                  <a:cubicBezTo>
                    <a:pt x="92" y="5796"/>
                    <a:pt x="0" y="6045"/>
                    <a:pt x="5" y="6291"/>
                  </a:cubicBezTo>
                  <a:cubicBezTo>
                    <a:pt x="9" y="6463"/>
                    <a:pt x="1" y="9296"/>
                    <a:pt x="7" y="9424"/>
                  </a:cubicBezTo>
                  <a:cubicBezTo>
                    <a:pt x="18" y="9648"/>
                    <a:pt x="109" y="9869"/>
                    <a:pt x="279" y="10040"/>
                  </a:cubicBezTo>
                  <a:cubicBezTo>
                    <a:pt x="462" y="10223"/>
                    <a:pt x="702" y="10315"/>
                    <a:pt x="942" y="10315"/>
                  </a:cubicBezTo>
                  <a:cubicBezTo>
                    <a:pt x="1182" y="10315"/>
                    <a:pt x="1422" y="10223"/>
                    <a:pt x="1606" y="10040"/>
                  </a:cubicBezTo>
                  <a:lnTo>
                    <a:pt x="5410" y="6226"/>
                  </a:lnTo>
                  <a:lnTo>
                    <a:pt x="14257" y="6226"/>
                  </a:lnTo>
                  <a:cubicBezTo>
                    <a:pt x="14506" y="6226"/>
                    <a:pt x="14744" y="6127"/>
                    <a:pt x="14920" y="5951"/>
                  </a:cubicBezTo>
                  <a:lnTo>
                    <a:pt x="19163" y="1697"/>
                  </a:lnTo>
                  <a:cubicBezTo>
                    <a:pt x="19529" y="1329"/>
                    <a:pt x="19529" y="734"/>
                    <a:pt x="19163" y="367"/>
                  </a:cubicBezTo>
                  <a:cubicBezTo>
                    <a:pt x="18797" y="0"/>
                    <a:pt x="18203" y="0"/>
                    <a:pt x="17837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00" dirty="0"/>
            </a:p>
          </p:txBody>
        </p:sp>
      </p:grpSp>
      <p:sp>
        <p:nvSpPr>
          <p:cNvPr id="3" name="5. Source">
            <a:extLst>
              <a:ext uri="{FF2B5EF4-FFF2-40B4-BE49-F238E27FC236}">
                <a16:creationId xmlns:a16="http://schemas.microsoft.com/office/drawing/2014/main" id="{94B15CCB-A237-4DCC-9001-D1E626A8DAE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Expert interviews, client studies; McKinsey Global Institute analysis</a:t>
            </a:r>
          </a:p>
        </p:txBody>
      </p:sp>
    </p:spTree>
    <p:extLst>
      <p:ext uri="{BB962C8B-B14F-4D97-AF65-F5344CB8AC3E}">
        <p14:creationId xmlns:p14="http://schemas.microsoft.com/office/powerpoint/2010/main" val="18583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55506F4-2BC5-4378-AC9A-1DF81B59DF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6156303"/>
              </p:ext>
            </p:extLst>
          </p:nvPr>
        </p:nvGraphicFramePr>
        <p:xfrm>
          <a:off x="1677" y="16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7" name="think-cell Slide" r:id="rId37" imgW="395" imgH="394" progId="TCLayout.ActiveDocument.1">
                  <p:embed/>
                </p:oleObj>
              </mc:Choice>
              <mc:Fallback>
                <p:oleObj name="think-cell Slide" r:id="rId37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55506F4-2BC5-4378-AC9A-1DF81B59D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677" y="16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8A1711-DE89-415A-ADA2-FB2A80D703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" y="50"/>
            <a:ext cx="158747" cy="1587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96203" fontAlgn="auto">
              <a:spcBef>
                <a:spcPts val="0"/>
              </a:spcBef>
              <a:spcAft>
                <a:spcPts val="0"/>
              </a:spcAft>
            </a:pPr>
            <a:endParaRPr lang="en-US" sz="2200" b="1" dirty="0" err="1">
              <a:solidFill>
                <a:srgbClr val="000000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08E8662B-C96C-4E09-BBFE-23161D9D1C6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8835" y="138791"/>
            <a:ext cx="11594622" cy="716947"/>
          </a:xfrm>
        </p:spPr>
        <p:txBody>
          <a:bodyPr>
            <a:normAutofit fontScale="90000"/>
          </a:bodyPr>
          <a:lstStyle/>
          <a:p>
            <a:r>
              <a:rPr lang="en-US" dirty="0"/>
              <a:t>From 2015 to ‘17, the modular market share as % of total construction increased by just 1%; however, this doubled total market revenues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49DD790F-B81B-4E95-8B2C-97E263C6392E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65679408"/>
              </p:ext>
            </p:extLst>
          </p:nvPr>
        </p:nvGraphicFramePr>
        <p:xfrm>
          <a:off x="765175" y="1431925"/>
          <a:ext cx="10253663" cy="165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E620646D-83AF-4EB2-A23E-DCDE2957501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20713" y="1680393"/>
            <a:ext cx="103188" cy="22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5A875EFB-F4E4-44A0-98B2-17618EEA4D28}" type="datetime'''''5''''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5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49276CD-FDC7-4BFE-AABD-DB9752A6E2A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41350" y="3070225"/>
            <a:ext cx="4127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F644C92A-FB4D-4FAE-9746-4F26EADDBAB6}" type="datetime'''2''''''''''''''''01''5''''''''''''''''''''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ctr" defTabSz="877533">
                <a:buClr>
                  <a:srgbClr val="051C2C"/>
                </a:buClr>
              </a:pPr>
              <a:t>2015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EF12451-3BB0-4DE5-B88E-3F5DE282569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20713" y="2897188"/>
            <a:ext cx="1031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1B56F727-9216-4E0D-A1C4-C753D09ECEAE}" type="datetime'''''''''''''''''''''''''''''''''''''''''2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2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53CF6EB-3106-4899-8834-588816013D6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710113" y="3070225"/>
            <a:ext cx="2063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BEC16FFB-4297-4FF7-8385-39AD321F565F}" type="datetime'''''''''''''''''''''''''''''''''''''1''''''''''''''''''7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ctr" defTabSz="877533">
                <a:buClr>
                  <a:srgbClr val="051C2C"/>
                </a:buClr>
              </a:pPr>
              <a:t>17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60BC0F0-9D03-41A9-B26D-A33A2537C27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725738" y="3070225"/>
            <a:ext cx="2063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E980B5AF-3AAA-4B96-A2CE-73C59954E1DE}" type="datetime'''''''''''''''''''''''''16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ctr" defTabSz="877533">
                <a:buClr>
                  <a:srgbClr val="051C2C"/>
                </a:buClr>
              </a:pPr>
              <a:t>16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FF164A-4DF4-43D6-B6E7-9E6915CCE25C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20713" y="2490788"/>
            <a:ext cx="1031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0B2D447E-4B59-43A7-BF6E-1F8E51BF8F14}" type="datetime'''''''''3''''''''''''''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3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AA6E52A5-588F-4350-ACA4-D7BF41120B9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548938" y="3070225"/>
            <a:ext cx="4127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16B80465-2DA8-4B5B-A9E8-DEA3ECFED55E}" type="datetime'''''''''2''''''''''''''''''''''''''0''20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ctr" defTabSz="877533">
                <a:buClr>
                  <a:srgbClr val="051C2C"/>
                </a:buClr>
              </a:pPr>
              <a:t>2020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D628EF45-5174-40C0-81F4-5634853C001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20713" y="2085975"/>
            <a:ext cx="1031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6449E441-5BBC-4AF4-9F91-757EB515C4CD}" type="datetime'''''''''4''''''''''''''''''''''''''''''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4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813705D-E583-4725-A3C9-61CA887D7445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96831787"/>
              </p:ext>
            </p:extLst>
          </p:nvPr>
        </p:nvGraphicFramePr>
        <p:xfrm>
          <a:off x="765175" y="3848100"/>
          <a:ext cx="10221913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0B1FFD2-8774-4693-8127-38EE6D998D9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65138" y="5318125"/>
            <a:ext cx="2587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A23BEFAA-CB36-4F55-9E10-87E2016CEE04}" type="datetime'''2''''''.''''''''''''''''''''''''''''''''5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2.5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F348E43-D940-48CC-8B7C-B6ECFB6C211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0548938" y="5903913"/>
            <a:ext cx="4127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E7386858-FDDB-4E8D-85FF-4AF4A986BB24}" type="datetime'''''''''2''''''''''''''01''''''''''''''''7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ctr" defTabSz="877533">
                <a:buClr>
                  <a:srgbClr val="051C2C"/>
                </a:buClr>
              </a:pPr>
              <a:t>2017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ECFBEDCB-95E1-4A6A-A444-125B0D749B6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41350" y="5903913"/>
            <a:ext cx="4127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8B6A1501-0250-4567-9687-1D88F07DE703}" type="datetime'''''''''2''''''0''''''''''''1''''''''''''''''5''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ctr" defTabSz="877533">
                <a:buClr>
                  <a:srgbClr val="051C2C"/>
                </a:buClr>
              </a:pPr>
              <a:t>2015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5643EF5D-9E0C-44A0-AB93-B522C648011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691188" y="5903913"/>
            <a:ext cx="2063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A0F063EC-5FDD-4903-AD00-70C0856E2D7B}" type="datetime'''''''''''''''''''''''''''1''''''''''''''''6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ctr" defTabSz="877533">
                <a:buClr>
                  <a:srgbClr val="051C2C"/>
                </a:buClr>
              </a:pPr>
              <a:t>16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4D064145-671B-43CF-A023-56D7ABE2B74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65138" y="4905375"/>
            <a:ext cx="2587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AE92B873-C58C-4D25-92B9-322F4E24D4DA}" type="datetime'''''''''''3''''.''''''''''''''''0''''''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3.0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86647613-2F3A-4E8B-ACDC-8CF21900BF8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65138" y="5730875"/>
            <a:ext cx="2587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F1966A06-8ACA-4884-8429-FB016C90E6C1}" type="datetime'2''''''''''''''''.''''''''''''''0''''''''''''''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2.0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8F70CA06-E5D0-4E9A-A49A-A7EFF248D44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65138" y="4492625"/>
            <a:ext cx="2587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D91AB651-DE0C-4156-AC48-41F96C14E996}" type="datetime'''3''''''''''''''''''''.''''''''''''''5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3.5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23D269B5-0EBB-46F1-A008-30F263CC764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65138" y="4079551"/>
            <a:ext cx="258763" cy="22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877533">
              <a:buClr>
                <a:srgbClr val="051C2C"/>
              </a:buClr>
            </a:pPr>
            <a:fld id="{D378F622-1912-405E-AD38-D0D2EFE755DA}" type="datetime'4''''''''''''''''''.''''''0'''''''''''''''''''''">
              <a:rPr lang="en-US" altLang="en-US" sz="1470">
                <a:solidFill>
                  <a:srgbClr val="000000"/>
                </a:solidFill>
                <a:latin typeface="Arial"/>
                <a:sym typeface="+mn-lt"/>
              </a:rPr>
              <a:pPr algn="r" defTabSz="877533">
                <a:buClr>
                  <a:srgbClr val="051C2C"/>
                </a:buClr>
              </a:pPr>
              <a:t>4.0</a:t>
            </a:fld>
            <a:endParaRPr lang="en-US" sz="1470" dirty="0">
              <a:solidFill>
                <a:srgbClr val="000000"/>
              </a:solidFill>
              <a:latin typeface="Arial"/>
              <a:sym typeface="+mn-lt"/>
            </a:endParaRP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069B9BE-10A0-456B-B08D-1173FA8BC88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847725" y="5808663"/>
            <a:ext cx="2530475" cy="0"/>
          </a:xfrm>
          <a:prstGeom prst="line">
            <a:avLst/>
          </a:prstGeom>
          <a:ln w="317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036883B5-BF22-4DBE-9D5E-EFFBD5B93FC7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5794375" y="4768850"/>
            <a:ext cx="2536825" cy="0"/>
          </a:xfrm>
          <a:prstGeom prst="line">
            <a:avLst/>
          </a:prstGeom>
          <a:ln w="317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6BFFCA3-046F-4665-816B-6B493C9F6918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H="1">
            <a:off x="8216900" y="4208689"/>
            <a:ext cx="2538413" cy="0"/>
          </a:xfrm>
          <a:prstGeom prst="line">
            <a:avLst/>
          </a:prstGeom>
          <a:ln w="317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C0EB70EC-455F-4E4B-B5E9-143BE0D6AAA2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gray">
          <a:xfrm flipV="1">
            <a:off x="8274050" y="4205287"/>
            <a:ext cx="0" cy="56673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3449CE3-36AE-48B4-9D34-BB677A25049A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gray">
          <a:xfrm flipH="1">
            <a:off x="3263900" y="4768850"/>
            <a:ext cx="2530475" cy="0"/>
          </a:xfrm>
          <a:prstGeom prst="line">
            <a:avLst/>
          </a:prstGeom>
          <a:ln w="317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EA670C40-B656-4A04-9897-16763AE3A100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V="1">
            <a:off x="3321050" y="4765675"/>
            <a:ext cx="0" cy="1046163"/>
          </a:xfrm>
          <a:prstGeom prst="line">
            <a:avLst/>
          </a:prstGeom>
          <a:ln w="38100" cap="flat" cmpd="sng" algn="ctr">
            <a:solidFill>
              <a:srgbClr val="50606B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 Placeholder 2">
            <a:extLst>
              <a:ext uri="{FF2B5EF4-FFF2-40B4-BE49-F238E27FC236}">
                <a16:creationId xmlns:a16="http://schemas.microsoft.com/office/drawing/2014/main" id="{AF7C9EC8-1D2C-44C0-A578-A530B035A7A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847013" y="3779838"/>
            <a:ext cx="854075" cy="3810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bg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B421188D-C686-4405-859E-5F8262866D86}" type="datetime'''''+''''''''''''''2''''''''''''''''''''''''''''1%'''">
              <a:rPr lang="en-US" altLang="en-US" sz="1764" b="1" dirty="0">
                <a:solidFill>
                  <a:srgbClr val="000000"/>
                </a:solidFill>
                <a:latin typeface="Georgia"/>
                <a:sym typeface="+mn-lt"/>
              </a:rPr>
              <a:pPr algn="ctr" defTabSz="877533">
                <a:buClr>
                  <a:srgbClr val="051C2C"/>
                </a:buClr>
              </a:pPr>
              <a:t>+21%</a:t>
            </a:fld>
            <a:endParaRPr lang="en-US" sz="1568" b="1" dirty="0">
              <a:solidFill>
                <a:srgbClr val="000000"/>
              </a:solidFill>
              <a:latin typeface="Georgia"/>
              <a:sym typeface="+mn-lt"/>
            </a:endParaRPr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79A83AD2-E334-49C0-BA22-D153227CE3F4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870200" y="5154613"/>
            <a:ext cx="903288" cy="381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77533">
              <a:buClr>
                <a:srgbClr val="051C2C"/>
              </a:buClr>
            </a:pPr>
            <a:fld id="{61105E07-C554-4ED0-9CB6-52A802EF8AF4}" type="datetime'''+''''''6''''''2''''''%'''''''''''''''''''''''''''''''">
              <a:rPr lang="en-US" altLang="en-US" sz="1764" b="1">
                <a:solidFill>
                  <a:srgbClr val="000000"/>
                </a:solidFill>
                <a:latin typeface="Georgia"/>
                <a:sym typeface="+mn-lt"/>
              </a:rPr>
              <a:pPr algn="ctr" defTabSz="877533">
                <a:buClr>
                  <a:srgbClr val="051C2C"/>
                </a:buClr>
              </a:pPr>
              <a:t>+62%</a:t>
            </a:fld>
            <a:endParaRPr lang="en-US" sz="1470" b="1" dirty="0">
              <a:solidFill>
                <a:srgbClr val="000000"/>
              </a:solidFill>
              <a:latin typeface="Georgia"/>
              <a:sym typeface="+mn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877F55-81AA-4CF8-9607-3AE4C4E89741}"/>
              </a:ext>
            </a:extLst>
          </p:cNvPr>
          <p:cNvSpPr txBox="1">
            <a:spLocks/>
          </p:cNvSpPr>
          <p:nvPr/>
        </p:nvSpPr>
        <p:spPr>
          <a:xfrm>
            <a:off x="543685" y="1261865"/>
            <a:ext cx="10861743" cy="289393"/>
          </a:xfrm>
          <a:prstGeom prst="rect">
            <a:avLst/>
          </a:prstGeom>
        </p:spPr>
        <p:txBody>
          <a:bodyPr vert="horz" lIns="0" tIns="0" rIns="0" bIns="18287" rtlCol="0" anchor="b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877533" fontAlgn="auto">
              <a:spcBef>
                <a:spcPts val="0"/>
              </a:spcBef>
              <a:spcAft>
                <a:spcPts val="0"/>
              </a:spcAft>
              <a:buClr>
                <a:srgbClr val="051C2C"/>
              </a:buClr>
            </a:pPr>
            <a:r>
              <a:rPr lang="en-US" sz="1764" b="1" dirty="0" err="1">
                <a:solidFill>
                  <a:srgbClr val="000000"/>
                </a:solidFill>
                <a:latin typeface="Arial"/>
              </a:rPr>
              <a:t>Modular’s</a:t>
            </a:r>
            <a:r>
              <a:rPr lang="en-US" sz="1764" b="1" dirty="0">
                <a:solidFill>
                  <a:srgbClr val="000000"/>
                </a:solidFill>
                <a:latin typeface="Arial"/>
              </a:rPr>
              <a:t> market share of total construction in North America, </a:t>
            </a:r>
            <a:r>
              <a:rPr lang="en-US" sz="1764" dirty="0">
                <a:solidFill>
                  <a:srgbClr val="FFFFFF">
                    <a:lumMod val="50000"/>
                  </a:srgbClr>
                </a:solidFill>
                <a:latin typeface="Arial"/>
              </a:rPr>
              <a:t>%, 2015-2017</a:t>
            </a:r>
            <a:endParaRPr lang="en-US" sz="1764" b="1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36BC5A1-F40D-46EA-A2B7-BE8CC1781C24}"/>
              </a:ext>
            </a:extLst>
          </p:cNvPr>
          <p:cNvSpPr txBox="1">
            <a:spLocks/>
          </p:cNvSpPr>
          <p:nvPr/>
        </p:nvSpPr>
        <p:spPr>
          <a:xfrm>
            <a:off x="543685" y="3654070"/>
            <a:ext cx="10861743" cy="289946"/>
          </a:xfrm>
          <a:prstGeom prst="rect">
            <a:avLst/>
          </a:prstGeom>
        </p:spPr>
        <p:txBody>
          <a:bodyPr vert="horz" lIns="0" tIns="0" rIns="0" bIns="18287" rtlCol="0" anchor="b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defTabSz="877533" fontAlgn="auto">
              <a:spcBef>
                <a:spcPts val="0"/>
              </a:spcBef>
              <a:spcAft>
                <a:spcPts val="0"/>
              </a:spcAft>
              <a:buClr>
                <a:srgbClr val="051C2C"/>
              </a:buClr>
            </a:pPr>
            <a:r>
              <a:rPr lang="en-US" sz="1764" b="1" dirty="0">
                <a:solidFill>
                  <a:srgbClr val="000000"/>
                </a:solidFill>
                <a:latin typeface="Arial"/>
              </a:rPr>
              <a:t>North American modular market revenue</a:t>
            </a:r>
            <a:r>
              <a:rPr lang="en-US" sz="1764" b="1" baseline="30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764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764" dirty="0">
                <a:solidFill>
                  <a:srgbClr val="FFFFFF">
                    <a:lumMod val="50000"/>
                  </a:srgbClr>
                </a:solidFill>
                <a:latin typeface="Arial"/>
              </a:rPr>
              <a:t>$B, 2015-2017 </a:t>
            </a:r>
            <a:endParaRPr lang="en-US" sz="1764" b="1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6C220523-3511-4BBF-9990-865F97FDAF16}"/>
              </a:ext>
            </a:extLst>
          </p:cNvPr>
          <p:cNvCxnSpPr>
            <a:cxnSpLocks/>
          </p:cNvCxnSpPr>
          <p:nvPr/>
        </p:nvCxnSpPr>
        <p:spPr>
          <a:xfrm flipV="1">
            <a:off x="4734524" y="1808110"/>
            <a:ext cx="5848044" cy="673646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2F81A959-D09D-4C29-8257-2C3854D9B425}"/>
              </a:ext>
            </a:extLst>
          </p:cNvPr>
          <p:cNvCxnSpPr>
            <a:cxnSpLocks/>
          </p:cNvCxnSpPr>
          <p:nvPr/>
        </p:nvCxnSpPr>
        <p:spPr>
          <a:xfrm flipV="1">
            <a:off x="10550789" y="1854651"/>
            <a:ext cx="0" cy="317398"/>
          </a:xfrm>
          <a:prstGeom prst="straightConnector1">
            <a:avLst/>
          </a:prstGeom>
          <a:ln w="6350" cap="rnd">
            <a:solidFill>
              <a:srgbClr val="7F7F7F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4. Footnote">
            <a:extLst>
              <a:ext uri="{FF2B5EF4-FFF2-40B4-BE49-F238E27FC236}">
                <a16:creationId xmlns:a16="http://schemas.microsoft.com/office/drawing/2014/main" id="{AE88561B-EE3C-42AB-AC1F-1491C88AE13C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42936" y="6138906"/>
            <a:ext cx="7133620" cy="1357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2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1 Estimates made using average revenue collected from 45 PMC firms and total PMC firm count of 252</a:t>
            </a:r>
            <a:endParaRPr lang="en-US" sz="882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5A91D4D-1676-4A9C-8914-2CD1C3CCACA6}"/>
              </a:ext>
            </a:extLst>
          </p:cNvPr>
          <p:cNvSpPr txBox="1"/>
          <p:nvPr/>
        </p:nvSpPr>
        <p:spPr>
          <a:xfrm>
            <a:off x="8742964" y="2105148"/>
            <a:ext cx="2662465" cy="595900"/>
          </a:xfrm>
          <a:prstGeom prst="rect">
            <a:avLst/>
          </a:prstGeom>
          <a:solidFill>
            <a:srgbClr val="E6E6E6"/>
          </a:solidFill>
          <a:ln w="9525">
            <a:noFill/>
          </a:ln>
        </p:spPr>
        <p:txBody>
          <a:bodyPr vert="horz" wrap="square" lIns="70574" tIns="70574" rIns="70574" bIns="70574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3600" lvl="1" indent="0" defTabSz="877533" fontAlgn="auto">
              <a:spcBef>
                <a:spcPts val="0"/>
              </a:spcBef>
              <a:spcAft>
                <a:spcPts val="0"/>
              </a:spcAft>
              <a:buClr>
                <a:srgbClr val="051C2C"/>
              </a:buClr>
              <a:buNone/>
            </a:pPr>
            <a:r>
              <a:rPr lang="en-US" sz="1470" dirty="0">
                <a:solidFill>
                  <a:srgbClr val="000000"/>
                </a:solidFill>
                <a:latin typeface="Arial"/>
              </a:rPr>
              <a:t>Projected market share: 5% by 2020</a:t>
            </a:r>
          </a:p>
        </p:txBody>
      </p:sp>
      <p:grpSp>
        <p:nvGrpSpPr>
          <p:cNvPr id="10" name="Callout 10">
            <a:extLst>
              <a:ext uri="{FF2B5EF4-FFF2-40B4-BE49-F238E27FC236}">
                <a16:creationId xmlns:a16="http://schemas.microsoft.com/office/drawing/2014/main" id="{814CB174-32CE-4526-B0D4-4CF4A12E22D5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8147374" y="4562715"/>
            <a:ext cx="3730184" cy="1215446"/>
            <a:chOff x="280171" y="1190164"/>
            <a:chExt cx="3806007" cy="1240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BD8AED-1D9F-475D-8841-409518FCD37D}"/>
                </a:ext>
              </a:extLst>
            </p:cNvPr>
            <p:cNvSpPr txBox="1"/>
            <p:nvPr/>
          </p:nvSpPr>
          <p:spPr>
            <a:xfrm>
              <a:off x="887867" y="1190164"/>
              <a:ext cx="3198311" cy="1240152"/>
            </a:xfrm>
            <a:prstGeom prst="rect">
              <a:avLst/>
            </a:prstGeom>
            <a:solidFill>
              <a:srgbClr val="E6E6E6"/>
            </a:solidFill>
          </p:spPr>
          <p:txBody>
            <a:bodyPr vert="horz" wrap="square" lIns="104555" tIns="104555" rIns="104555" bIns="104555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0"/>
                </a:spcBef>
                <a:spcAft>
                  <a:spcPts val="392"/>
                </a:spcAft>
                <a:buNone/>
              </a:pPr>
              <a:r>
                <a:rPr lang="en-US" sz="1372" dirty="0">
                  <a:solidFill>
                    <a:srgbClr val="000000"/>
                  </a:solidFill>
                  <a:latin typeface="Arial"/>
                </a:rPr>
                <a:t>The slower growth rate from 2016 to 2017 was largely driven by decreased growth in the residential market, following the completion of several large projects in 2016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08DEF78-D5D4-4600-BFB1-386FCF477CDB}"/>
                </a:ext>
              </a:extLst>
            </p:cNvPr>
            <p:cNvCxnSpPr>
              <a:cxnSpLocks/>
            </p:cNvCxnSpPr>
            <p:nvPr/>
          </p:nvCxnSpPr>
          <p:spPr>
            <a:xfrm>
              <a:off x="280171" y="1309954"/>
              <a:ext cx="381000" cy="0"/>
            </a:xfrm>
            <a:prstGeom prst="straightConnector1">
              <a:avLst/>
            </a:prstGeom>
            <a:ln w="6350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01EBBF-FCD7-4E78-A3D7-5E069A72E533}"/>
              </a:ext>
            </a:extLst>
          </p:cNvPr>
          <p:cNvSpPr txBox="1"/>
          <p:nvPr/>
        </p:nvSpPr>
        <p:spPr>
          <a:xfrm>
            <a:off x="6833398" y="3421051"/>
            <a:ext cx="3983038" cy="2413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1568" dirty="0">
                <a:solidFill>
                  <a:srgbClr val="000000"/>
                </a:solidFill>
                <a:latin typeface="Arial"/>
              </a:rPr>
              <a:t>Total Construction Starts: $221B (2017)</a:t>
            </a:r>
          </a:p>
        </p:txBody>
      </p:sp>
      <p:sp>
        <p:nvSpPr>
          <p:cNvPr id="7" name="5. Source">
            <a:extLst>
              <a:ext uri="{FF2B5EF4-FFF2-40B4-BE49-F238E27FC236}">
                <a16:creationId xmlns:a16="http://schemas.microsoft.com/office/drawing/2014/main" id="{4AE2CECE-93E4-4AAD-AD6F-D5CD83894A22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543685" y="6372193"/>
            <a:ext cx="7132872" cy="13574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882">
                <a:solidFill>
                  <a:srgbClr val="000000"/>
                </a:solidFill>
                <a:latin typeface="Arial"/>
              </a:rPr>
              <a:t>SOURCE: Modular Building Institute Permanent Modular Construction 2018 Report</a:t>
            </a:r>
            <a:endParaRPr lang="en-US" sz="88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5. Source">
            <a:extLst>
              <a:ext uri="{FF2B5EF4-FFF2-40B4-BE49-F238E27FC236}">
                <a16:creationId xmlns:a16="http://schemas.microsoft.com/office/drawing/2014/main" id="{7D46A701-1689-42CD-A65E-877AFDAD9E27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0" y="7544872"/>
            <a:ext cx="99528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/>
              <a:t>Source: ...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4278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2FD0052-3A6D-4909-B703-690D6132E7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095886"/>
              </p:ext>
            </p:extLst>
          </p:nvPr>
        </p:nvGraphicFramePr>
        <p:xfrm>
          <a:off x="1645" y="1656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1" name="think-cell Slide" r:id="rId86" imgW="327" imgH="327" progId="TCLayout.ActiveDocument.1">
                  <p:embed/>
                </p:oleObj>
              </mc:Choice>
              <mc:Fallback>
                <p:oleObj name="think-cell Slide" r:id="rId86" imgW="327" imgH="32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2FD0052-3A6D-4909-B703-690D6132E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1645" y="1656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75AB5DFC-0D91-4747-A5A1-9FDABFF177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" y="100"/>
            <a:ext cx="155584" cy="15558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203" fontAlgn="auto">
              <a:spcBef>
                <a:spcPts val="0"/>
              </a:spcBef>
              <a:spcAft>
                <a:spcPts val="0"/>
              </a:spcAft>
            </a:pPr>
            <a:endParaRPr lang="en-US" sz="1862" b="1" dirty="0" err="1">
              <a:solidFill>
                <a:srgbClr val="FFFFFF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7F00E54F-9C36-4917-99AF-571B5D471EA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9711" y="341852"/>
            <a:ext cx="7267481" cy="573106"/>
          </a:xfrm>
        </p:spPr>
        <p:txBody>
          <a:bodyPr wrap="square">
            <a:spAutoFit/>
          </a:bodyPr>
          <a:lstStyle/>
          <a:p>
            <a:r>
              <a:rPr lang="en-US" sz="1862" dirty="0"/>
              <a:t>All of U.S. has a huge opportunity to leverage modular to address shortage of affordable housing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52BEC-28FB-4AFF-AE5B-99B4CB7C4079}"/>
              </a:ext>
            </a:extLst>
          </p:cNvPr>
          <p:cNvSpPr txBox="1">
            <a:spLocks/>
          </p:cNvSpPr>
          <p:nvPr/>
        </p:nvSpPr>
        <p:spPr>
          <a:xfrm>
            <a:off x="7996057" y="710304"/>
            <a:ext cx="3412277" cy="271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1764" b="1" dirty="0">
                <a:solidFill>
                  <a:srgbClr val="000000"/>
                </a:solidFill>
                <a:latin typeface="Arial"/>
              </a:rPr>
              <a:t>Key takeaways for Minnesota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FA7D9F19-9B53-4FE5-A3BD-64DD64CE6446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903795" y="1525264"/>
            <a:ext cx="877946" cy="654660"/>
          </a:xfrm>
          <a:custGeom>
            <a:avLst/>
            <a:gdLst>
              <a:gd name="T0" fmla="*/ 3 w 595"/>
              <a:gd name="T1" fmla="*/ 265 h 442"/>
              <a:gd name="T2" fmla="*/ 9 w 595"/>
              <a:gd name="T3" fmla="*/ 235 h 442"/>
              <a:gd name="T4" fmla="*/ 19 w 595"/>
              <a:gd name="T5" fmla="*/ 196 h 442"/>
              <a:gd name="T6" fmla="*/ 24 w 595"/>
              <a:gd name="T7" fmla="*/ 173 h 442"/>
              <a:gd name="T8" fmla="*/ 31 w 595"/>
              <a:gd name="T9" fmla="*/ 95 h 442"/>
              <a:gd name="T10" fmla="*/ 25 w 595"/>
              <a:gd name="T11" fmla="*/ 74 h 442"/>
              <a:gd name="T12" fmla="*/ 30 w 595"/>
              <a:gd name="T13" fmla="*/ 37 h 442"/>
              <a:gd name="T14" fmla="*/ 42 w 595"/>
              <a:gd name="T15" fmla="*/ 22 h 442"/>
              <a:gd name="T16" fmla="*/ 72 w 595"/>
              <a:gd name="T17" fmla="*/ 56 h 442"/>
              <a:gd name="T18" fmla="*/ 111 w 595"/>
              <a:gd name="T19" fmla="*/ 76 h 442"/>
              <a:gd name="T20" fmla="*/ 135 w 595"/>
              <a:gd name="T21" fmla="*/ 83 h 442"/>
              <a:gd name="T22" fmla="*/ 168 w 595"/>
              <a:gd name="T23" fmla="*/ 98 h 442"/>
              <a:gd name="T24" fmla="*/ 192 w 595"/>
              <a:gd name="T25" fmla="*/ 104 h 442"/>
              <a:gd name="T26" fmla="*/ 201 w 595"/>
              <a:gd name="T27" fmla="*/ 40 h 442"/>
              <a:gd name="T28" fmla="*/ 198 w 595"/>
              <a:gd name="T29" fmla="*/ 2 h 442"/>
              <a:gd name="T30" fmla="*/ 295 w 595"/>
              <a:gd name="T31" fmla="*/ 29 h 442"/>
              <a:gd name="T32" fmla="*/ 450 w 595"/>
              <a:gd name="T33" fmla="*/ 74 h 442"/>
              <a:gd name="T34" fmla="*/ 595 w 595"/>
              <a:gd name="T35" fmla="*/ 116 h 442"/>
              <a:gd name="T36" fmla="*/ 583 w 595"/>
              <a:gd name="T37" fmla="*/ 155 h 442"/>
              <a:gd name="T38" fmla="*/ 571 w 595"/>
              <a:gd name="T39" fmla="*/ 206 h 442"/>
              <a:gd name="T40" fmla="*/ 556 w 595"/>
              <a:gd name="T41" fmla="*/ 247 h 442"/>
              <a:gd name="T42" fmla="*/ 541 w 595"/>
              <a:gd name="T43" fmla="*/ 293 h 442"/>
              <a:gd name="T44" fmla="*/ 529 w 595"/>
              <a:gd name="T45" fmla="*/ 346 h 442"/>
              <a:gd name="T46" fmla="*/ 511 w 595"/>
              <a:gd name="T47" fmla="*/ 422 h 442"/>
              <a:gd name="T48" fmla="*/ 504 w 595"/>
              <a:gd name="T49" fmla="*/ 440 h 442"/>
              <a:gd name="T50" fmla="*/ 469 w 595"/>
              <a:gd name="T51" fmla="*/ 436 h 442"/>
              <a:gd name="T52" fmla="*/ 454 w 595"/>
              <a:gd name="T53" fmla="*/ 427 h 442"/>
              <a:gd name="T54" fmla="*/ 415 w 595"/>
              <a:gd name="T55" fmla="*/ 415 h 442"/>
              <a:gd name="T56" fmla="*/ 385 w 595"/>
              <a:gd name="T57" fmla="*/ 409 h 442"/>
              <a:gd name="T58" fmla="*/ 211 w 595"/>
              <a:gd name="T59" fmla="*/ 403 h 442"/>
              <a:gd name="T60" fmla="*/ 187 w 595"/>
              <a:gd name="T61" fmla="*/ 395 h 442"/>
              <a:gd name="T62" fmla="*/ 163 w 595"/>
              <a:gd name="T63" fmla="*/ 376 h 442"/>
              <a:gd name="T64" fmla="*/ 115 w 595"/>
              <a:gd name="T65" fmla="*/ 377 h 442"/>
              <a:gd name="T66" fmla="*/ 85 w 595"/>
              <a:gd name="T67" fmla="*/ 367 h 442"/>
              <a:gd name="T68" fmla="*/ 75 w 595"/>
              <a:gd name="T69" fmla="*/ 350 h 442"/>
              <a:gd name="T70" fmla="*/ 81 w 595"/>
              <a:gd name="T71" fmla="*/ 320 h 442"/>
              <a:gd name="T72" fmla="*/ 58 w 595"/>
              <a:gd name="T73" fmla="*/ 289 h 442"/>
              <a:gd name="T74" fmla="*/ 22 w 595"/>
              <a:gd name="T75" fmla="*/ 268 h 442"/>
              <a:gd name="T76" fmla="*/ 3 w 595"/>
              <a:gd name="T77" fmla="*/ 266 h 442"/>
              <a:gd name="T78" fmla="*/ 3 w 595"/>
              <a:gd name="T79" fmla="*/ 265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5" h="442">
                <a:moveTo>
                  <a:pt x="3" y="265"/>
                </a:moveTo>
                <a:cubicBezTo>
                  <a:pt x="5" y="255"/>
                  <a:pt x="4" y="244"/>
                  <a:pt x="9" y="235"/>
                </a:cubicBezTo>
                <a:cubicBezTo>
                  <a:pt x="11" y="223"/>
                  <a:pt x="12" y="206"/>
                  <a:pt x="19" y="196"/>
                </a:cubicBezTo>
                <a:cubicBezTo>
                  <a:pt x="20" y="188"/>
                  <a:pt x="19" y="179"/>
                  <a:pt x="24" y="173"/>
                </a:cubicBezTo>
                <a:cubicBezTo>
                  <a:pt x="25" y="158"/>
                  <a:pt x="31" y="111"/>
                  <a:pt x="31" y="95"/>
                </a:cubicBezTo>
                <a:cubicBezTo>
                  <a:pt x="31" y="79"/>
                  <a:pt x="25" y="84"/>
                  <a:pt x="25" y="74"/>
                </a:cubicBezTo>
                <a:cubicBezTo>
                  <a:pt x="26" y="62"/>
                  <a:pt x="24" y="48"/>
                  <a:pt x="30" y="37"/>
                </a:cubicBezTo>
                <a:cubicBezTo>
                  <a:pt x="31" y="25"/>
                  <a:pt x="31" y="24"/>
                  <a:pt x="42" y="22"/>
                </a:cubicBezTo>
                <a:cubicBezTo>
                  <a:pt x="50" y="25"/>
                  <a:pt x="61" y="47"/>
                  <a:pt x="72" y="56"/>
                </a:cubicBezTo>
                <a:cubicBezTo>
                  <a:pt x="84" y="61"/>
                  <a:pt x="99" y="70"/>
                  <a:pt x="111" y="76"/>
                </a:cubicBezTo>
                <a:cubicBezTo>
                  <a:pt x="121" y="82"/>
                  <a:pt x="126" y="79"/>
                  <a:pt x="135" y="83"/>
                </a:cubicBezTo>
                <a:cubicBezTo>
                  <a:pt x="144" y="87"/>
                  <a:pt x="159" y="94"/>
                  <a:pt x="168" y="98"/>
                </a:cubicBezTo>
                <a:cubicBezTo>
                  <a:pt x="177" y="101"/>
                  <a:pt x="182" y="103"/>
                  <a:pt x="192" y="104"/>
                </a:cubicBezTo>
                <a:cubicBezTo>
                  <a:pt x="196" y="83"/>
                  <a:pt x="183" y="54"/>
                  <a:pt x="201" y="40"/>
                </a:cubicBezTo>
                <a:cubicBezTo>
                  <a:pt x="197" y="23"/>
                  <a:pt x="196" y="22"/>
                  <a:pt x="198" y="2"/>
                </a:cubicBezTo>
                <a:cubicBezTo>
                  <a:pt x="214" y="0"/>
                  <a:pt x="253" y="17"/>
                  <a:pt x="295" y="29"/>
                </a:cubicBezTo>
                <a:cubicBezTo>
                  <a:pt x="337" y="41"/>
                  <a:pt x="400" y="60"/>
                  <a:pt x="450" y="74"/>
                </a:cubicBezTo>
                <a:cubicBezTo>
                  <a:pt x="500" y="88"/>
                  <a:pt x="573" y="102"/>
                  <a:pt x="595" y="116"/>
                </a:cubicBezTo>
                <a:cubicBezTo>
                  <a:pt x="583" y="132"/>
                  <a:pt x="588" y="137"/>
                  <a:pt x="583" y="155"/>
                </a:cubicBezTo>
                <a:cubicBezTo>
                  <a:pt x="579" y="171"/>
                  <a:pt x="576" y="191"/>
                  <a:pt x="571" y="206"/>
                </a:cubicBezTo>
                <a:cubicBezTo>
                  <a:pt x="568" y="216"/>
                  <a:pt x="560" y="234"/>
                  <a:pt x="556" y="247"/>
                </a:cubicBezTo>
                <a:cubicBezTo>
                  <a:pt x="551" y="261"/>
                  <a:pt x="544" y="281"/>
                  <a:pt x="541" y="293"/>
                </a:cubicBezTo>
                <a:cubicBezTo>
                  <a:pt x="537" y="309"/>
                  <a:pt x="532" y="330"/>
                  <a:pt x="529" y="346"/>
                </a:cubicBezTo>
                <a:cubicBezTo>
                  <a:pt x="524" y="367"/>
                  <a:pt x="515" y="406"/>
                  <a:pt x="511" y="422"/>
                </a:cubicBezTo>
                <a:cubicBezTo>
                  <a:pt x="507" y="432"/>
                  <a:pt x="511" y="438"/>
                  <a:pt x="504" y="440"/>
                </a:cubicBezTo>
                <a:cubicBezTo>
                  <a:pt x="497" y="442"/>
                  <a:pt x="477" y="438"/>
                  <a:pt x="469" y="436"/>
                </a:cubicBezTo>
                <a:cubicBezTo>
                  <a:pt x="464" y="430"/>
                  <a:pt x="461" y="428"/>
                  <a:pt x="454" y="427"/>
                </a:cubicBezTo>
                <a:cubicBezTo>
                  <a:pt x="445" y="423"/>
                  <a:pt x="426" y="418"/>
                  <a:pt x="415" y="415"/>
                </a:cubicBezTo>
                <a:cubicBezTo>
                  <a:pt x="405" y="410"/>
                  <a:pt x="397" y="410"/>
                  <a:pt x="385" y="409"/>
                </a:cubicBezTo>
                <a:cubicBezTo>
                  <a:pt x="327" y="397"/>
                  <a:pt x="273" y="403"/>
                  <a:pt x="211" y="403"/>
                </a:cubicBezTo>
                <a:cubicBezTo>
                  <a:pt x="196" y="401"/>
                  <a:pt x="197" y="401"/>
                  <a:pt x="187" y="395"/>
                </a:cubicBezTo>
                <a:cubicBezTo>
                  <a:pt x="180" y="386"/>
                  <a:pt x="174" y="378"/>
                  <a:pt x="163" y="376"/>
                </a:cubicBezTo>
                <a:cubicBezTo>
                  <a:pt x="148" y="369"/>
                  <a:pt x="131" y="374"/>
                  <a:pt x="115" y="377"/>
                </a:cubicBezTo>
                <a:cubicBezTo>
                  <a:pt x="101" y="384"/>
                  <a:pt x="95" y="373"/>
                  <a:pt x="85" y="367"/>
                </a:cubicBezTo>
                <a:cubicBezTo>
                  <a:pt x="80" y="362"/>
                  <a:pt x="76" y="358"/>
                  <a:pt x="75" y="350"/>
                </a:cubicBezTo>
                <a:cubicBezTo>
                  <a:pt x="74" y="342"/>
                  <a:pt x="84" y="330"/>
                  <a:pt x="81" y="320"/>
                </a:cubicBezTo>
                <a:cubicBezTo>
                  <a:pt x="79" y="309"/>
                  <a:pt x="71" y="291"/>
                  <a:pt x="58" y="289"/>
                </a:cubicBezTo>
                <a:cubicBezTo>
                  <a:pt x="49" y="282"/>
                  <a:pt x="33" y="270"/>
                  <a:pt x="22" y="268"/>
                </a:cubicBezTo>
                <a:cubicBezTo>
                  <a:pt x="15" y="265"/>
                  <a:pt x="10" y="268"/>
                  <a:pt x="3" y="266"/>
                </a:cubicBezTo>
                <a:cubicBezTo>
                  <a:pt x="0" y="261"/>
                  <a:pt x="0" y="261"/>
                  <a:pt x="3" y="265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8FE5B42-E1A9-456A-98A8-A2C3AB21ABD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638197" y="1914801"/>
            <a:ext cx="1055011" cy="906453"/>
          </a:xfrm>
          <a:custGeom>
            <a:avLst/>
            <a:gdLst>
              <a:gd name="T0" fmla="*/ 7 w 715"/>
              <a:gd name="T1" fmla="*/ 452 h 612"/>
              <a:gd name="T2" fmla="*/ 3 w 715"/>
              <a:gd name="T3" fmla="*/ 434 h 612"/>
              <a:gd name="T4" fmla="*/ 18 w 715"/>
              <a:gd name="T5" fmla="*/ 387 h 612"/>
              <a:gd name="T6" fmla="*/ 10 w 715"/>
              <a:gd name="T7" fmla="*/ 363 h 612"/>
              <a:gd name="T8" fmla="*/ 39 w 715"/>
              <a:gd name="T9" fmla="*/ 315 h 612"/>
              <a:gd name="T10" fmla="*/ 60 w 715"/>
              <a:gd name="T11" fmla="*/ 293 h 612"/>
              <a:gd name="T12" fmla="*/ 84 w 715"/>
              <a:gd name="T13" fmla="*/ 258 h 612"/>
              <a:gd name="T14" fmla="*/ 102 w 715"/>
              <a:gd name="T15" fmla="*/ 215 h 612"/>
              <a:gd name="T16" fmla="*/ 117 w 715"/>
              <a:gd name="T17" fmla="*/ 188 h 612"/>
              <a:gd name="T18" fmla="*/ 132 w 715"/>
              <a:gd name="T19" fmla="*/ 143 h 612"/>
              <a:gd name="T20" fmla="*/ 148 w 715"/>
              <a:gd name="T21" fmla="*/ 120 h 612"/>
              <a:gd name="T22" fmla="*/ 159 w 715"/>
              <a:gd name="T23" fmla="*/ 83 h 612"/>
              <a:gd name="T24" fmla="*/ 180 w 715"/>
              <a:gd name="T25" fmla="*/ 27 h 612"/>
              <a:gd name="T26" fmla="*/ 178 w 715"/>
              <a:gd name="T27" fmla="*/ 3 h 612"/>
              <a:gd name="T28" fmla="*/ 220 w 715"/>
              <a:gd name="T29" fmla="*/ 9 h 612"/>
              <a:gd name="T30" fmla="*/ 234 w 715"/>
              <a:gd name="T31" fmla="*/ 23 h 612"/>
              <a:gd name="T32" fmla="*/ 258 w 715"/>
              <a:gd name="T33" fmla="*/ 47 h 612"/>
              <a:gd name="T34" fmla="*/ 256 w 715"/>
              <a:gd name="T35" fmla="*/ 83 h 612"/>
              <a:gd name="T36" fmla="*/ 262 w 715"/>
              <a:gd name="T37" fmla="*/ 96 h 612"/>
              <a:gd name="T38" fmla="*/ 286 w 715"/>
              <a:gd name="T39" fmla="*/ 116 h 612"/>
              <a:gd name="T40" fmla="*/ 324 w 715"/>
              <a:gd name="T41" fmla="*/ 111 h 612"/>
              <a:gd name="T42" fmla="*/ 351 w 715"/>
              <a:gd name="T43" fmla="*/ 117 h 612"/>
              <a:gd name="T44" fmla="*/ 372 w 715"/>
              <a:gd name="T45" fmla="*/ 135 h 612"/>
              <a:gd name="T46" fmla="*/ 519 w 715"/>
              <a:gd name="T47" fmla="*/ 140 h 612"/>
              <a:gd name="T48" fmla="*/ 586 w 715"/>
              <a:gd name="T49" fmla="*/ 147 h 612"/>
              <a:gd name="T50" fmla="*/ 604 w 715"/>
              <a:gd name="T51" fmla="*/ 153 h 612"/>
              <a:gd name="T52" fmla="*/ 661 w 715"/>
              <a:gd name="T53" fmla="*/ 174 h 612"/>
              <a:gd name="T54" fmla="*/ 696 w 715"/>
              <a:gd name="T55" fmla="*/ 186 h 612"/>
              <a:gd name="T56" fmla="*/ 705 w 715"/>
              <a:gd name="T57" fmla="*/ 198 h 612"/>
              <a:gd name="T58" fmla="*/ 715 w 715"/>
              <a:gd name="T59" fmla="*/ 215 h 612"/>
              <a:gd name="T60" fmla="*/ 690 w 715"/>
              <a:gd name="T61" fmla="*/ 258 h 612"/>
              <a:gd name="T62" fmla="*/ 661 w 715"/>
              <a:gd name="T63" fmla="*/ 302 h 612"/>
              <a:gd name="T64" fmla="*/ 642 w 715"/>
              <a:gd name="T65" fmla="*/ 320 h 612"/>
              <a:gd name="T66" fmla="*/ 625 w 715"/>
              <a:gd name="T67" fmla="*/ 345 h 612"/>
              <a:gd name="T68" fmla="*/ 630 w 715"/>
              <a:gd name="T69" fmla="*/ 362 h 612"/>
              <a:gd name="T70" fmla="*/ 637 w 715"/>
              <a:gd name="T71" fmla="*/ 375 h 612"/>
              <a:gd name="T72" fmla="*/ 630 w 715"/>
              <a:gd name="T73" fmla="*/ 393 h 612"/>
              <a:gd name="T74" fmla="*/ 622 w 715"/>
              <a:gd name="T75" fmla="*/ 417 h 612"/>
              <a:gd name="T76" fmla="*/ 600 w 715"/>
              <a:gd name="T77" fmla="*/ 497 h 612"/>
              <a:gd name="T78" fmla="*/ 573 w 715"/>
              <a:gd name="T79" fmla="*/ 594 h 612"/>
              <a:gd name="T80" fmla="*/ 567 w 715"/>
              <a:gd name="T81" fmla="*/ 612 h 612"/>
              <a:gd name="T82" fmla="*/ 13 w 715"/>
              <a:gd name="T83" fmla="*/ 455 h 612"/>
              <a:gd name="T84" fmla="*/ 7 w 715"/>
              <a:gd name="T85" fmla="*/ 45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5" h="612">
                <a:moveTo>
                  <a:pt x="7" y="452"/>
                </a:moveTo>
                <a:cubicBezTo>
                  <a:pt x="6" y="445"/>
                  <a:pt x="4" y="441"/>
                  <a:pt x="3" y="434"/>
                </a:cubicBezTo>
                <a:cubicBezTo>
                  <a:pt x="4" y="413"/>
                  <a:pt x="0" y="398"/>
                  <a:pt x="18" y="387"/>
                </a:cubicBezTo>
                <a:cubicBezTo>
                  <a:pt x="20" y="376"/>
                  <a:pt x="20" y="369"/>
                  <a:pt x="10" y="363"/>
                </a:cubicBezTo>
                <a:cubicBezTo>
                  <a:pt x="13" y="351"/>
                  <a:pt x="31" y="327"/>
                  <a:pt x="39" y="315"/>
                </a:cubicBezTo>
                <a:cubicBezTo>
                  <a:pt x="45" y="306"/>
                  <a:pt x="55" y="300"/>
                  <a:pt x="60" y="293"/>
                </a:cubicBezTo>
                <a:cubicBezTo>
                  <a:pt x="67" y="283"/>
                  <a:pt x="77" y="271"/>
                  <a:pt x="84" y="258"/>
                </a:cubicBezTo>
                <a:cubicBezTo>
                  <a:pt x="89" y="248"/>
                  <a:pt x="97" y="227"/>
                  <a:pt x="102" y="215"/>
                </a:cubicBezTo>
                <a:cubicBezTo>
                  <a:pt x="104" y="205"/>
                  <a:pt x="111" y="196"/>
                  <a:pt x="117" y="188"/>
                </a:cubicBezTo>
                <a:cubicBezTo>
                  <a:pt x="122" y="176"/>
                  <a:pt x="127" y="154"/>
                  <a:pt x="132" y="143"/>
                </a:cubicBezTo>
                <a:cubicBezTo>
                  <a:pt x="139" y="136"/>
                  <a:pt x="140" y="126"/>
                  <a:pt x="148" y="120"/>
                </a:cubicBezTo>
                <a:cubicBezTo>
                  <a:pt x="152" y="110"/>
                  <a:pt x="156" y="93"/>
                  <a:pt x="159" y="83"/>
                </a:cubicBezTo>
                <a:cubicBezTo>
                  <a:pt x="163" y="66"/>
                  <a:pt x="177" y="40"/>
                  <a:pt x="180" y="27"/>
                </a:cubicBezTo>
                <a:cubicBezTo>
                  <a:pt x="183" y="14"/>
                  <a:pt x="171" y="6"/>
                  <a:pt x="178" y="3"/>
                </a:cubicBezTo>
                <a:cubicBezTo>
                  <a:pt x="192" y="0"/>
                  <a:pt x="206" y="7"/>
                  <a:pt x="220" y="9"/>
                </a:cubicBezTo>
                <a:cubicBezTo>
                  <a:pt x="223" y="15"/>
                  <a:pt x="228" y="20"/>
                  <a:pt x="234" y="23"/>
                </a:cubicBezTo>
                <a:cubicBezTo>
                  <a:pt x="238" y="30"/>
                  <a:pt x="253" y="35"/>
                  <a:pt x="258" y="47"/>
                </a:cubicBezTo>
                <a:cubicBezTo>
                  <a:pt x="262" y="57"/>
                  <a:pt x="255" y="75"/>
                  <a:pt x="256" y="83"/>
                </a:cubicBezTo>
                <a:cubicBezTo>
                  <a:pt x="257" y="91"/>
                  <a:pt x="257" y="91"/>
                  <a:pt x="262" y="96"/>
                </a:cubicBezTo>
                <a:cubicBezTo>
                  <a:pt x="267" y="99"/>
                  <a:pt x="276" y="113"/>
                  <a:pt x="286" y="116"/>
                </a:cubicBezTo>
                <a:cubicBezTo>
                  <a:pt x="296" y="119"/>
                  <a:pt x="313" y="111"/>
                  <a:pt x="324" y="111"/>
                </a:cubicBezTo>
                <a:cubicBezTo>
                  <a:pt x="335" y="111"/>
                  <a:pt x="343" y="113"/>
                  <a:pt x="351" y="117"/>
                </a:cubicBezTo>
                <a:cubicBezTo>
                  <a:pt x="360" y="124"/>
                  <a:pt x="359" y="133"/>
                  <a:pt x="372" y="135"/>
                </a:cubicBezTo>
                <a:cubicBezTo>
                  <a:pt x="380" y="145"/>
                  <a:pt x="492" y="139"/>
                  <a:pt x="519" y="140"/>
                </a:cubicBezTo>
                <a:cubicBezTo>
                  <a:pt x="541" y="142"/>
                  <a:pt x="563" y="145"/>
                  <a:pt x="586" y="147"/>
                </a:cubicBezTo>
                <a:cubicBezTo>
                  <a:pt x="593" y="149"/>
                  <a:pt x="597" y="152"/>
                  <a:pt x="604" y="153"/>
                </a:cubicBezTo>
                <a:cubicBezTo>
                  <a:pt x="617" y="157"/>
                  <a:pt x="646" y="169"/>
                  <a:pt x="661" y="174"/>
                </a:cubicBezTo>
                <a:cubicBezTo>
                  <a:pt x="678" y="177"/>
                  <a:pt x="682" y="178"/>
                  <a:pt x="696" y="186"/>
                </a:cubicBezTo>
                <a:cubicBezTo>
                  <a:pt x="699" y="191"/>
                  <a:pt x="703" y="193"/>
                  <a:pt x="705" y="198"/>
                </a:cubicBezTo>
                <a:cubicBezTo>
                  <a:pt x="706" y="204"/>
                  <a:pt x="710" y="211"/>
                  <a:pt x="715" y="215"/>
                </a:cubicBezTo>
                <a:cubicBezTo>
                  <a:pt x="714" y="224"/>
                  <a:pt x="697" y="247"/>
                  <a:pt x="690" y="258"/>
                </a:cubicBezTo>
                <a:cubicBezTo>
                  <a:pt x="681" y="272"/>
                  <a:pt x="669" y="292"/>
                  <a:pt x="661" y="302"/>
                </a:cubicBezTo>
                <a:cubicBezTo>
                  <a:pt x="653" y="312"/>
                  <a:pt x="648" y="313"/>
                  <a:pt x="642" y="320"/>
                </a:cubicBezTo>
                <a:cubicBezTo>
                  <a:pt x="638" y="329"/>
                  <a:pt x="630" y="336"/>
                  <a:pt x="625" y="345"/>
                </a:cubicBezTo>
                <a:cubicBezTo>
                  <a:pt x="623" y="353"/>
                  <a:pt x="623" y="358"/>
                  <a:pt x="630" y="362"/>
                </a:cubicBezTo>
                <a:cubicBezTo>
                  <a:pt x="633" y="366"/>
                  <a:pt x="634" y="371"/>
                  <a:pt x="637" y="375"/>
                </a:cubicBezTo>
                <a:cubicBezTo>
                  <a:pt x="636" y="384"/>
                  <a:pt x="635" y="386"/>
                  <a:pt x="630" y="393"/>
                </a:cubicBezTo>
                <a:cubicBezTo>
                  <a:pt x="628" y="401"/>
                  <a:pt x="626" y="410"/>
                  <a:pt x="622" y="417"/>
                </a:cubicBezTo>
                <a:cubicBezTo>
                  <a:pt x="617" y="436"/>
                  <a:pt x="605" y="479"/>
                  <a:pt x="600" y="497"/>
                </a:cubicBezTo>
                <a:cubicBezTo>
                  <a:pt x="592" y="526"/>
                  <a:pt x="579" y="577"/>
                  <a:pt x="573" y="594"/>
                </a:cubicBezTo>
                <a:cubicBezTo>
                  <a:pt x="571" y="601"/>
                  <a:pt x="571" y="606"/>
                  <a:pt x="567" y="612"/>
                </a:cubicBezTo>
                <a:cubicBezTo>
                  <a:pt x="474" y="589"/>
                  <a:pt x="106" y="482"/>
                  <a:pt x="13" y="455"/>
                </a:cubicBezTo>
                <a:cubicBezTo>
                  <a:pt x="11" y="452"/>
                  <a:pt x="5" y="440"/>
                  <a:pt x="7" y="452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168C624C-BF7B-487C-92C9-5218FE89A416}"/>
              </a:ext>
            </a:extLst>
          </p:cNvPr>
          <p:cNvSpPr>
            <a:spLocks/>
          </p:cNvSpPr>
          <p:nvPr/>
        </p:nvSpPr>
        <p:spPr bwMode="gray">
          <a:xfrm>
            <a:off x="543764" y="2585754"/>
            <a:ext cx="1016647" cy="1810013"/>
          </a:xfrm>
          <a:custGeom>
            <a:avLst/>
            <a:gdLst/>
            <a:ahLst/>
            <a:cxnLst/>
            <a:rect l="l" t="t" r="r" b="b"/>
            <a:pathLst>
              <a:path w="1093787" h="1940001">
                <a:moveTo>
                  <a:pt x="417513" y="1755775"/>
                </a:moveTo>
                <a:cubicBezTo>
                  <a:pt x="447675" y="1762125"/>
                  <a:pt x="419100" y="1785938"/>
                  <a:pt x="444500" y="1790700"/>
                </a:cubicBezTo>
                <a:cubicBezTo>
                  <a:pt x="446088" y="1797050"/>
                  <a:pt x="446088" y="1804988"/>
                  <a:pt x="450850" y="1809751"/>
                </a:cubicBezTo>
                <a:cubicBezTo>
                  <a:pt x="415925" y="1808163"/>
                  <a:pt x="433388" y="1811338"/>
                  <a:pt x="420688" y="1793875"/>
                </a:cubicBezTo>
                <a:cubicBezTo>
                  <a:pt x="417513" y="1779588"/>
                  <a:pt x="415925" y="1770063"/>
                  <a:pt x="417513" y="1755775"/>
                </a:cubicBezTo>
                <a:close/>
                <a:moveTo>
                  <a:pt x="447674" y="1687116"/>
                </a:moveTo>
                <a:cubicBezTo>
                  <a:pt x="452040" y="1687513"/>
                  <a:pt x="457199" y="1689894"/>
                  <a:pt x="463549" y="1690688"/>
                </a:cubicBezTo>
                <a:cubicBezTo>
                  <a:pt x="465137" y="1703388"/>
                  <a:pt x="468312" y="1706563"/>
                  <a:pt x="473074" y="1717676"/>
                </a:cubicBezTo>
                <a:lnTo>
                  <a:pt x="474860" y="1725613"/>
                </a:lnTo>
                <a:cubicBezTo>
                  <a:pt x="475058" y="1726804"/>
                  <a:pt x="474662" y="1727201"/>
                  <a:pt x="473074" y="1728788"/>
                </a:cubicBezTo>
                <a:cubicBezTo>
                  <a:pt x="465137" y="1724026"/>
                  <a:pt x="457199" y="1724026"/>
                  <a:pt x="449262" y="1719263"/>
                </a:cubicBezTo>
                <a:cubicBezTo>
                  <a:pt x="444499" y="1708151"/>
                  <a:pt x="447674" y="1701801"/>
                  <a:pt x="436562" y="1695451"/>
                </a:cubicBezTo>
                <a:cubicBezTo>
                  <a:pt x="439737" y="1688307"/>
                  <a:pt x="443309" y="1686719"/>
                  <a:pt x="447674" y="1687116"/>
                </a:cubicBezTo>
                <a:close/>
                <a:moveTo>
                  <a:pt x="298450" y="1676400"/>
                </a:moveTo>
                <a:cubicBezTo>
                  <a:pt x="307975" y="1679575"/>
                  <a:pt x="317500" y="1692275"/>
                  <a:pt x="317500" y="1703388"/>
                </a:cubicBezTo>
                <a:cubicBezTo>
                  <a:pt x="307975" y="1700213"/>
                  <a:pt x="300038" y="1700213"/>
                  <a:pt x="292100" y="1693863"/>
                </a:cubicBezTo>
                <a:cubicBezTo>
                  <a:pt x="285750" y="1682750"/>
                  <a:pt x="287338" y="1681163"/>
                  <a:pt x="298450" y="1676400"/>
                </a:cubicBezTo>
                <a:close/>
                <a:moveTo>
                  <a:pt x="205779" y="1510705"/>
                </a:moveTo>
                <a:lnTo>
                  <a:pt x="215900" y="1514476"/>
                </a:lnTo>
                <a:lnTo>
                  <a:pt x="225449" y="1521619"/>
                </a:lnTo>
                <a:cubicBezTo>
                  <a:pt x="227012" y="1526680"/>
                  <a:pt x="212725" y="1526382"/>
                  <a:pt x="255587" y="1528763"/>
                </a:cubicBezTo>
                <a:cubicBezTo>
                  <a:pt x="266699" y="1533526"/>
                  <a:pt x="277812" y="1527176"/>
                  <a:pt x="292099" y="1528763"/>
                </a:cubicBezTo>
                <a:cubicBezTo>
                  <a:pt x="298449" y="1539876"/>
                  <a:pt x="317499" y="1544638"/>
                  <a:pt x="330199" y="1547813"/>
                </a:cubicBezTo>
                <a:cubicBezTo>
                  <a:pt x="338137" y="1552576"/>
                  <a:pt x="346074" y="1552576"/>
                  <a:pt x="355599" y="1555751"/>
                </a:cubicBezTo>
                <a:cubicBezTo>
                  <a:pt x="352424" y="1573213"/>
                  <a:pt x="322262" y="1562101"/>
                  <a:pt x="306387" y="1560513"/>
                </a:cubicBezTo>
                <a:cubicBezTo>
                  <a:pt x="284162" y="1557338"/>
                  <a:pt x="263524" y="1558926"/>
                  <a:pt x="241299" y="1555751"/>
                </a:cubicBezTo>
                <a:cubicBezTo>
                  <a:pt x="231774" y="1544638"/>
                  <a:pt x="231774" y="1539876"/>
                  <a:pt x="215900" y="1536701"/>
                </a:cubicBezTo>
                <a:cubicBezTo>
                  <a:pt x="206375" y="1530351"/>
                  <a:pt x="207962" y="1527176"/>
                  <a:pt x="201612" y="1517651"/>
                </a:cubicBezTo>
                <a:lnTo>
                  <a:pt x="203621" y="1511127"/>
                </a:lnTo>
                <a:cubicBezTo>
                  <a:pt x="204241" y="1510160"/>
                  <a:pt x="204886" y="1510209"/>
                  <a:pt x="205779" y="1510705"/>
                </a:cubicBezTo>
                <a:close/>
                <a:moveTo>
                  <a:pt x="115888" y="0"/>
                </a:moveTo>
                <a:lnTo>
                  <a:pt x="168275" y="19050"/>
                </a:lnTo>
                <a:lnTo>
                  <a:pt x="639762" y="150813"/>
                </a:lnTo>
                <a:lnTo>
                  <a:pt x="493712" y="676275"/>
                </a:lnTo>
                <a:lnTo>
                  <a:pt x="1049337" y="1531938"/>
                </a:lnTo>
                <a:cubicBezTo>
                  <a:pt x="1057275" y="1555751"/>
                  <a:pt x="1049337" y="1549401"/>
                  <a:pt x="1055687" y="1573213"/>
                </a:cubicBezTo>
                <a:cubicBezTo>
                  <a:pt x="1060450" y="1636713"/>
                  <a:pt x="1050925" y="1608138"/>
                  <a:pt x="1082675" y="1630363"/>
                </a:cubicBezTo>
                <a:cubicBezTo>
                  <a:pt x="1085850" y="1647826"/>
                  <a:pt x="1089025" y="1666876"/>
                  <a:pt x="1093787" y="1684338"/>
                </a:cubicBezTo>
                <a:cubicBezTo>
                  <a:pt x="1089025" y="1701801"/>
                  <a:pt x="1060450" y="1708151"/>
                  <a:pt x="1044575" y="1717676"/>
                </a:cubicBezTo>
                <a:cubicBezTo>
                  <a:pt x="1039812" y="1728788"/>
                  <a:pt x="1027112" y="1751013"/>
                  <a:pt x="1027112" y="1751013"/>
                </a:cubicBezTo>
                <a:cubicBezTo>
                  <a:pt x="1023937" y="1779588"/>
                  <a:pt x="1019175" y="1806576"/>
                  <a:pt x="989012" y="1814513"/>
                </a:cubicBezTo>
                <a:cubicBezTo>
                  <a:pt x="974725" y="1830388"/>
                  <a:pt x="987425" y="1858963"/>
                  <a:pt x="974725" y="1876426"/>
                </a:cubicBezTo>
                <a:cubicBezTo>
                  <a:pt x="987425" y="1885951"/>
                  <a:pt x="998537" y="1890713"/>
                  <a:pt x="1008062" y="1903413"/>
                </a:cubicBezTo>
                <a:cubicBezTo>
                  <a:pt x="1003300" y="1966913"/>
                  <a:pt x="942975" y="1928813"/>
                  <a:pt x="889000" y="1927226"/>
                </a:cubicBezTo>
                <a:cubicBezTo>
                  <a:pt x="830262" y="1927226"/>
                  <a:pt x="704850" y="1909763"/>
                  <a:pt x="658812" y="1905001"/>
                </a:cubicBezTo>
                <a:cubicBezTo>
                  <a:pt x="642937" y="1900238"/>
                  <a:pt x="630237" y="1893888"/>
                  <a:pt x="614362" y="1893888"/>
                </a:cubicBezTo>
                <a:cubicBezTo>
                  <a:pt x="592137" y="1863726"/>
                  <a:pt x="604837" y="1857376"/>
                  <a:pt x="601662" y="1809751"/>
                </a:cubicBezTo>
                <a:cubicBezTo>
                  <a:pt x="600075" y="1795463"/>
                  <a:pt x="595312" y="1768476"/>
                  <a:pt x="592137" y="1757363"/>
                </a:cubicBezTo>
                <a:cubicBezTo>
                  <a:pt x="587375" y="1739901"/>
                  <a:pt x="576262" y="1720851"/>
                  <a:pt x="557212" y="1714501"/>
                </a:cubicBezTo>
                <a:cubicBezTo>
                  <a:pt x="538162" y="1668463"/>
                  <a:pt x="534987" y="1647826"/>
                  <a:pt x="484187" y="1643063"/>
                </a:cubicBezTo>
                <a:cubicBezTo>
                  <a:pt x="468312" y="1624013"/>
                  <a:pt x="484187" y="1601788"/>
                  <a:pt x="474662" y="1590676"/>
                </a:cubicBezTo>
                <a:cubicBezTo>
                  <a:pt x="465137" y="1579563"/>
                  <a:pt x="444500" y="1589088"/>
                  <a:pt x="427037" y="1581151"/>
                </a:cubicBezTo>
                <a:cubicBezTo>
                  <a:pt x="406400" y="1566863"/>
                  <a:pt x="396875" y="1555751"/>
                  <a:pt x="373062" y="1546226"/>
                </a:cubicBezTo>
                <a:cubicBezTo>
                  <a:pt x="360362" y="1533526"/>
                  <a:pt x="376237" y="1508126"/>
                  <a:pt x="355600" y="1493838"/>
                </a:cubicBezTo>
                <a:cubicBezTo>
                  <a:pt x="334962" y="1479551"/>
                  <a:pt x="269875" y="1466851"/>
                  <a:pt x="244475" y="1455738"/>
                </a:cubicBezTo>
                <a:cubicBezTo>
                  <a:pt x="220662" y="1444626"/>
                  <a:pt x="220662" y="1443038"/>
                  <a:pt x="201612" y="1425576"/>
                </a:cubicBezTo>
                <a:lnTo>
                  <a:pt x="198115" y="1412702"/>
                </a:lnTo>
                <a:cubicBezTo>
                  <a:pt x="199425" y="1414332"/>
                  <a:pt x="202900" y="1418270"/>
                  <a:pt x="206375" y="1401763"/>
                </a:cubicBezTo>
                <a:cubicBezTo>
                  <a:pt x="207962" y="1389063"/>
                  <a:pt x="204787" y="1373188"/>
                  <a:pt x="207962" y="1360488"/>
                </a:cubicBezTo>
                <a:cubicBezTo>
                  <a:pt x="211137" y="1347788"/>
                  <a:pt x="228600" y="1333500"/>
                  <a:pt x="227012" y="1323975"/>
                </a:cubicBezTo>
                <a:cubicBezTo>
                  <a:pt x="223837" y="1301750"/>
                  <a:pt x="215900" y="1308100"/>
                  <a:pt x="195262" y="1298575"/>
                </a:cubicBezTo>
                <a:cubicBezTo>
                  <a:pt x="201612" y="1276350"/>
                  <a:pt x="215900" y="1281113"/>
                  <a:pt x="198437" y="1257300"/>
                </a:cubicBezTo>
                <a:cubicBezTo>
                  <a:pt x="195262" y="1243013"/>
                  <a:pt x="187325" y="1235075"/>
                  <a:pt x="179387" y="1222375"/>
                </a:cubicBezTo>
                <a:cubicBezTo>
                  <a:pt x="174625" y="1206500"/>
                  <a:pt x="169862" y="1190625"/>
                  <a:pt x="160337" y="1177925"/>
                </a:cubicBezTo>
                <a:cubicBezTo>
                  <a:pt x="157162" y="1163638"/>
                  <a:pt x="152400" y="1154113"/>
                  <a:pt x="144462" y="1143000"/>
                </a:cubicBezTo>
                <a:cubicBezTo>
                  <a:pt x="136525" y="1116013"/>
                  <a:pt x="127000" y="1096963"/>
                  <a:pt x="111125" y="1074738"/>
                </a:cubicBezTo>
                <a:cubicBezTo>
                  <a:pt x="115888" y="1049338"/>
                  <a:pt x="103187" y="1016000"/>
                  <a:pt x="133350" y="1009650"/>
                </a:cubicBezTo>
                <a:cubicBezTo>
                  <a:pt x="138113" y="996950"/>
                  <a:pt x="142875" y="1001713"/>
                  <a:pt x="141288" y="993775"/>
                </a:cubicBezTo>
                <a:cubicBezTo>
                  <a:pt x="141288" y="987425"/>
                  <a:pt x="147637" y="971550"/>
                  <a:pt x="141288" y="960438"/>
                </a:cubicBezTo>
                <a:cubicBezTo>
                  <a:pt x="136525" y="954088"/>
                  <a:pt x="120650" y="960438"/>
                  <a:pt x="112713" y="952500"/>
                </a:cubicBezTo>
                <a:cubicBezTo>
                  <a:pt x="104775" y="944563"/>
                  <a:pt x="92075" y="933450"/>
                  <a:pt x="92075" y="911225"/>
                </a:cubicBezTo>
                <a:cubicBezTo>
                  <a:pt x="95250" y="779463"/>
                  <a:pt x="77787" y="762000"/>
                  <a:pt x="111125" y="815975"/>
                </a:cubicBezTo>
                <a:cubicBezTo>
                  <a:pt x="115888" y="833438"/>
                  <a:pt x="122238" y="852488"/>
                  <a:pt x="138113" y="860425"/>
                </a:cubicBezTo>
                <a:cubicBezTo>
                  <a:pt x="144462" y="839788"/>
                  <a:pt x="134938" y="817563"/>
                  <a:pt x="122238" y="800100"/>
                </a:cubicBezTo>
                <a:lnTo>
                  <a:pt x="125785" y="779364"/>
                </a:lnTo>
                <a:cubicBezTo>
                  <a:pt x="129580" y="768053"/>
                  <a:pt x="134938" y="779066"/>
                  <a:pt x="149225" y="758825"/>
                </a:cubicBezTo>
                <a:cubicBezTo>
                  <a:pt x="142875" y="725488"/>
                  <a:pt x="130175" y="730250"/>
                  <a:pt x="103187" y="746125"/>
                </a:cubicBezTo>
                <a:cubicBezTo>
                  <a:pt x="104775" y="757238"/>
                  <a:pt x="106363" y="766763"/>
                  <a:pt x="106363" y="777875"/>
                </a:cubicBezTo>
                <a:cubicBezTo>
                  <a:pt x="106363" y="782638"/>
                  <a:pt x="107950" y="793750"/>
                  <a:pt x="103187" y="792163"/>
                </a:cubicBezTo>
                <a:cubicBezTo>
                  <a:pt x="90487" y="787400"/>
                  <a:pt x="87312" y="769938"/>
                  <a:pt x="76200" y="762000"/>
                </a:cubicBezTo>
                <a:cubicBezTo>
                  <a:pt x="71437" y="747713"/>
                  <a:pt x="63500" y="747713"/>
                  <a:pt x="53975" y="735013"/>
                </a:cubicBezTo>
                <a:cubicBezTo>
                  <a:pt x="74612" y="706438"/>
                  <a:pt x="58738" y="654050"/>
                  <a:pt x="36513" y="623888"/>
                </a:cubicBezTo>
                <a:cubicBezTo>
                  <a:pt x="33338" y="603250"/>
                  <a:pt x="28575" y="574675"/>
                  <a:pt x="11113" y="563563"/>
                </a:cubicBezTo>
                <a:cubicBezTo>
                  <a:pt x="9525" y="555625"/>
                  <a:pt x="0" y="549275"/>
                  <a:pt x="0" y="541338"/>
                </a:cubicBezTo>
                <a:cubicBezTo>
                  <a:pt x="0" y="531813"/>
                  <a:pt x="15875" y="527050"/>
                  <a:pt x="15875" y="527050"/>
                </a:cubicBezTo>
                <a:cubicBezTo>
                  <a:pt x="17463" y="511175"/>
                  <a:pt x="9525" y="476250"/>
                  <a:pt x="12700" y="452438"/>
                </a:cubicBezTo>
                <a:cubicBezTo>
                  <a:pt x="15875" y="438150"/>
                  <a:pt x="28575" y="447675"/>
                  <a:pt x="31750" y="436563"/>
                </a:cubicBezTo>
                <a:cubicBezTo>
                  <a:pt x="34925" y="425450"/>
                  <a:pt x="38100" y="409575"/>
                  <a:pt x="34925" y="388938"/>
                </a:cubicBezTo>
                <a:cubicBezTo>
                  <a:pt x="30163" y="360363"/>
                  <a:pt x="26988" y="336550"/>
                  <a:pt x="11113" y="312738"/>
                </a:cubicBezTo>
                <a:cubicBezTo>
                  <a:pt x="1588" y="282575"/>
                  <a:pt x="-9525" y="252413"/>
                  <a:pt x="23813" y="231775"/>
                </a:cubicBezTo>
                <a:cubicBezTo>
                  <a:pt x="28575" y="214313"/>
                  <a:pt x="31750" y="209550"/>
                  <a:pt x="49213" y="206375"/>
                </a:cubicBezTo>
                <a:cubicBezTo>
                  <a:pt x="53975" y="192088"/>
                  <a:pt x="57150" y="203200"/>
                  <a:pt x="68262" y="169863"/>
                </a:cubicBezTo>
                <a:cubicBezTo>
                  <a:pt x="77787" y="152400"/>
                  <a:pt x="96837" y="120650"/>
                  <a:pt x="103187" y="98425"/>
                </a:cubicBezTo>
                <a:cubicBezTo>
                  <a:pt x="109538" y="76200"/>
                  <a:pt x="104775" y="52388"/>
                  <a:pt x="106363" y="36513"/>
                </a:cubicBezTo>
                <a:cubicBezTo>
                  <a:pt x="107950" y="20638"/>
                  <a:pt x="106363" y="3175"/>
                  <a:pt x="1158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75EF8227-45C6-447D-B257-713AB551ACF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474829" y="1694111"/>
            <a:ext cx="784987" cy="1269331"/>
          </a:xfrm>
          <a:custGeom>
            <a:avLst/>
            <a:gdLst>
              <a:gd name="T0" fmla="*/ 0 w 532"/>
              <a:gd name="T1" fmla="*/ 760 h 857"/>
              <a:gd name="T2" fmla="*/ 10 w 532"/>
              <a:gd name="T3" fmla="*/ 732 h 857"/>
              <a:gd name="T4" fmla="*/ 43 w 532"/>
              <a:gd name="T5" fmla="*/ 613 h 857"/>
              <a:gd name="T6" fmla="*/ 66 w 532"/>
              <a:gd name="T7" fmla="*/ 535 h 857"/>
              <a:gd name="T8" fmla="*/ 57 w 532"/>
              <a:gd name="T9" fmla="*/ 499 h 857"/>
              <a:gd name="T10" fmla="*/ 79 w 532"/>
              <a:gd name="T11" fmla="*/ 467 h 857"/>
              <a:gd name="T12" fmla="*/ 121 w 532"/>
              <a:gd name="T13" fmla="*/ 412 h 857"/>
              <a:gd name="T14" fmla="*/ 144 w 532"/>
              <a:gd name="T15" fmla="*/ 379 h 857"/>
              <a:gd name="T16" fmla="*/ 123 w 532"/>
              <a:gd name="T17" fmla="*/ 335 h 857"/>
              <a:gd name="T18" fmla="*/ 152 w 532"/>
              <a:gd name="T19" fmla="*/ 187 h 857"/>
              <a:gd name="T20" fmla="*/ 183 w 532"/>
              <a:gd name="T21" fmla="*/ 89 h 857"/>
              <a:gd name="T22" fmla="*/ 211 w 532"/>
              <a:gd name="T23" fmla="*/ 0 h 857"/>
              <a:gd name="T24" fmla="*/ 276 w 532"/>
              <a:gd name="T25" fmla="*/ 19 h 857"/>
              <a:gd name="T26" fmla="*/ 260 w 532"/>
              <a:gd name="T27" fmla="*/ 71 h 857"/>
              <a:gd name="T28" fmla="*/ 253 w 532"/>
              <a:gd name="T29" fmla="*/ 103 h 857"/>
              <a:gd name="T30" fmla="*/ 248 w 532"/>
              <a:gd name="T31" fmla="*/ 127 h 857"/>
              <a:gd name="T32" fmla="*/ 257 w 532"/>
              <a:gd name="T33" fmla="*/ 161 h 857"/>
              <a:gd name="T34" fmla="*/ 267 w 532"/>
              <a:gd name="T35" fmla="*/ 208 h 857"/>
              <a:gd name="T36" fmla="*/ 288 w 532"/>
              <a:gd name="T37" fmla="*/ 239 h 857"/>
              <a:gd name="T38" fmla="*/ 303 w 532"/>
              <a:gd name="T39" fmla="*/ 276 h 857"/>
              <a:gd name="T40" fmla="*/ 325 w 532"/>
              <a:gd name="T41" fmla="*/ 304 h 857"/>
              <a:gd name="T42" fmla="*/ 331 w 532"/>
              <a:gd name="T43" fmla="*/ 305 h 857"/>
              <a:gd name="T44" fmla="*/ 320 w 532"/>
              <a:gd name="T45" fmla="*/ 321 h 857"/>
              <a:gd name="T46" fmla="*/ 321 w 532"/>
              <a:gd name="T47" fmla="*/ 337 h 857"/>
              <a:gd name="T48" fmla="*/ 307 w 532"/>
              <a:gd name="T49" fmla="*/ 358 h 857"/>
              <a:gd name="T50" fmla="*/ 308 w 532"/>
              <a:gd name="T51" fmla="*/ 388 h 857"/>
              <a:gd name="T52" fmla="*/ 296 w 532"/>
              <a:gd name="T53" fmla="*/ 389 h 857"/>
              <a:gd name="T54" fmla="*/ 291 w 532"/>
              <a:gd name="T55" fmla="*/ 413 h 857"/>
              <a:gd name="T56" fmla="*/ 300 w 532"/>
              <a:gd name="T57" fmla="*/ 420 h 857"/>
              <a:gd name="T58" fmla="*/ 315 w 532"/>
              <a:gd name="T59" fmla="*/ 425 h 857"/>
              <a:gd name="T60" fmla="*/ 342 w 532"/>
              <a:gd name="T61" fmla="*/ 410 h 857"/>
              <a:gd name="T62" fmla="*/ 348 w 532"/>
              <a:gd name="T63" fmla="*/ 437 h 857"/>
              <a:gd name="T64" fmla="*/ 360 w 532"/>
              <a:gd name="T65" fmla="*/ 511 h 857"/>
              <a:gd name="T66" fmla="*/ 376 w 532"/>
              <a:gd name="T67" fmla="*/ 523 h 857"/>
              <a:gd name="T68" fmla="*/ 382 w 532"/>
              <a:gd name="T69" fmla="*/ 544 h 857"/>
              <a:gd name="T70" fmla="*/ 391 w 532"/>
              <a:gd name="T71" fmla="*/ 563 h 857"/>
              <a:gd name="T72" fmla="*/ 413 w 532"/>
              <a:gd name="T73" fmla="*/ 566 h 857"/>
              <a:gd name="T74" fmla="*/ 435 w 532"/>
              <a:gd name="T75" fmla="*/ 564 h 857"/>
              <a:gd name="T76" fmla="*/ 469 w 532"/>
              <a:gd name="T77" fmla="*/ 569 h 857"/>
              <a:gd name="T78" fmla="*/ 499 w 532"/>
              <a:gd name="T79" fmla="*/ 566 h 857"/>
              <a:gd name="T80" fmla="*/ 505 w 532"/>
              <a:gd name="T81" fmla="*/ 549 h 857"/>
              <a:gd name="T82" fmla="*/ 520 w 532"/>
              <a:gd name="T83" fmla="*/ 562 h 857"/>
              <a:gd name="T84" fmla="*/ 532 w 532"/>
              <a:gd name="T85" fmla="*/ 584 h 857"/>
              <a:gd name="T86" fmla="*/ 502 w 532"/>
              <a:gd name="T87" fmla="*/ 764 h 857"/>
              <a:gd name="T88" fmla="*/ 481 w 532"/>
              <a:gd name="T89" fmla="*/ 857 h 857"/>
              <a:gd name="T90" fmla="*/ 240 w 532"/>
              <a:gd name="T91" fmla="*/ 812 h 857"/>
              <a:gd name="T92" fmla="*/ 0 w 532"/>
              <a:gd name="T93" fmla="*/ 76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32" h="857">
                <a:moveTo>
                  <a:pt x="0" y="760"/>
                </a:moveTo>
                <a:cubicBezTo>
                  <a:pt x="2" y="751"/>
                  <a:pt x="5" y="740"/>
                  <a:pt x="10" y="732"/>
                </a:cubicBezTo>
                <a:cubicBezTo>
                  <a:pt x="18" y="706"/>
                  <a:pt x="34" y="646"/>
                  <a:pt x="43" y="613"/>
                </a:cubicBezTo>
                <a:cubicBezTo>
                  <a:pt x="48" y="588"/>
                  <a:pt x="57" y="558"/>
                  <a:pt x="66" y="535"/>
                </a:cubicBezTo>
                <a:cubicBezTo>
                  <a:pt x="70" y="517"/>
                  <a:pt x="55" y="510"/>
                  <a:pt x="57" y="499"/>
                </a:cubicBezTo>
                <a:cubicBezTo>
                  <a:pt x="59" y="488"/>
                  <a:pt x="68" y="481"/>
                  <a:pt x="79" y="467"/>
                </a:cubicBezTo>
                <a:cubicBezTo>
                  <a:pt x="89" y="451"/>
                  <a:pt x="110" y="427"/>
                  <a:pt x="121" y="412"/>
                </a:cubicBezTo>
                <a:cubicBezTo>
                  <a:pt x="124" y="406"/>
                  <a:pt x="140" y="381"/>
                  <a:pt x="144" y="379"/>
                </a:cubicBezTo>
                <a:cubicBezTo>
                  <a:pt x="148" y="359"/>
                  <a:pt x="139" y="345"/>
                  <a:pt x="123" y="335"/>
                </a:cubicBezTo>
                <a:cubicBezTo>
                  <a:pt x="122" y="313"/>
                  <a:pt x="146" y="216"/>
                  <a:pt x="152" y="187"/>
                </a:cubicBezTo>
                <a:cubicBezTo>
                  <a:pt x="162" y="145"/>
                  <a:pt x="173" y="120"/>
                  <a:pt x="183" y="89"/>
                </a:cubicBezTo>
                <a:cubicBezTo>
                  <a:pt x="193" y="58"/>
                  <a:pt x="201" y="14"/>
                  <a:pt x="211" y="0"/>
                </a:cubicBezTo>
                <a:lnTo>
                  <a:pt x="276" y="19"/>
                </a:lnTo>
                <a:cubicBezTo>
                  <a:pt x="274" y="39"/>
                  <a:pt x="269" y="53"/>
                  <a:pt x="260" y="71"/>
                </a:cubicBezTo>
                <a:cubicBezTo>
                  <a:pt x="259" y="82"/>
                  <a:pt x="257" y="93"/>
                  <a:pt x="253" y="103"/>
                </a:cubicBezTo>
                <a:cubicBezTo>
                  <a:pt x="251" y="112"/>
                  <a:pt x="247" y="117"/>
                  <a:pt x="248" y="127"/>
                </a:cubicBezTo>
                <a:cubicBezTo>
                  <a:pt x="249" y="137"/>
                  <a:pt x="248" y="154"/>
                  <a:pt x="257" y="161"/>
                </a:cubicBezTo>
                <a:cubicBezTo>
                  <a:pt x="264" y="176"/>
                  <a:pt x="258" y="193"/>
                  <a:pt x="267" y="208"/>
                </a:cubicBezTo>
                <a:cubicBezTo>
                  <a:pt x="269" y="216"/>
                  <a:pt x="281" y="236"/>
                  <a:pt x="288" y="239"/>
                </a:cubicBezTo>
                <a:cubicBezTo>
                  <a:pt x="294" y="250"/>
                  <a:pt x="297" y="266"/>
                  <a:pt x="303" y="276"/>
                </a:cubicBezTo>
                <a:cubicBezTo>
                  <a:pt x="309" y="287"/>
                  <a:pt x="320" y="299"/>
                  <a:pt x="325" y="304"/>
                </a:cubicBezTo>
                <a:cubicBezTo>
                  <a:pt x="327" y="305"/>
                  <a:pt x="330" y="303"/>
                  <a:pt x="331" y="305"/>
                </a:cubicBezTo>
                <a:cubicBezTo>
                  <a:pt x="333" y="308"/>
                  <a:pt x="322" y="320"/>
                  <a:pt x="320" y="321"/>
                </a:cubicBezTo>
                <a:cubicBezTo>
                  <a:pt x="317" y="326"/>
                  <a:pt x="323" y="331"/>
                  <a:pt x="321" y="337"/>
                </a:cubicBezTo>
                <a:cubicBezTo>
                  <a:pt x="319" y="343"/>
                  <a:pt x="309" y="350"/>
                  <a:pt x="307" y="358"/>
                </a:cubicBezTo>
                <a:cubicBezTo>
                  <a:pt x="306" y="366"/>
                  <a:pt x="315" y="384"/>
                  <a:pt x="308" y="388"/>
                </a:cubicBezTo>
                <a:cubicBezTo>
                  <a:pt x="305" y="390"/>
                  <a:pt x="300" y="389"/>
                  <a:pt x="296" y="389"/>
                </a:cubicBezTo>
                <a:cubicBezTo>
                  <a:pt x="292" y="394"/>
                  <a:pt x="290" y="408"/>
                  <a:pt x="291" y="413"/>
                </a:cubicBezTo>
                <a:cubicBezTo>
                  <a:pt x="296" y="415"/>
                  <a:pt x="300" y="420"/>
                  <a:pt x="300" y="420"/>
                </a:cubicBezTo>
                <a:cubicBezTo>
                  <a:pt x="302" y="430"/>
                  <a:pt x="306" y="427"/>
                  <a:pt x="315" y="425"/>
                </a:cubicBezTo>
                <a:cubicBezTo>
                  <a:pt x="319" y="419"/>
                  <a:pt x="336" y="414"/>
                  <a:pt x="342" y="410"/>
                </a:cubicBezTo>
                <a:cubicBezTo>
                  <a:pt x="353" y="414"/>
                  <a:pt x="344" y="427"/>
                  <a:pt x="348" y="437"/>
                </a:cubicBezTo>
                <a:cubicBezTo>
                  <a:pt x="352" y="451"/>
                  <a:pt x="356" y="497"/>
                  <a:pt x="360" y="511"/>
                </a:cubicBezTo>
                <a:cubicBezTo>
                  <a:pt x="365" y="525"/>
                  <a:pt x="372" y="518"/>
                  <a:pt x="376" y="523"/>
                </a:cubicBezTo>
                <a:cubicBezTo>
                  <a:pt x="379" y="528"/>
                  <a:pt x="380" y="537"/>
                  <a:pt x="382" y="544"/>
                </a:cubicBezTo>
                <a:cubicBezTo>
                  <a:pt x="384" y="551"/>
                  <a:pt x="386" y="559"/>
                  <a:pt x="391" y="563"/>
                </a:cubicBezTo>
                <a:cubicBezTo>
                  <a:pt x="397" y="575"/>
                  <a:pt x="400" y="565"/>
                  <a:pt x="413" y="566"/>
                </a:cubicBezTo>
                <a:cubicBezTo>
                  <a:pt x="424" y="568"/>
                  <a:pt x="425" y="567"/>
                  <a:pt x="435" y="564"/>
                </a:cubicBezTo>
                <a:cubicBezTo>
                  <a:pt x="447" y="555"/>
                  <a:pt x="456" y="566"/>
                  <a:pt x="469" y="569"/>
                </a:cubicBezTo>
                <a:cubicBezTo>
                  <a:pt x="479" y="574"/>
                  <a:pt x="490" y="572"/>
                  <a:pt x="499" y="566"/>
                </a:cubicBezTo>
                <a:cubicBezTo>
                  <a:pt x="502" y="560"/>
                  <a:pt x="504" y="555"/>
                  <a:pt x="505" y="549"/>
                </a:cubicBezTo>
                <a:cubicBezTo>
                  <a:pt x="510" y="552"/>
                  <a:pt x="517" y="557"/>
                  <a:pt x="520" y="562"/>
                </a:cubicBezTo>
                <a:cubicBezTo>
                  <a:pt x="523" y="573"/>
                  <a:pt x="523" y="578"/>
                  <a:pt x="532" y="584"/>
                </a:cubicBezTo>
                <a:cubicBezTo>
                  <a:pt x="530" y="620"/>
                  <a:pt x="510" y="719"/>
                  <a:pt x="502" y="764"/>
                </a:cubicBezTo>
                <a:lnTo>
                  <a:pt x="481" y="857"/>
                </a:lnTo>
                <a:lnTo>
                  <a:pt x="240" y="812"/>
                </a:lnTo>
                <a:lnTo>
                  <a:pt x="0" y="76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4B604D3C-F484-4860-8967-548DC19C2B15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001180" y="2727942"/>
            <a:ext cx="835155" cy="1304877"/>
          </a:xfrm>
          <a:custGeom>
            <a:avLst/>
            <a:gdLst>
              <a:gd name="T0" fmla="*/ 91 w 566"/>
              <a:gd name="T1" fmla="*/ 0 h 881"/>
              <a:gd name="T2" fmla="*/ 322 w 566"/>
              <a:gd name="T3" fmla="*/ 63 h 881"/>
              <a:gd name="T4" fmla="*/ 566 w 566"/>
              <a:gd name="T5" fmla="*/ 115 h 881"/>
              <a:gd name="T6" fmla="*/ 490 w 566"/>
              <a:gd name="T7" fmla="*/ 454 h 881"/>
              <a:gd name="T8" fmla="*/ 436 w 566"/>
              <a:gd name="T9" fmla="*/ 727 h 881"/>
              <a:gd name="T10" fmla="*/ 430 w 566"/>
              <a:gd name="T11" fmla="*/ 753 h 881"/>
              <a:gd name="T12" fmla="*/ 413 w 566"/>
              <a:gd name="T13" fmla="*/ 770 h 881"/>
              <a:gd name="T14" fmla="*/ 394 w 566"/>
              <a:gd name="T15" fmla="*/ 749 h 881"/>
              <a:gd name="T16" fmla="*/ 369 w 566"/>
              <a:gd name="T17" fmla="*/ 751 h 881"/>
              <a:gd name="T18" fmla="*/ 357 w 566"/>
              <a:gd name="T19" fmla="*/ 881 h 881"/>
              <a:gd name="T20" fmla="*/ 0 w 566"/>
              <a:gd name="T21" fmla="*/ 329 h 881"/>
              <a:gd name="T22" fmla="*/ 91 w 566"/>
              <a:gd name="T23" fmla="*/ 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6" h="881">
                <a:moveTo>
                  <a:pt x="91" y="0"/>
                </a:moveTo>
                <a:lnTo>
                  <a:pt x="322" y="63"/>
                </a:lnTo>
                <a:lnTo>
                  <a:pt x="566" y="115"/>
                </a:lnTo>
                <a:lnTo>
                  <a:pt x="490" y="454"/>
                </a:lnTo>
                <a:lnTo>
                  <a:pt x="436" y="727"/>
                </a:lnTo>
                <a:lnTo>
                  <a:pt x="430" y="753"/>
                </a:lnTo>
                <a:lnTo>
                  <a:pt x="413" y="770"/>
                </a:lnTo>
                <a:lnTo>
                  <a:pt x="394" y="749"/>
                </a:lnTo>
                <a:lnTo>
                  <a:pt x="369" y="751"/>
                </a:lnTo>
                <a:lnTo>
                  <a:pt x="357" y="881"/>
                </a:lnTo>
                <a:lnTo>
                  <a:pt x="0" y="329"/>
                </a:lnTo>
                <a:lnTo>
                  <a:pt x="9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34B72C42-5E6B-455F-97F8-00D040B798A4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840762" y="1722255"/>
            <a:ext cx="1311754" cy="863499"/>
          </a:xfrm>
          <a:custGeom>
            <a:avLst/>
            <a:gdLst>
              <a:gd name="T0" fmla="*/ 844 w 889"/>
              <a:gd name="T1" fmla="*/ 583 h 583"/>
              <a:gd name="T2" fmla="*/ 295 w 889"/>
              <a:gd name="T3" fmla="*/ 514 h 583"/>
              <a:gd name="T4" fmla="*/ 283 w 889"/>
              <a:gd name="T5" fmla="*/ 562 h 583"/>
              <a:gd name="T6" fmla="*/ 281 w 889"/>
              <a:gd name="T7" fmla="*/ 568 h 583"/>
              <a:gd name="T8" fmla="*/ 287 w 889"/>
              <a:gd name="T9" fmla="*/ 567 h 583"/>
              <a:gd name="T10" fmla="*/ 280 w 889"/>
              <a:gd name="T11" fmla="*/ 558 h 583"/>
              <a:gd name="T12" fmla="*/ 260 w 889"/>
              <a:gd name="T13" fmla="*/ 532 h 583"/>
              <a:gd name="T14" fmla="*/ 241 w 889"/>
              <a:gd name="T15" fmla="*/ 552 h 583"/>
              <a:gd name="T16" fmla="*/ 211 w 889"/>
              <a:gd name="T17" fmla="*/ 547 h 583"/>
              <a:gd name="T18" fmla="*/ 197 w 889"/>
              <a:gd name="T19" fmla="*/ 540 h 583"/>
              <a:gd name="T20" fmla="*/ 181 w 889"/>
              <a:gd name="T21" fmla="*/ 546 h 583"/>
              <a:gd name="T22" fmla="*/ 154 w 889"/>
              <a:gd name="T23" fmla="*/ 549 h 583"/>
              <a:gd name="T24" fmla="*/ 137 w 889"/>
              <a:gd name="T25" fmla="*/ 538 h 583"/>
              <a:gd name="T26" fmla="*/ 128 w 889"/>
              <a:gd name="T27" fmla="*/ 513 h 583"/>
              <a:gd name="T28" fmla="*/ 113 w 889"/>
              <a:gd name="T29" fmla="*/ 496 h 583"/>
              <a:gd name="T30" fmla="*/ 104 w 889"/>
              <a:gd name="T31" fmla="*/ 447 h 583"/>
              <a:gd name="T32" fmla="*/ 101 w 889"/>
              <a:gd name="T33" fmla="*/ 420 h 583"/>
              <a:gd name="T34" fmla="*/ 76 w 889"/>
              <a:gd name="T35" fmla="*/ 397 h 583"/>
              <a:gd name="T36" fmla="*/ 61 w 889"/>
              <a:gd name="T37" fmla="*/ 411 h 583"/>
              <a:gd name="T38" fmla="*/ 44 w 889"/>
              <a:gd name="T39" fmla="*/ 393 h 583"/>
              <a:gd name="T40" fmla="*/ 55 w 889"/>
              <a:gd name="T41" fmla="*/ 370 h 583"/>
              <a:gd name="T42" fmla="*/ 65 w 889"/>
              <a:gd name="T43" fmla="*/ 369 h 583"/>
              <a:gd name="T44" fmla="*/ 59 w 889"/>
              <a:gd name="T45" fmla="*/ 342 h 583"/>
              <a:gd name="T46" fmla="*/ 68 w 889"/>
              <a:gd name="T47" fmla="*/ 328 h 583"/>
              <a:gd name="T48" fmla="*/ 73 w 889"/>
              <a:gd name="T49" fmla="*/ 315 h 583"/>
              <a:gd name="T50" fmla="*/ 80 w 889"/>
              <a:gd name="T51" fmla="*/ 291 h 583"/>
              <a:gd name="T52" fmla="*/ 62 w 889"/>
              <a:gd name="T53" fmla="*/ 271 h 583"/>
              <a:gd name="T54" fmla="*/ 47 w 889"/>
              <a:gd name="T55" fmla="*/ 234 h 583"/>
              <a:gd name="T56" fmla="*/ 34 w 889"/>
              <a:gd name="T57" fmla="*/ 214 h 583"/>
              <a:gd name="T58" fmla="*/ 17 w 889"/>
              <a:gd name="T59" fmla="*/ 181 h 583"/>
              <a:gd name="T60" fmla="*/ 8 w 889"/>
              <a:gd name="T61" fmla="*/ 148 h 583"/>
              <a:gd name="T62" fmla="*/ 1 w 889"/>
              <a:gd name="T63" fmla="*/ 123 h 583"/>
              <a:gd name="T64" fmla="*/ 5 w 889"/>
              <a:gd name="T65" fmla="*/ 78 h 583"/>
              <a:gd name="T66" fmla="*/ 16 w 889"/>
              <a:gd name="T67" fmla="*/ 43 h 583"/>
              <a:gd name="T68" fmla="*/ 29 w 889"/>
              <a:gd name="T69" fmla="*/ 0 h 583"/>
              <a:gd name="T70" fmla="*/ 301 w 889"/>
              <a:gd name="T71" fmla="*/ 55 h 583"/>
              <a:gd name="T72" fmla="*/ 632 w 889"/>
              <a:gd name="T73" fmla="*/ 114 h 583"/>
              <a:gd name="T74" fmla="*/ 889 w 889"/>
              <a:gd name="T75" fmla="*/ 145 h 583"/>
              <a:gd name="T76" fmla="*/ 874 w 889"/>
              <a:gd name="T77" fmla="*/ 297 h 583"/>
              <a:gd name="T78" fmla="*/ 862 w 889"/>
              <a:gd name="T79" fmla="*/ 387 h 583"/>
              <a:gd name="T80" fmla="*/ 844 w 889"/>
              <a:gd name="T81" fmla="*/ 58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9" h="583">
                <a:moveTo>
                  <a:pt x="844" y="583"/>
                </a:moveTo>
                <a:lnTo>
                  <a:pt x="295" y="514"/>
                </a:lnTo>
                <a:cubicBezTo>
                  <a:pt x="294" y="526"/>
                  <a:pt x="294" y="554"/>
                  <a:pt x="283" y="562"/>
                </a:cubicBezTo>
                <a:cubicBezTo>
                  <a:pt x="282" y="564"/>
                  <a:pt x="280" y="566"/>
                  <a:pt x="281" y="568"/>
                </a:cubicBezTo>
                <a:cubicBezTo>
                  <a:pt x="282" y="570"/>
                  <a:pt x="286" y="569"/>
                  <a:pt x="287" y="567"/>
                </a:cubicBezTo>
                <a:cubicBezTo>
                  <a:pt x="288" y="565"/>
                  <a:pt x="281" y="559"/>
                  <a:pt x="280" y="558"/>
                </a:cubicBezTo>
                <a:cubicBezTo>
                  <a:pt x="273" y="549"/>
                  <a:pt x="269" y="541"/>
                  <a:pt x="260" y="532"/>
                </a:cubicBezTo>
                <a:cubicBezTo>
                  <a:pt x="251" y="535"/>
                  <a:pt x="249" y="550"/>
                  <a:pt x="241" y="552"/>
                </a:cubicBezTo>
                <a:cubicBezTo>
                  <a:pt x="230" y="560"/>
                  <a:pt x="224" y="548"/>
                  <a:pt x="211" y="547"/>
                </a:cubicBezTo>
                <a:cubicBezTo>
                  <a:pt x="205" y="546"/>
                  <a:pt x="202" y="543"/>
                  <a:pt x="197" y="540"/>
                </a:cubicBezTo>
                <a:cubicBezTo>
                  <a:pt x="192" y="540"/>
                  <a:pt x="188" y="545"/>
                  <a:pt x="181" y="546"/>
                </a:cubicBezTo>
                <a:cubicBezTo>
                  <a:pt x="174" y="547"/>
                  <a:pt x="161" y="550"/>
                  <a:pt x="154" y="549"/>
                </a:cubicBezTo>
                <a:cubicBezTo>
                  <a:pt x="147" y="559"/>
                  <a:pt x="141" y="545"/>
                  <a:pt x="137" y="538"/>
                </a:cubicBezTo>
                <a:cubicBezTo>
                  <a:pt x="136" y="530"/>
                  <a:pt x="132" y="520"/>
                  <a:pt x="128" y="513"/>
                </a:cubicBezTo>
                <a:cubicBezTo>
                  <a:pt x="127" y="503"/>
                  <a:pt x="122" y="500"/>
                  <a:pt x="113" y="496"/>
                </a:cubicBezTo>
                <a:cubicBezTo>
                  <a:pt x="110" y="484"/>
                  <a:pt x="106" y="460"/>
                  <a:pt x="104" y="447"/>
                </a:cubicBezTo>
                <a:cubicBezTo>
                  <a:pt x="102" y="434"/>
                  <a:pt x="106" y="428"/>
                  <a:pt x="101" y="420"/>
                </a:cubicBezTo>
                <a:cubicBezTo>
                  <a:pt x="94" y="386"/>
                  <a:pt x="108" y="394"/>
                  <a:pt x="76" y="397"/>
                </a:cubicBezTo>
                <a:cubicBezTo>
                  <a:pt x="69" y="401"/>
                  <a:pt x="68" y="408"/>
                  <a:pt x="61" y="411"/>
                </a:cubicBezTo>
                <a:cubicBezTo>
                  <a:pt x="51" y="407"/>
                  <a:pt x="50" y="401"/>
                  <a:pt x="44" y="393"/>
                </a:cubicBezTo>
                <a:cubicBezTo>
                  <a:pt x="39" y="368"/>
                  <a:pt x="36" y="367"/>
                  <a:pt x="55" y="370"/>
                </a:cubicBezTo>
                <a:cubicBezTo>
                  <a:pt x="58" y="370"/>
                  <a:pt x="63" y="372"/>
                  <a:pt x="65" y="369"/>
                </a:cubicBezTo>
                <a:cubicBezTo>
                  <a:pt x="68" y="365"/>
                  <a:pt x="61" y="346"/>
                  <a:pt x="59" y="342"/>
                </a:cubicBezTo>
                <a:cubicBezTo>
                  <a:pt x="61" y="336"/>
                  <a:pt x="63" y="332"/>
                  <a:pt x="68" y="328"/>
                </a:cubicBezTo>
                <a:cubicBezTo>
                  <a:pt x="70" y="324"/>
                  <a:pt x="71" y="319"/>
                  <a:pt x="73" y="315"/>
                </a:cubicBezTo>
                <a:cubicBezTo>
                  <a:pt x="74" y="304"/>
                  <a:pt x="71" y="296"/>
                  <a:pt x="80" y="291"/>
                </a:cubicBezTo>
                <a:cubicBezTo>
                  <a:pt x="78" y="284"/>
                  <a:pt x="68" y="281"/>
                  <a:pt x="62" y="271"/>
                </a:cubicBezTo>
                <a:cubicBezTo>
                  <a:pt x="58" y="263"/>
                  <a:pt x="52" y="243"/>
                  <a:pt x="47" y="234"/>
                </a:cubicBezTo>
                <a:cubicBezTo>
                  <a:pt x="45" y="226"/>
                  <a:pt x="42" y="218"/>
                  <a:pt x="34" y="214"/>
                </a:cubicBezTo>
                <a:cubicBezTo>
                  <a:pt x="29" y="205"/>
                  <a:pt x="22" y="196"/>
                  <a:pt x="17" y="181"/>
                </a:cubicBezTo>
                <a:cubicBezTo>
                  <a:pt x="12" y="170"/>
                  <a:pt x="11" y="158"/>
                  <a:pt x="8" y="148"/>
                </a:cubicBezTo>
                <a:cubicBezTo>
                  <a:pt x="5" y="138"/>
                  <a:pt x="2" y="135"/>
                  <a:pt x="1" y="123"/>
                </a:cubicBezTo>
                <a:cubicBezTo>
                  <a:pt x="0" y="111"/>
                  <a:pt x="3" y="91"/>
                  <a:pt x="5" y="78"/>
                </a:cubicBezTo>
                <a:cubicBezTo>
                  <a:pt x="7" y="65"/>
                  <a:pt x="12" y="56"/>
                  <a:pt x="16" y="43"/>
                </a:cubicBezTo>
                <a:lnTo>
                  <a:pt x="29" y="0"/>
                </a:lnTo>
                <a:cubicBezTo>
                  <a:pt x="86" y="9"/>
                  <a:pt x="243" y="44"/>
                  <a:pt x="301" y="55"/>
                </a:cubicBezTo>
                <a:cubicBezTo>
                  <a:pt x="410" y="73"/>
                  <a:pt x="534" y="99"/>
                  <a:pt x="632" y="114"/>
                </a:cubicBezTo>
                <a:lnTo>
                  <a:pt x="889" y="145"/>
                </a:lnTo>
                <a:lnTo>
                  <a:pt x="874" y="297"/>
                </a:lnTo>
                <a:lnTo>
                  <a:pt x="862" y="387"/>
                </a:lnTo>
                <a:lnTo>
                  <a:pt x="844" y="58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3954C69-72B2-4EFB-B68F-585596391AEA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2158005" y="2483557"/>
            <a:ext cx="928114" cy="753897"/>
          </a:xfrm>
          <a:custGeom>
            <a:avLst/>
            <a:gdLst>
              <a:gd name="T0" fmla="*/ 0 w 629"/>
              <a:gd name="T1" fmla="*/ 435 h 509"/>
              <a:gd name="T2" fmla="*/ 69 w 629"/>
              <a:gd name="T3" fmla="*/ 51 h 509"/>
              <a:gd name="T4" fmla="*/ 83 w 629"/>
              <a:gd name="T5" fmla="*/ 0 h 509"/>
              <a:gd name="T6" fmla="*/ 629 w 629"/>
              <a:gd name="T7" fmla="*/ 71 h 509"/>
              <a:gd name="T8" fmla="*/ 581 w 629"/>
              <a:gd name="T9" fmla="*/ 509 h 509"/>
              <a:gd name="T10" fmla="*/ 168 w 629"/>
              <a:gd name="T11" fmla="*/ 462 h 509"/>
              <a:gd name="T12" fmla="*/ 0 w 629"/>
              <a:gd name="T13" fmla="*/ 4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9" h="509">
                <a:moveTo>
                  <a:pt x="0" y="435"/>
                </a:moveTo>
                <a:lnTo>
                  <a:pt x="69" y="51"/>
                </a:lnTo>
                <a:lnTo>
                  <a:pt x="83" y="0"/>
                </a:lnTo>
                <a:lnTo>
                  <a:pt x="629" y="71"/>
                </a:lnTo>
                <a:lnTo>
                  <a:pt x="581" y="509"/>
                </a:lnTo>
                <a:lnTo>
                  <a:pt x="168" y="462"/>
                </a:lnTo>
                <a:lnTo>
                  <a:pt x="0" y="43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C960B1CA-E8BA-49D7-9279-59FE6308715B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1662222" y="2896792"/>
            <a:ext cx="739245" cy="927188"/>
          </a:xfrm>
          <a:custGeom>
            <a:avLst/>
            <a:gdLst>
              <a:gd name="T0" fmla="*/ 435 w 501"/>
              <a:gd name="T1" fmla="*/ 626 h 626"/>
              <a:gd name="T2" fmla="*/ 0 w 501"/>
              <a:gd name="T3" fmla="*/ 551 h 626"/>
              <a:gd name="T4" fmla="*/ 117 w 501"/>
              <a:gd name="T5" fmla="*/ 0 h 626"/>
              <a:gd name="T6" fmla="*/ 356 w 501"/>
              <a:gd name="T7" fmla="*/ 45 h 626"/>
              <a:gd name="T8" fmla="*/ 338 w 501"/>
              <a:gd name="T9" fmla="*/ 158 h 626"/>
              <a:gd name="T10" fmla="*/ 501 w 501"/>
              <a:gd name="T11" fmla="*/ 183 h 626"/>
              <a:gd name="T12" fmla="*/ 435 w 501"/>
              <a:gd name="T13" fmla="*/ 6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1" h="626">
                <a:moveTo>
                  <a:pt x="435" y="626"/>
                </a:moveTo>
                <a:lnTo>
                  <a:pt x="0" y="551"/>
                </a:lnTo>
                <a:lnTo>
                  <a:pt x="117" y="0"/>
                </a:lnTo>
                <a:lnTo>
                  <a:pt x="356" y="45"/>
                </a:lnTo>
                <a:lnTo>
                  <a:pt x="338" y="158"/>
                </a:lnTo>
                <a:lnTo>
                  <a:pt x="501" y="183"/>
                </a:lnTo>
                <a:lnTo>
                  <a:pt x="435" y="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E56CDCA2-203A-463C-B932-451ECC84C5DF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1409905" y="3714375"/>
            <a:ext cx="897128" cy="1038273"/>
          </a:xfrm>
          <a:custGeom>
            <a:avLst/>
            <a:gdLst>
              <a:gd name="T0" fmla="*/ 590 w 608"/>
              <a:gd name="T1" fmla="*/ 185 h 701"/>
              <a:gd name="T2" fmla="*/ 518 w 608"/>
              <a:gd name="T3" fmla="*/ 701 h 701"/>
              <a:gd name="T4" fmla="*/ 327 w 608"/>
              <a:gd name="T5" fmla="*/ 674 h 701"/>
              <a:gd name="T6" fmla="*/ 3 w 608"/>
              <a:gd name="T7" fmla="*/ 480 h 701"/>
              <a:gd name="T8" fmla="*/ 41 w 608"/>
              <a:gd name="T9" fmla="*/ 458 h 701"/>
              <a:gd name="T10" fmla="*/ 48 w 608"/>
              <a:gd name="T11" fmla="*/ 435 h 701"/>
              <a:gd name="T12" fmla="*/ 30 w 608"/>
              <a:gd name="T13" fmla="*/ 417 h 701"/>
              <a:gd name="T14" fmla="*/ 47 w 608"/>
              <a:gd name="T15" fmla="*/ 380 h 701"/>
              <a:gd name="T16" fmla="*/ 56 w 608"/>
              <a:gd name="T17" fmla="*/ 356 h 701"/>
              <a:gd name="T18" fmla="*/ 66 w 608"/>
              <a:gd name="T19" fmla="*/ 330 h 701"/>
              <a:gd name="T20" fmla="*/ 92 w 608"/>
              <a:gd name="T21" fmla="*/ 314 h 701"/>
              <a:gd name="T22" fmla="*/ 101 w 608"/>
              <a:gd name="T23" fmla="*/ 303 h 701"/>
              <a:gd name="T24" fmla="*/ 93 w 608"/>
              <a:gd name="T25" fmla="*/ 266 h 701"/>
              <a:gd name="T26" fmla="*/ 77 w 608"/>
              <a:gd name="T27" fmla="*/ 249 h 701"/>
              <a:gd name="T28" fmla="*/ 83 w 608"/>
              <a:gd name="T29" fmla="*/ 209 h 701"/>
              <a:gd name="T30" fmla="*/ 87 w 608"/>
              <a:gd name="T31" fmla="*/ 125 h 701"/>
              <a:gd name="T32" fmla="*/ 93 w 608"/>
              <a:gd name="T33" fmla="*/ 87 h 701"/>
              <a:gd name="T34" fmla="*/ 116 w 608"/>
              <a:gd name="T35" fmla="*/ 86 h 701"/>
              <a:gd name="T36" fmla="*/ 137 w 608"/>
              <a:gd name="T37" fmla="*/ 101 h 701"/>
              <a:gd name="T38" fmla="*/ 152 w 608"/>
              <a:gd name="T39" fmla="*/ 89 h 701"/>
              <a:gd name="T40" fmla="*/ 164 w 608"/>
              <a:gd name="T41" fmla="*/ 35 h 701"/>
              <a:gd name="T42" fmla="*/ 170 w 608"/>
              <a:gd name="T43" fmla="*/ 0 h 701"/>
              <a:gd name="T44" fmla="*/ 608 w 608"/>
              <a:gd name="T45" fmla="*/ 74 h 701"/>
              <a:gd name="T46" fmla="*/ 590 w 608"/>
              <a:gd name="T47" fmla="*/ 185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8" h="701">
                <a:moveTo>
                  <a:pt x="590" y="185"/>
                </a:moveTo>
                <a:lnTo>
                  <a:pt x="518" y="701"/>
                </a:lnTo>
                <a:lnTo>
                  <a:pt x="327" y="674"/>
                </a:lnTo>
                <a:lnTo>
                  <a:pt x="3" y="480"/>
                </a:lnTo>
                <a:cubicBezTo>
                  <a:pt x="16" y="453"/>
                  <a:pt x="0" y="461"/>
                  <a:pt x="41" y="458"/>
                </a:cubicBezTo>
                <a:cubicBezTo>
                  <a:pt x="47" y="451"/>
                  <a:pt x="50" y="442"/>
                  <a:pt x="48" y="435"/>
                </a:cubicBezTo>
                <a:cubicBezTo>
                  <a:pt x="46" y="428"/>
                  <a:pt x="30" y="426"/>
                  <a:pt x="30" y="417"/>
                </a:cubicBezTo>
                <a:cubicBezTo>
                  <a:pt x="31" y="401"/>
                  <a:pt x="30" y="383"/>
                  <a:pt x="47" y="380"/>
                </a:cubicBezTo>
                <a:cubicBezTo>
                  <a:pt x="52" y="372"/>
                  <a:pt x="52" y="364"/>
                  <a:pt x="56" y="356"/>
                </a:cubicBezTo>
                <a:cubicBezTo>
                  <a:pt x="59" y="348"/>
                  <a:pt x="60" y="337"/>
                  <a:pt x="66" y="330"/>
                </a:cubicBezTo>
                <a:cubicBezTo>
                  <a:pt x="69" y="321"/>
                  <a:pt x="83" y="315"/>
                  <a:pt x="92" y="314"/>
                </a:cubicBezTo>
                <a:cubicBezTo>
                  <a:pt x="97" y="311"/>
                  <a:pt x="99" y="309"/>
                  <a:pt x="101" y="303"/>
                </a:cubicBezTo>
                <a:cubicBezTo>
                  <a:pt x="99" y="293"/>
                  <a:pt x="100" y="275"/>
                  <a:pt x="93" y="266"/>
                </a:cubicBezTo>
                <a:cubicBezTo>
                  <a:pt x="88" y="260"/>
                  <a:pt x="81" y="256"/>
                  <a:pt x="77" y="249"/>
                </a:cubicBezTo>
                <a:cubicBezTo>
                  <a:pt x="79" y="203"/>
                  <a:pt x="70" y="226"/>
                  <a:pt x="83" y="209"/>
                </a:cubicBezTo>
                <a:cubicBezTo>
                  <a:pt x="83" y="180"/>
                  <a:pt x="86" y="154"/>
                  <a:pt x="87" y="125"/>
                </a:cubicBezTo>
                <a:cubicBezTo>
                  <a:pt x="88" y="90"/>
                  <a:pt x="83" y="100"/>
                  <a:pt x="93" y="87"/>
                </a:cubicBezTo>
                <a:cubicBezTo>
                  <a:pt x="101" y="87"/>
                  <a:pt x="108" y="85"/>
                  <a:pt x="116" y="86"/>
                </a:cubicBezTo>
                <a:cubicBezTo>
                  <a:pt x="124" y="87"/>
                  <a:pt x="128" y="99"/>
                  <a:pt x="137" y="101"/>
                </a:cubicBezTo>
                <a:cubicBezTo>
                  <a:pt x="149" y="100"/>
                  <a:pt x="148" y="98"/>
                  <a:pt x="152" y="89"/>
                </a:cubicBezTo>
                <a:cubicBezTo>
                  <a:pt x="156" y="78"/>
                  <a:pt x="161" y="50"/>
                  <a:pt x="164" y="35"/>
                </a:cubicBezTo>
                <a:cubicBezTo>
                  <a:pt x="165" y="23"/>
                  <a:pt x="170" y="12"/>
                  <a:pt x="170" y="0"/>
                </a:cubicBezTo>
                <a:lnTo>
                  <a:pt x="608" y="74"/>
                </a:lnTo>
                <a:lnTo>
                  <a:pt x="590" y="1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BE44CA00-1413-4342-8374-19547FBAC955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3100874" y="1935537"/>
            <a:ext cx="851386" cy="542094"/>
          </a:xfrm>
          <a:custGeom>
            <a:avLst/>
            <a:gdLst>
              <a:gd name="T0" fmla="*/ 573 w 577"/>
              <a:gd name="T1" fmla="*/ 366 h 366"/>
              <a:gd name="T2" fmla="*/ 264 w 577"/>
              <a:gd name="T3" fmla="*/ 358 h 366"/>
              <a:gd name="T4" fmla="*/ 0 w 577"/>
              <a:gd name="T5" fmla="*/ 333 h 366"/>
              <a:gd name="T6" fmla="*/ 35 w 577"/>
              <a:gd name="T7" fmla="*/ 0 h 366"/>
              <a:gd name="T8" fmla="*/ 269 w 577"/>
              <a:gd name="T9" fmla="*/ 18 h 366"/>
              <a:gd name="T10" fmla="*/ 538 w 577"/>
              <a:gd name="T11" fmla="*/ 29 h 366"/>
              <a:gd name="T12" fmla="*/ 545 w 577"/>
              <a:gd name="T13" fmla="*/ 142 h 366"/>
              <a:gd name="T14" fmla="*/ 554 w 577"/>
              <a:gd name="T15" fmla="*/ 165 h 366"/>
              <a:gd name="T16" fmla="*/ 561 w 577"/>
              <a:gd name="T17" fmla="*/ 204 h 366"/>
              <a:gd name="T18" fmla="*/ 560 w 577"/>
              <a:gd name="T19" fmla="*/ 262 h 366"/>
              <a:gd name="T20" fmla="*/ 569 w 577"/>
              <a:gd name="T21" fmla="*/ 309 h 366"/>
              <a:gd name="T22" fmla="*/ 575 w 577"/>
              <a:gd name="T23" fmla="*/ 324 h 366"/>
              <a:gd name="T24" fmla="*/ 573 w 577"/>
              <a:gd name="T2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7" h="366">
                <a:moveTo>
                  <a:pt x="573" y="366"/>
                </a:moveTo>
                <a:lnTo>
                  <a:pt x="264" y="358"/>
                </a:lnTo>
                <a:lnTo>
                  <a:pt x="0" y="333"/>
                </a:lnTo>
                <a:lnTo>
                  <a:pt x="35" y="0"/>
                </a:lnTo>
                <a:lnTo>
                  <a:pt x="269" y="18"/>
                </a:lnTo>
                <a:lnTo>
                  <a:pt x="538" y="29"/>
                </a:lnTo>
                <a:cubicBezTo>
                  <a:pt x="548" y="63"/>
                  <a:pt x="528" y="109"/>
                  <a:pt x="545" y="142"/>
                </a:cubicBezTo>
                <a:cubicBezTo>
                  <a:pt x="547" y="150"/>
                  <a:pt x="550" y="158"/>
                  <a:pt x="554" y="165"/>
                </a:cubicBezTo>
                <a:cubicBezTo>
                  <a:pt x="556" y="178"/>
                  <a:pt x="559" y="191"/>
                  <a:pt x="561" y="204"/>
                </a:cubicBezTo>
                <a:cubicBezTo>
                  <a:pt x="561" y="222"/>
                  <a:pt x="559" y="245"/>
                  <a:pt x="560" y="262"/>
                </a:cubicBezTo>
                <a:cubicBezTo>
                  <a:pt x="561" y="279"/>
                  <a:pt x="566" y="299"/>
                  <a:pt x="569" y="309"/>
                </a:cubicBezTo>
                <a:cubicBezTo>
                  <a:pt x="570" y="315"/>
                  <a:pt x="572" y="318"/>
                  <a:pt x="575" y="324"/>
                </a:cubicBezTo>
                <a:cubicBezTo>
                  <a:pt x="577" y="335"/>
                  <a:pt x="573" y="366"/>
                  <a:pt x="573" y="366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CC1341C2-32A5-4B3E-84BF-53E17B69C354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3050706" y="2425792"/>
            <a:ext cx="916310" cy="616151"/>
          </a:xfrm>
          <a:custGeom>
            <a:avLst/>
            <a:gdLst>
              <a:gd name="T0" fmla="*/ 0 w 621"/>
              <a:gd name="T1" fmla="*/ 327 h 416"/>
              <a:gd name="T2" fmla="*/ 34 w 621"/>
              <a:gd name="T3" fmla="*/ 0 h 416"/>
              <a:gd name="T4" fmla="*/ 276 w 621"/>
              <a:gd name="T5" fmla="*/ 26 h 416"/>
              <a:gd name="T6" fmla="*/ 459 w 621"/>
              <a:gd name="T7" fmla="*/ 30 h 416"/>
              <a:gd name="T8" fmla="*/ 610 w 621"/>
              <a:gd name="T9" fmla="*/ 33 h 416"/>
              <a:gd name="T10" fmla="*/ 609 w 621"/>
              <a:gd name="T11" fmla="*/ 53 h 416"/>
              <a:gd name="T12" fmla="*/ 600 w 621"/>
              <a:gd name="T13" fmla="*/ 60 h 416"/>
              <a:gd name="T14" fmla="*/ 591 w 621"/>
              <a:gd name="T15" fmla="*/ 71 h 416"/>
              <a:gd name="T16" fmla="*/ 610 w 621"/>
              <a:gd name="T17" fmla="*/ 96 h 416"/>
              <a:gd name="T18" fmla="*/ 619 w 621"/>
              <a:gd name="T19" fmla="*/ 104 h 416"/>
              <a:gd name="T20" fmla="*/ 621 w 621"/>
              <a:gd name="T21" fmla="*/ 204 h 416"/>
              <a:gd name="T22" fmla="*/ 613 w 621"/>
              <a:gd name="T23" fmla="*/ 308 h 416"/>
              <a:gd name="T24" fmla="*/ 610 w 621"/>
              <a:gd name="T25" fmla="*/ 321 h 416"/>
              <a:gd name="T26" fmla="*/ 615 w 621"/>
              <a:gd name="T27" fmla="*/ 341 h 416"/>
              <a:gd name="T28" fmla="*/ 610 w 621"/>
              <a:gd name="T29" fmla="*/ 363 h 416"/>
              <a:gd name="T30" fmla="*/ 601 w 621"/>
              <a:gd name="T31" fmla="*/ 390 h 416"/>
              <a:gd name="T32" fmla="*/ 604 w 621"/>
              <a:gd name="T33" fmla="*/ 416 h 416"/>
              <a:gd name="T34" fmla="*/ 589 w 621"/>
              <a:gd name="T35" fmla="*/ 401 h 416"/>
              <a:gd name="T36" fmla="*/ 547 w 621"/>
              <a:gd name="T37" fmla="*/ 377 h 416"/>
              <a:gd name="T38" fmla="*/ 492 w 621"/>
              <a:gd name="T39" fmla="*/ 383 h 416"/>
              <a:gd name="T40" fmla="*/ 465 w 621"/>
              <a:gd name="T41" fmla="*/ 377 h 416"/>
              <a:gd name="T42" fmla="*/ 444 w 621"/>
              <a:gd name="T43" fmla="*/ 362 h 416"/>
              <a:gd name="T44" fmla="*/ 372 w 621"/>
              <a:gd name="T45" fmla="*/ 356 h 416"/>
              <a:gd name="T46" fmla="*/ 0 w 621"/>
              <a:gd name="T47" fmla="*/ 327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21" h="416">
                <a:moveTo>
                  <a:pt x="0" y="327"/>
                </a:moveTo>
                <a:lnTo>
                  <a:pt x="34" y="0"/>
                </a:lnTo>
                <a:lnTo>
                  <a:pt x="276" y="26"/>
                </a:lnTo>
                <a:lnTo>
                  <a:pt x="459" y="30"/>
                </a:lnTo>
                <a:lnTo>
                  <a:pt x="610" y="33"/>
                </a:lnTo>
                <a:cubicBezTo>
                  <a:pt x="612" y="38"/>
                  <a:pt x="612" y="49"/>
                  <a:pt x="609" y="53"/>
                </a:cubicBezTo>
                <a:cubicBezTo>
                  <a:pt x="607" y="56"/>
                  <a:pt x="600" y="60"/>
                  <a:pt x="600" y="60"/>
                </a:cubicBezTo>
                <a:cubicBezTo>
                  <a:pt x="596" y="67"/>
                  <a:pt x="593" y="63"/>
                  <a:pt x="591" y="71"/>
                </a:cubicBezTo>
                <a:cubicBezTo>
                  <a:pt x="592" y="91"/>
                  <a:pt x="590" y="94"/>
                  <a:pt x="610" y="96"/>
                </a:cubicBezTo>
                <a:cubicBezTo>
                  <a:pt x="613" y="98"/>
                  <a:pt x="615" y="104"/>
                  <a:pt x="619" y="104"/>
                </a:cubicBezTo>
                <a:lnTo>
                  <a:pt x="621" y="204"/>
                </a:lnTo>
                <a:lnTo>
                  <a:pt x="613" y="308"/>
                </a:lnTo>
                <a:cubicBezTo>
                  <a:pt x="609" y="314"/>
                  <a:pt x="613" y="315"/>
                  <a:pt x="610" y="321"/>
                </a:cubicBezTo>
                <a:cubicBezTo>
                  <a:pt x="608" y="337"/>
                  <a:pt x="597" y="330"/>
                  <a:pt x="615" y="341"/>
                </a:cubicBezTo>
                <a:cubicBezTo>
                  <a:pt x="612" y="360"/>
                  <a:pt x="615" y="354"/>
                  <a:pt x="610" y="363"/>
                </a:cubicBezTo>
                <a:cubicBezTo>
                  <a:pt x="608" y="372"/>
                  <a:pt x="607" y="382"/>
                  <a:pt x="601" y="390"/>
                </a:cubicBezTo>
                <a:cubicBezTo>
                  <a:pt x="602" y="397"/>
                  <a:pt x="607" y="409"/>
                  <a:pt x="604" y="416"/>
                </a:cubicBezTo>
                <a:cubicBezTo>
                  <a:pt x="600" y="409"/>
                  <a:pt x="596" y="405"/>
                  <a:pt x="589" y="401"/>
                </a:cubicBezTo>
                <a:cubicBezTo>
                  <a:pt x="585" y="394"/>
                  <a:pt x="556" y="379"/>
                  <a:pt x="547" y="377"/>
                </a:cubicBezTo>
                <a:cubicBezTo>
                  <a:pt x="499" y="378"/>
                  <a:pt x="514" y="372"/>
                  <a:pt x="492" y="383"/>
                </a:cubicBezTo>
                <a:cubicBezTo>
                  <a:pt x="483" y="382"/>
                  <a:pt x="473" y="383"/>
                  <a:pt x="465" y="377"/>
                </a:cubicBezTo>
                <a:cubicBezTo>
                  <a:pt x="461" y="371"/>
                  <a:pt x="452" y="363"/>
                  <a:pt x="444" y="362"/>
                </a:cubicBezTo>
                <a:cubicBezTo>
                  <a:pt x="424" y="354"/>
                  <a:pt x="394" y="356"/>
                  <a:pt x="372" y="356"/>
                </a:cubicBezTo>
                <a:lnTo>
                  <a:pt x="0" y="32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26512A0E-EFB7-4475-9AFD-883212E4F906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3015293" y="2910120"/>
            <a:ext cx="1068291" cy="546539"/>
          </a:xfrm>
          <a:custGeom>
            <a:avLst/>
            <a:gdLst>
              <a:gd name="T0" fmla="*/ 724 w 724"/>
              <a:gd name="T1" fmla="*/ 369 h 369"/>
              <a:gd name="T2" fmla="*/ 399 w 724"/>
              <a:gd name="T3" fmla="*/ 365 h 369"/>
              <a:gd name="T4" fmla="*/ 156 w 724"/>
              <a:gd name="T5" fmla="*/ 351 h 369"/>
              <a:gd name="T6" fmla="*/ 162 w 724"/>
              <a:gd name="T7" fmla="*/ 237 h 369"/>
              <a:gd name="T8" fmla="*/ 0 w 724"/>
              <a:gd name="T9" fmla="*/ 221 h 369"/>
              <a:gd name="T10" fmla="*/ 24 w 724"/>
              <a:gd name="T11" fmla="*/ 0 h 369"/>
              <a:gd name="T12" fmla="*/ 400 w 724"/>
              <a:gd name="T13" fmla="*/ 29 h 369"/>
              <a:gd name="T14" fmla="*/ 453 w 724"/>
              <a:gd name="T15" fmla="*/ 30 h 369"/>
              <a:gd name="T16" fmla="*/ 477 w 724"/>
              <a:gd name="T17" fmla="*/ 35 h 369"/>
              <a:gd name="T18" fmla="*/ 501 w 724"/>
              <a:gd name="T19" fmla="*/ 54 h 369"/>
              <a:gd name="T20" fmla="*/ 568 w 724"/>
              <a:gd name="T21" fmla="*/ 53 h 369"/>
              <a:gd name="T22" fmla="*/ 621 w 724"/>
              <a:gd name="T23" fmla="*/ 80 h 369"/>
              <a:gd name="T24" fmla="*/ 636 w 724"/>
              <a:gd name="T25" fmla="*/ 96 h 369"/>
              <a:gd name="T26" fmla="*/ 649 w 724"/>
              <a:gd name="T27" fmla="*/ 125 h 369"/>
              <a:gd name="T28" fmla="*/ 654 w 724"/>
              <a:gd name="T29" fmla="*/ 144 h 369"/>
              <a:gd name="T30" fmla="*/ 663 w 724"/>
              <a:gd name="T31" fmla="*/ 162 h 369"/>
              <a:gd name="T32" fmla="*/ 670 w 724"/>
              <a:gd name="T33" fmla="*/ 183 h 369"/>
              <a:gd name="T34" fmla="*/ 672 w 724"/>
              <a:gd name="T35" fmla="*/ 189 h 369"/>
              <a:gd name="T36" fmla="*/ 678 w 724"/>
              <a:gd name="T37" fmla="*/ 212 h 369"/>
              <a:gd name="T38" fmla="*/ 688 w 724"/>
              <a:gd name="T39" fmla="*/ 224 h 369"/>
              <a:gd name="T40" fmla="*/ 696 w 724"/>
              <a:gd name="T41" fmla="*/ 311 h 369"/>
              <a:gd name="T42" fmla="*/ 720 w 724"/>
              <a:gd name="T43" fmla="*/ 357 h 369"/>
              <a:gd name="T44" fmla="*/ 724 w 724"/>
              <a:gd name="T45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4" h="369">
                <a:moveTo>
                  <a:pt x="724" y="369"/>
                </a:moveTo>
                <a:lnTo>
                  <a:pt x="399" y="365"/>
                </a:lnTo>
                <a:lnTo>
                  <a:pt x="156" y="351"/>
                </a:lnTo>
                <a:lnTo>
                  <a:pt x="162" y="237"/>
                </a:lnTo>
                <a:lnTo>
                  <a:pt x="0" y="221"/>
                </a:lnTo>
                <a:lnTo>
                  <a:pt x="24" y="0"/>
                </a:lnTo>
                <a:lnTo>
                  <a:pt x="400" y="29"/>
                </a:lnTo>
                <a:cubicBezTo>
                  <a:pt x="417" y="25"/>
                  <a:pt x="435" y="27"/>
                  <a:pt x="453" y="30"/>
                </a:cubicBezTo>
                <a:cubicBezTo>
                  <a:pt x="461" y="34"/>
                  <a:pt x="468" y="34"/>
                  <a:pt x="477" y="35"/>
                </a:cubicBezTo>
                <a:cubicBezTo>
                  <a:pt x="487" y="42"/>
                  <a:pt x="487" y="52"/>
                  <a:pt x="501" y="54"/>
                </a:cubicBezTo>
                <a:cubicBezTo>
                  <a:pt x="532" y="52"/>
                  <a:pt x="537" y="51"/>
                  <a:pt x="568" y="53"/>
                </a:cubicBezTo>
                <a:cubicBezTo>
                  <a:pt x="588" y="57"/>
                  <a:pt x="614" y="74"/>
                  <a:pt x="621" y="80"/>
                </a:cubicBezTo>
                <a:cubicBezTo>
                  <a:pt x="626" y="84"/>
                  <a:pt x="631" y="89"/>
                  <a:pt x="636" y="96"/>
                </a:cubicBezTo>
                <a:cubicBezTo>
                  <a:pt x="640" y="102"/>
                  <a:pt x="646" y="117"/>
                  <a:pt x="649" y="125"/>
                </a:cubicBezTo>
                <a:cubicBezTo>
                  <a:pt x="652" y="141"/>
                  <a:pt x="650" y="135"/>
                  <a:pt x="654" y="144"/>
                </a:cubicBezTo>
                <a:cubicBezTo>
                  <a:pt x="656" y="150"/>
                  <a:pt x="660" y="156"/>
                  <a:pt x="663" y="162"/>
                </a:cubicBezTo>
                <a:cubicBezTo>
                  <a:pt x="664" y="169"/>
                  <a:pt x="666" y="177"/>
                  <a:pt x="670" y="183"/>
                </a:cubicBezTo>
                <a:cubicBezTo>
                  <a:pt x="671" y="185"/>
                  <a:pt x="672" y="187"/>
                  <a:pt x="672" y="189"/>
                </a:cubicBezTo>
                <a:cubicBezTo>
                  <a:pt x="673" y="194"/>
                  <a:pt x="675" y="206"/>
                  <a:pt x="678" y="212"/>
                </a:cubicBezTo>
                <a:cubicBezTo>
                  <a:pt x="683" y="215"/>
                  <a:pt x="685" y="219"/>
                  <a:pt x="688" y="224"/>
                </a:cubicBezTo>
                <a:cubicBezTo>
                  <a:pt x="689" y="241"/>
                  <a:pt x="683" y="289"/>
                  <a:pt x="696" y="311"/>
                </a:cubicBezTo>
                <a:cubicBezTo>
                  <a:pt x="698" y="325"/>
                  <a:pt x="707" y="349"/>
                  <a:pt x="720" y="357"/>
                </a:cubicBezTo>
                <a:cubicBezTo>
                  <a:pt x="721" y="369"/>
                  <a:pt x="718" y="367"/>
                  <a:pt x="724" y="369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92968DB8-046D-44FF-86E1-1D03B1A8EF98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301132" y="3163395"/>
            <a:ext cx="953199" cy="761302"/>
          </a:xfrm>
          <a:custGeom>
            <a:avLst/>
            <a:gdLst>
              <a:gd name="T0" fmla="*/ 614 w 646"/>
              <a:gd name="T1" fmla="*/ 514 h 514"/>
              <a:gd name="T2" fmla="*/ 0 w 646"/>
              <a:gd name="T3" fmla="*/ 446 h 514"/>
              <a:gd name="T4" fmla="*/ 66 w 646"/>
              <a:gd name="T5" fmla="*/ 0 h 514"/>
              <a:gd name="T6" fmla="*/ 484 w 646"/>
              <a:gd name="T7" fmla="*/ 48 h 514"/>
              <a:gd name="T8" fmla="*/ 646 w 646"/>
              <a:gd name="T9" fmla="*/ 66 h 514"/>
              <a:gd name="T10" fmla="*/ 638 w 646"/>
              <a:gd name="T11" fmla="*/ 184 h 514"/>
              <a:gd name="T12" fmla="*/ 614 w 646"/>
              <a:gd name="T13" fmla="*/ 514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514">
                <a:moveTo>
                  <a:pt x="614" y="514"/>
                </a:moveTo>
                <a:lnTo>
                  <a:pt x="0" y="446"/>
                </a:lnTo>
                <a:lnTo>
                  <a:pt x="66" y="0"/>
                </a:lnTo>
                <a:lnTo>
                  <a:pt x="484" y="48"/>
                </a:lnTo>
                <a:lnTo>
                  <a:pt x="646" y="66"/>
                </a:lnTo>
                <a:lnTo>
                  <a:pt x="638" y="184"/>
                </a:lnTo>
                <a:lnTo>
                  <a:pt x="614" y="51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142932AA-ABAA-4649-B38B-6C60BBC80A4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2174235" y="3823980"/>
            <a:ext cx="914835" cy="936076"/>
          </a:xfrm>
          <a:custGeom>
            <a:avLst/>
            <a:gdLst>
              <a:gd name="T0" fmla="*/ 0 w 620"/>
              <a:gd name="T1" fmla="*/ 624 h 632"/>
              <a:gd name="T2" fmla="*/ 90 w 620"/>
              <a:gd name="T3" fmla="*/ 0 h 632"/>
              <a:gd name="T4" fmla="*/ 620 w 620"/>
              <a:gd name="T5" fmla="*/ 58 h 632"/>
              <a:gd name="T6" fmla="*/ 568 w 620"/>
              <a:gd name="T7" fmla="*/ 616 h 632"/>
              <a:gd name="T8" fmla="*/ 234 w 620"/>
              <a:gd name="T9" fmla="*/ 580 h 632"/>
              <a:gd name="T10" fmla="*/ 232 w 620"/>
              <a:gd name="T11" fmla="*/ 598 h 632"/>
              <a:gd name="T12" fmla="*/ 160 w 620"/>
              <a:gd name="T13" fmla="*/ 596 h 632"/>
              <a:gd name="T14" fmla="*/ 98 w 620"/>
              <a:gd name="T15" fmla="*/ 588 h 632"/>
              <a:gd name="T16" fmla="*/ 82 w 620"/>
              <a:gd name="T17" fmla="*/ 612 h 632"/>
              <a:gd name="T18" fmla="*/ 66 w 620"/>
              <a:gd name="T19" fmla="*/ 632 h 632"/>
              <a:gd name="T20" fmla="*/ 0 w 620"/>
              <a:gd name="T21" fmla="*/ 624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0" h="632">
                <a:moveTo>
                  <a:pt x="0" y="624"/>
                </a:moveTo>
                <a:lnTo>
                  <a:pt x="90" y="0"/>
                </a:lnTo>
                <a:lnTo>
                  <a:pt x="620" y="58"/>
                </a:lnTo>
                <a:lnTo>
                  <a:pt x="568" y="616"/>
                </a:lnTo>
                <a:lnTo>
                  <a:pt x="234" y="580"/>
                </a:lnTo>
                <a:cubicBezTo>
                  <a:pt x="224" y="583"/>
                  <a:pt x="229" y="590"/>
                  <a:pt x="232" y="598"/>
                </a:cubicBezTo>
                <a:cubicBezTo>
                  <a:pt x="222" y="605"/>
                  <a:pt x="161" y="596"/>
                  <a:pt x="160" y="596"/>
                </a:cubicBezTo>
                <a:cubicBezTo>
                  <a:pt x="139" y="593"/>
                  <a:pt x="120" y="589"/>
                  <a:pt x="98" y="588"/>
                </a:cubicBezTo>
                <a:cubicBezTo>
                  <a:pt x="76" y="591"/>
                  <a:pt x="79" y="591"/>
                  <a:pt x="82" y="612"/>
                </a:cubicBezTo>
                <a:cubicBezTo>
                  <a:pt x="78" y="623"/>
                  <a:pt x="78" y="628"/>
                  <a:pt x="66" y="632"/>
                </a:cubicBezTo>
                <a:cubicBezTo>
                  <a:pt x="47" y="626"/>
                  <a:pt x="19" y="625"/>
                  <a:pt x="0" y="624"/>
                </a:cubicBezTo>
                <a:close/>
              </a:path>
            </a:pathLst>
          </a:custGeom>
          <a:solidFill>
            <a:srgbClr val="7F7F7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67E2531E-DACF-4810-A982-CBD953253E57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2504755" y="3989866"/>
            <a:ext cx="1835572" cy="1796613"/>
          </a:xfrm>
          <a:custGeom>
            <a:avLst/>
            <a:gdLst>
              <a:gd name="T0" fmla="*/ 646 w 1244"/>
              <a:gd name="T1" fmla="*/ 233 h 1213"/>
              <a:gd name="T2" fmla="*/ 712 w 1244"/>
              <a:gd name="T3" fmla="*/ 255 h 1213"/>
              <a:gd name="T4" fmla="*/ 745 w 1244"/>
              <a:gd name="T5" fmla="*/ 278 h 1213"/>
              <a:gd name="T6" fmla="*/ 798 w 1244"/>
              <a:gd name="T7" fmla="*/ 281 h 1213"/>
              <a:gd name="T8" fmla="*/ 859 w 1244"/>
              <a:gd name="T9" fmla="*/ 312 h 1213"/>
              <a:gd name="T10" fmla="*/ 925 w 1244"/>
              <a:gd name="T11" fmla="*/ 317 h 1213"/>
              <a:gd name="T12" fmla="*/ 1002 w 1244"/>
              <a:gd name="T13" fmla="*/ 329 h 1213"/>
              <a:gd name="T14" fmla="*/ 1088 w 1244"/>
              <a:gd name="T15" fmla="*/ 319 h 1213"/>
              <a:gd name="T16" fmla="*/ 1134 w 1244"/>
              <a:gd name="T17" fmla="*/ 346 h 1213"/>
              <a:gd name="T18" fmla="*/ 1191 w 1244"/>
              <a:gd name="T19" fmla="*/ 360 h 1213"/>
              <a:gd name="T20" fmla="*/ 1203 w 1244"/>
              <a:gd name="T21" fmla="*/ 538 h 1213"/>
              <a:gd name="T22" fmla="*/ 1227 w 1244"/>
              <a:gd name="T23" fmla="*/ 595 h 1213"/>
              <a:gd name="T24" fmla="*/ 1220 w 1244"/>
              <a:gd name="T25" fmla="*/ 749 h 1213"/>
              <a:gd name="T26" fmla="*/ 1131 w 1244"/>
              <a:gd name="T27" fmla="*/ 806 h 1213"/>
              <a:gd name="T28" fmla="*/ 1114 w 1244"/>
              <a:gd name="T29" fmla="*/ 780 h 1213"/>
              <a:gd name="T30" fmla="*/ 1131 w 1244"/>
              <a:gd name="T31" fmla="*/ 818 h 1213"/>
              <a:gd name="T32" fmla="*/ 1033 w 1244"/>
              <a:gd name="T33" fmla="*/ 890 h 1213"/>
              <a:gd name="T34" fmla="*/ 963 w 1244"/>
              <a:gd name="T35" fmla="*/ 912 h 1213"/>
              <a:gd name="T36" fmla="*/ 939 w 1244"/>
              <a:gd name="T37" fmla="*/ 898 h 1213"/>
              <a:gd name="T38" fmla="*/ 956 w 1244"/>
              <a:gd name="T39" fmla="*/ 938 h 1213"/>
              <a:gd name="T40" fmla="*/ 878 w 1244"/>
              <a:gd name="T41" fmla="*/ 1038 h 1213"/>
              <a:gd name="T42" fmla="*/ 881 w 1244"/>
              <a:gd name="T43" fmla="*/ 1145 h 1213"/>
              <a:gd name="T44" fmla="*/ 877 w 1244"/>
              <a:gd name="T45" fmla="*/ 1203 h 1213"/>
              <a:gd name="T46" fmla="*/ 835 w 1244"/>
              <a:gd name="T47" fmla="*/ 1190 h 1213"/>
              <a:gd name="T48" fmla="*/ 769 w 1244"/>
              <a:gd name="T49" fmla="*/ 1171 h 1213"/>
              <a:gd name="T50" fmla="*/ 695 w 1244"/>
              <a:gd name="T51" fmla="*/ 1145 h 1213"/>
              <a:gd name="T52" fmla="*/ 668 w 1244"/>
              <a:gd name="T53" fmla="*/ 1082 h 1213"/>
              <a:gd name="T54" fmla="*/ 622 w 1244"/>
              <a:gd name="T55" fmla="*/ 977 h 1213"/>
              <a:gd name="T56" fmla="*/ 596 w 1244"/>
              <a:gd name="T57" fmla="*/ 938 h 1213"/>
              <a:gd name="T58" fmla="*/ 560 w 1244"/>
              <a:gd name="T59" fmla="*/ 866 h 1213"/>
              <a:gd name="T60" fmla="*/ 478 w 1244"/>
              <a:gd name="T61" fmla="*/ 763 h 1213"/>
              <a:gd name="T62" fmla="*/ 411 w 1244"/>
              <a:gd name="T63" fmla="*/ 744 h 1213"/>
              <a:gd name="T64" fmla="*/ 359 w 1244"/>
              <a:gd name="T65" fmla="*/ 750 h 1213"/>
              <a:gd name="T66" fmla="*/ 310 w 1244"/>
              <a:gd name="T67" fmla="*/ 831 h 1213"/>
              <a:gd name="T68" fmla="*/ 238 w 1244"/>
              <a:gd name="T69" fmla="*/ 792 h 1213"/>
              <a:gd name="T70" fmla="*/ 176 w 1244"/>
              <a:gd name="T71" fmla="*/ 731 h 1213"/>
              <a:gd name="T72" fmla="*/ 145 w 1244"/>
              <a:gd name="T73" fmla="*/ 632 h 1213"/>
              <a:gd name="T74" fmla="*/ 102 w 1244"/>
              <a:gd name="T75" fmla="*/ 595 h 1213"/>
              <a:gd name="T76" fmla="*/ 3 w 1244"/>
              <a:gd name="T77" fmla="*/ 487 h 1213"/>
              <a:gd name="T78" fmla="*/ 346 w 1244"/>
              <a:gd name="T79" fmla="*/ 504 h 1213"/>
              <a:gd name="T80" fmla="*/ 658 w 1244"/>
              <a:gd name="T81" fmla="*/ 19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44" h="1213">
                <a:moveTo>
                  <a:pt x="658" y="19"/>
                </a:moveTo>
                <a:lnTo>
                  <a:pt x="646" y="233"/>
                </a:lnTo>
                <a:cubicBezTo>
                  <a:pt x="662" y="236"/>
                  <a:pt x="657" y="252"/>
                  <a:pt x="670" y="254"/>
                </a:cubicBezTo>
                <a:cubicBezTo>
                  <a:pt x="681" y="256"/>
                  <a:pt x="701" y="254"/>
                  <a:pt x="712" y="255"/>
                </a:cubicBezTo>
                <a:cubicBezTo>
                  <a:pt x="720" y="258"/>
                  <a:pt x="717" y="272"/>
                  <a:pt x="722" y="276"/>
                </a:cubicBezTo>
                <a:cubicBezTo>
                  <a:pt x="727" y="280"/>
                  <a:pt x="738" y="275"/>
                  <a:pt x="745" y="278"/>
                </a:cubicBezTo>
                <a:cubicBezTo>
                  <a:pt x="754" y="285"/>
                  <a:pt x="751" y="289"/>
                  <a:pt x="762" y="293"/>
                </a:cubicBezTo>
                <a:cubicBezTo>
                  <a:pt x="776" y="290"/>
                  <a:pt x="785" y="284"/>
                  <a:pt x="798" y="281"/>
                </a:cubicBezTo>
                <a:cubicBezTo>
                  <a:pt x="823" y="285"/>
                  <a:pt x="809" y="301"/>
                  <a:pt x="829" y="307"/>
                </a:cubicBezTo>
                <a:cubicBezTo>
                  <a:pt x="838" y="319"/>
                  <a:pt x="844" y="315"/>
                  <a:pt x="859" y="312"/>
                </a:cubicBezTo>
                <a:cubicBezTo>
                  <a:pt x="870" y="314"/>
                  <a:pt x="885" y="322"/>
                  <a:pt x="896" y="323"/>
                </a:cubicBezTo>
                <a:cubicBezTo>
                  <a:pt x="907" y="324"/>
                  <a:pt x="914" y="317"/>
                  <a:pt x="925" y="317"/>
                </a:cubicBezTo>
                <a:cubicBezTo>
                  <a:pt x="943" y="318"/>
                  <a:pt x="948" y="320"/>
                  <a:pt x="961" y="322"/>
                </a:cubicBezTo>
                <a:cubicBezTo>
                  <a:pt x="972" y="337"/>
                  <a:pt x="982" y="330"/>
                  <a:pt x="1002" y="329"/>
                </a:cubicBezTo>
                <a:cubicBezTo>
                  <a:pt x="1012" y="327"/>
                  <a:pt x="1010" y="326"/>
                  <a:pt x="1024" y="324"/>
                </a:cubicBezTo>
                <a:cubicBezTo>
                  <a:pt x="1038" y="322"/>
                  <a:pt x="1074" y="319"/>
                  <a:pt x="1088" y="319"/>
                </a:cubicBezTo>
                <a:cubicBezTo>
                  <a:pt x="1095" y="322"/>
                  <a:pt x="1102" y="324"/>
                  <a:pt x="1110" y="326"/>
                </a:cubicBezTo>
                <a:cubicBezTo>
                  <a:pt x="1112" y="336"/>
                  <a:pt x="1123" y="344"/>
                  <a:pt x="1134" y="346"/>
                </a:cubicBezTo>
                <a:cubicBezTo>
                  <a:pt x="1147" y="348"/>
                  <a:pt x="1172" y="359"/>
                  <a:pt x="1172" y="359"/>
                </a:cubicBezTo>
                <a:cubicBezTo>
                  <a:pt x="1181" y="361"/>
                  <a:pt x="1188" y="336"/>
                  <a:pt x="1191" y="360"/>
                </a:cubicBezTo>
                <a:cubicBezTo>
                  <a:pt x="1197" y="404"/>
                  <a:pt x="1193" y="448"/>
                  <a:pt x="1194" y="492"/>
                </a:cubicBezTo>
                <a:cubicBezTo>
                  <a:pt x="1195" y="537"/>
                  <a:pt x="1183" y="529"/>
                  <a:pt x="1203" y="538"/>
                </a:cubicBezTo>
                <a:cubicBezTo>
                  <a:pt x="1207" y="547"/>
                  <a:pt x="1207" y="551"/>
                  <a:pt x="1215" y="557"/>
                </a:cubicBezTo>
                <a:cubicBezTo>
                  <a:pt x="1221" y="571"/>
                  <a:pt x="1214" y="585"/>
                  <a:pt x="1227" y="595"/>
                </a:cubicBezTo>
                <a:cubicBezTo>
                  <a:pt x="1243" y="633"/>
                  <a:pt x="1244" y="676"/>
                  <a:pt x="1220" y="710"/>
                </a:cubicBezTo>
                <a:cubicBezTo>
                  <a:pt x="1222" y="728"/>
                  <a:pt x="1231" y="734"/>
                  <a:pt x="1220" y="749"/>
                </a:cubicBezTo>
                <a:cubicBezTo>
                  <a:pt x="1213" y="790"/>
                  <a:pt x="1179" y="795"/>
                  <a:pt x="1146" y="809"/>
                </a:cubicBezTo>
                <a:cubicBezTo>
                  <a:pt x="1141" y="808"/>
                  <a:pt x="1132" y="811"/>
                  <a:pt x="1131" y="806"/>
                </a:cubicBezTo>
                <a:cubicBezTo>
                  <a:pt x="1129" y="800"/>
                  <a:pt x="1141" y="792"/>
                  <a:pt x="1141" y="792"/>
                </a:cubicBezTo>
                <a:cubicBezTo>
                  <a:pt x="1130" y="776"/>
                  <a:pt x="1141" y="777"/>
                  <a:pt x="1114" y="780"/>
                </a:cubicBezTo>
                <a:cubicBezTo>
                  <a:pt x="1100" y="784"/>
                  <a:pt x="1089" y="785"/>
                  <a:pt x="1110" y="816"/>
                </a:cubicBezTo>
                <a:cubicBezTo>
                  <a:pt x="1114" y="822"/>
                  <a:pt x="1124" y="817"/>
                  <a:pt x="1131" y="818"/>
                </a:cubicBezTo>
                <a:cubicBezTo>
                  <a:pt x="1124" y="825"/>
                  <a:pt x="1098" y="846"/>
                  <a:pt x="1082" y="858"/>
                </a:cubicBezTo>
                <a:cubicBezTo>
                  <a:pt x="1075" y="874"/>
                  <a:pt x="1050" y="885"/>
                  <a:pt x="1033" y="890"/>
                </a:cubicBezTo>
                <a:cubicBezTo>
                  <a:pt x="1021" y="898"/>
                  <a:pt x="1010" y="904"/>
                  <a:pt x="997" y="910"/>
                </a:cubicBezTo>
                <a:cubicBezTo>
                  <a:pt x="987" y="924"/>
                  <a:pt x="979" y="914"/>
                  <a:pt x="963" y="912"/>
                </a:cubicBezTo>
                <a:cubicBezTo>
                  <a:pt x="957" y="903"/>
                  <a:pt x="956" y="899"/>
                  <a:pt x="946" y="895"/>
                </a:cubicBezTo>
                <a:cubicBezTo>
                  <a:pt x="944" y="896"/>
                  <a:pt x="939" y="896"/>
                  <a:pt x="939" y="898"/>
                </a:cubicBezTo>
                <a:cubicBezTo>
                  <a:pt x="940" y="904"/>
                  <a:pt x="949" y="912"/>
                  <a:pt x="949" y="912"/>
                </a:cubicBezTo>
                <a:cubicBezTo>
                  <a:pt x="951" y="922"/>
                  <a:pt x="953" y="929"/>
                  <a:pt x="956" y="938"/>
                </a:cubicBezTo>
                <a:cubicBezTo>
                  <a:pt x="943" y="943"/>
                  <a:pt x="940" y="953"/>
                  <a:pt x="928" y="960"/>
                </a:cubicBezTo>
                <a:cubicBezTo>
                  <a:pt x="913" y="976"/>
                  <a:pt x="886" y="1017"/>
                  <a:pt x="878" y="1038"/>
                </a:cubicBezTo>
                <a:cubicBezTo>
                  <a:pt x="870" y="1056"/>
                  <a:pt x="866" y="1062"/>
                  <a:pt x="874" y="1078"/>
                </a:cubicBezTo>
                <a:cubicBezTo>
                  <a:pt x="868" y="1100"/>
                  <a:pt x="879" y="1123"/>
                  <a:pt x="881" y="1145"/>
                </a:cubicBezTo>
                <a:cubicBezTo>
                  <a:pt x="882" y="1161"/>
                  <a:pt x="889" y="1185"/>
                  <a:pt x="887" y="1196"/>
                </a:cubicBezTo>
                <a:cubicBezTo>
                  <a:pt x="886" y="1206"/>
                  <a:pt x="880" y="1201"/>
                  <a:pt x="877" y="1203"/>
                </a:cubicBezTo>
                <a:cubicBezTo>
                  <a:pt x="874" y="1205"/>
                  <a:pt x="875" y="1213"/>
                  <a:pt x="868" y="1211"/>
                </a:cubicBezTo>
                <a:cubicBezTo>
                  <a:pt x="851" y="1209"/>
                  <a:pt x="846" y="1191"/>
                  <a:pt x="835" y="1190"/>
                </a:cubicBezTo>
                <a:cubicBezTo>
                  <a:pt x="821" y="1189"/>
                  <a:pt x="807" y="1188"/>
                  <a:pt x="793" y="1187"/>
                </a:cubicBezTo>
                <a:cubicBezTo>
                  <a:pt x="785" y="1184"/>
                  <a:pt x="777" y="1174"/>
                  <a:pt x="769" y="1171"/>
                </a:cubicBezTo>
                <a:cubicBezTo>
                  <a:pt x="757" y="1162"/>
                  <a:pt x="740" y="1160"/>
                  <a:pt x="726" y="1154"/>
                </a:cubicBezTo>
                <a:cubicBezTo>
                  <a:pt x="715" y="1148"/>
                  <a:pt x="705" y="1157"/>
                  <a:pt x="695" y="1145"/>
                </a:cubicBezTo>
                <a:cubicBezTo>
                  <a:pt x="687" y="1136"/>
                  <a:pt x="684" y="1112"/>
                  <a:pt x="680" y="1101"/>
                </a:cubicBezTo>
                <a:cubicBezTo>
                  <a:pt x="676" y="1090"/>
                  <a:pt x="672" y="1091"/>
                  <a:pt x="668" y="1082"/>
                </a:cubicBezTo>
                <a:cubicBezTo>
                  <a:pt x="662" y="1070"/>
                  <a:pt x="664" y="1061"/>
                  <a:pt x="656" y="1044"/>
                </a:cubicBezTo>
                <a:cubicBezTo>
                  <a:pt x="660" y="1002"/>
                  <a:pt x="645" y="1004"/>
                  <a:pt x="622" y="977"/>
                </a:cubicBezTo>
                <a:cubicBezTo>
                  <a:pt x="616" y="970"/>
                  <a:pt x="619" y="969"/>
                  <a:pt x="615" y="960"/>
                </a:cubicBezTo>
                <a:cubicBezTo>
                  <a:pt x="611" y="952"/>
                  <a:pt x="602" y="945"/>
                  <a:pt x="596" y="938"/>
                </a:cubicBezTo>
                <a:cubicBezTo>
                  <a:pt x="589" y="928"/>
                  <a:pt x="578" y="910"/>
                  <a:pt x="572" y="898"/>
                </a:cubicBezTo>
                <a:cubicBezTo>
                  <a:pt x="570" y="886"/>
                  <a:pt x="566" y="876"/>
                  <a:pt x="560" y="866"/>
                </a:cubicBezTo>
                <a:cubicBezTo>
                  <a:pt x="552" y="838"/>
                  <a:pt x="529" y="816"/>
                  <a:pt x="510" y="797"/>
                </a:cubicBezTo>
                <a:cubicBezTo>
                  <a:pt x="499" y="786"/>
                  <a:pt x="492" y="772"/>
                  <a:pt x="478" y="763"/>
                </a:cubicBezTo>
                <a:cubicBezTo>
                  <a:pt x="468" y="754"/>
                  <a:pt x="448" y="755"/>
                  <a:pt x="437" y="752"/>
                </a:cubicBezTo>
                <a:cubicBezTo>
                  <a:pt x="426" y="749"/>
                  <a:pt x="419" y="744"/>
                  <a:pt x="411" y="744"/>
                </a:cubicBezTo>
                <a:cubicBezTo>
                  <a:pt x="395" y="741"/>
                  <a:pt x="395" y="749"/>
                  <a:pt x="386" y="750"/>
                </a:cubicBezTo>
                <a:cubicBezTo>
                  <a:pt x="377" y="751"/>
                  <a:pt x="365" y="744"/>
                  <a:pt x="359" y="750"/>
                </a:cubicBezTo>
                <a:cubicBezTo>
                  <a:pt x="350" y="756"/>
                  <a:pt x="358" y="775"/>
                  <a:pt x="347" y="789"/>
                </a:cubicBezTo>
                <a:cubicBezTo>
                  <a:pt x="336" y="800"/>
                  <a:pt x="325" y="827"/>
                  <a:pt x="310" y="831"/>
                </a:cubicBezTo>
                <a:cubicBezTo>
                  <a:pt x="299" y="826"/>
                  <a:pt x="280" y="822"/>
                  <a:pt x="271" y="815"/>
                </a:cubicBezTo>
                <a:cubicBezTo>
                  <a:pt x="265" y="810"/>
                  <a:pt x="246" y="794"/>
                  <a:pt x="238" y="792"/>
                </a:cubicBezTo>
                <a:cubicBezTo>
                  <a:pt x="228" y="785"/>
                  <a:pt x="214" y="774"/>
                  <a:pt x="202" y="770"/>
                </a:cubicBezTo>
                <a:cubicBezTo>
                  <a:pt x="191" y="760"/>
                  <a:pt x="183" y="750"/>
                  <a:pt x="176" y="731"/>
                </a:cubicBezTo>
                <a:cubicBezTo>
                  <a:pt x="172" y="703"/>
                  <a:pt x="171" y="681"/>
                  <a:pt x="158" y="657"/>
                </a:cubicBezTo>
                <a:cubicBezTo>
                  <a:pt x="153" y="642"/>
                  <a:pt x="151" y="640"/>
                  <a:pt x="145" y="632"/>
                </a:cubicBezTo>
                <a:cubicBezTo>
                  <a:pt x="140" y="623"/>
                  <a:pt x="127" y="618"/>
                  <a:pt x="118" y="612"/>
                </a:cubicBezTo>
                <a:cubicBezTo>
                  <a:pt x="113" y="604"/>
                  <a:pt x="111" y="599"/>
                  <a:pt x="102" y="595"/>
                </a:cubicBezTo>
                <a:cubicBezTo>
                  <a:pt x="88" y="578"/>
                  <a:pt x="53" y="529"/>
                  <a:pt x="37" y="511"/>
                </a:cubicBezTo>
                <a:cubicBezTo>
                  <a:pt x="31" y="505"/>
                  <a:pt x="11" y="490"/>
                  <a:pt x="3" y="487"/>
                </a:cubicBezTo>
                <a:cubicBezTo>
                  <a:pt x="0" y="477"/>
                  <a:pt x="1" y="470"/>
                  <a:pt x="13" y="470"/>
                </a:cubicBezTo>
                <a:lnTo>
                  <a:pt x="346" y="504"/>
                </a:lnTo>
                <a:lnTo>
                  <a:pt x="392" y="0"/>
                </a:lnTo>
                <a:lnTo>
                  <a:pt x="658" y="19"/>
                </a:lnTo>
                <a:close/>
              </a:path>
            </a:pathLst>
          </a:custGeom>
          <a:solidFill>
            <a:srgbClr val="7F7F7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C17B2951-BC00-4CB0-9D8E-90E70355CFB9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3205639" y="3428517"/>
            <a:ext cx="979760" cy="525802"/>
          </a:xfrm>
          <a:custGeom>
            <a:avLst/>
            <a:gdLst>
              <a:gd name="T0" fmla="*/ 0 w 664"/>
              <a:gd name="T1" fmla="*/ 333 h 355"/>
              <a:gd name="T2" fmla="*/ 24 w 664"/>
              <a:gd name="T3" fmla="*/ 0 h 355"/>
              <a:gd name="T4" fmla="*/ 279 w 664"/>
              <a:gd name="T5" fmla="*/ 16 h 355"/>
              <a:gd name="T6" fmla="*/ 597 w 664"/>
              <a:gd name="T7" fmla="*/ 19 h 355"/>
              <a:gd name="T8" fmla="*/ 612 w 664"/>
              <a:gd name="T9" fmla="*/ 27 h 355"/>
              <a:gd name="T10" fmla="*/ 628 w 664"/>
              <a:gd name="T11" fmla="*/ 33 h 355"/>
              <a:gd name="T12" fmla="*/ 636 w 664"/>
              <a:gd name="T13" fmla="*/ 34 h 355"/>
              <a:gd name="T14" fmla="*/ 622 w 664"/>
              <a:gd name="T15" fmla="*/ 63 h 355"/>
              <a:gd name="T16" fmla="*/ 630 w 664"/>
              <a:gd name="T17" fmla="*/ 82 h 355"/>
              <a:gd name="T18" fmla="*/ 637 w 664"/>
              <a:gd name="T19" fmla="*/ 90 h 355"/>
              <a:gd name="T20" fmla="*/ 663 w 664"/>
              <a:gd name="T21" fmla="*/ 112 h 355"/>
              <a:gd name="T22" fmla="*/ 664 w 664"/>
              <a:gd name="T23" fmla="*/ 355 h 355"/>
              <a:gd name="T24" fmla="*/ 316 w 664"/>
              <a:gd name="T25" fmla="*/ 349 h 355"/>
              <a:gd name="T26" fmla="*/ 0 w 664"/>
              <a:gd name="T27" fmla="*/ 33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4" h="355">
                <a:moveTo>
                  <a:pt x="0" y="333"/>
                </a:moveTo>
                <a:lnTo>
                  <a:pt x="24" y="0"/>
                </a:lnTo>
                <a:lnTo>
                  <a:pt x="279" y="16"/>
                </a:lnTo>
                <a:lnTo>
                  <a:pt x="597" y="19"/>
                </a:lnTo>
                <a:cubicBezTo>
                  <a:pt x="604" y="21"/>
                  <a:pt x="605" y="24"/>
                  <a:pt x="612" y="27"/>
                </a:cubicBezTo>
                <a:cubicBezTo>
                  <a:pt x="614" y="37"/>
                  <a:pt x="618" y="34"/>
                  <a:pt x="628" y="33"/>
                </a:cubicBezTo>
                <a:cubicBezTo>
                  <a:pt x="631" y="33"/>
                  <a:pt x="634" y="33"/>
                  <a:pt x="636" y="34"/>
                </a:cubicBezTo>
                <a:cubicBezTo>
                  <a:pt x="649" y="41"/>
                  <a:pt x="628" y="60"/>
                  <a:pt x="622" y="63"/>
                </a:cubicBezTo>
                <a:cubicBezTo>
                  <a:pt x="620" y="72"/>
                  <a:pt x="620" y="80"/>
                  <a:pt x="630" y="82"/>
                </a:cubicBezTo>
                <a:cubicBezTo>
                  <a:pt x="636" y="85"/>
                  <a:pt x="640" y="82"/>
                  <a:pt x="637" y="90"/>
                </a:cubicBezTo>
                <a:cubicBezTo>
                  <a:pt x="645" y="106"/>
                  <a:pt x="643" y="112"/>
                  <a:pt x="663" y="112"/>
                </a:cubicBezTo>
                <a:lnTo>
                  <a:pt x="664" y="355"/>
                </a:lnTo>
                <a:lnTo>
                  <a:pt x="316" y="349"/>
                </a:lnTo>
                <a:lnTo>
                  <a:pt x="0" y="33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AAA2C48D-1031-44F0-B3B7-B2611FADCEAC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3078742" y="3908404"/>
            <a:ext cx="1133215" cy="599859"/>
          </a:xfrm>
          <a:custGeom>
            <a:avLst/>
            <a:gdLst>
              <a:gd name="T0" fmla="*/ 0 w 768"/>
              <a:gd name="T1" fmla="*/ 54 h 405"/>
              <a:gd name="T2" fmla="*/ 6 w 768"/>
              <a:gd name="T3" fmla="*/ 0 h 405"/>
              <a:gd name="T4" fmla="*/ 87 w 768"/>
              <a:gd name="T5" fmla="*/ 10 h 405"/>
              <a:gd name="T6" fmla="*/ 417 w 768"/>
              <a:gd name="T7" fmla="*/ 27 h 405"/>
              <a:gd name="T8" fmla="*/ 752 w 768"/>
              <a:gd name="T9" fmla="*/ 31 h 405"/>
              <a:gd name="T10" fmla="*/ 752 w 768"/>
              <a:gd name="T11" fmla="*/ 114 h 405"/>
              <a:gd name="T12" fmla="*/ 764 w 768"/>
              <a:gd name="T13" fmla="*/ 190 h 405"/>
              <a:gd name="T14" fmla="*/ 768 w 768"/>
              <a:gd name="T15" fmla="*/ 364 h 405"/>
              <a:gd name="T16" fmla="*/ 758 w 768"/>
              <a:gd name="T17" fmla="*/ 405 h 405"/>
              <a:gd name="T18" fmla="*/ 734 w 768"/>
              <a:gd name="T19" fmla="*/ 399 h 405"/>
              <a:gd name="T20" fmla="*/ 722 w 768"/>
              <a:gd name="T21" fmla="*/ 382 h 405"/>
              <a:gd name="T22" fmla="*/ 698 w 768"/>
              <a:gd name="T23" fmla="*/ 375 h 405"/>
              <a:gd name="T24" fmla="*/ 633 w 768"/>
              <a:gd name="T25" fmla="*/ 378 h 405"/>
              <a:gd name="T26" fmla="*/ 579 w 768"/>
              <a:gd name="T27" fmla="*/ 385 h 405"/>
              <a:gd name="T28" fmla="*/ 542 w 768"/>
              <a:gd name="T29" fmla="*/ 372 h 405"/>
              <a:gd name="T30" fmla="*/ 501 w 768"/>
              <a:gd name="T31" fmla="*/ 379 h 405"/>
              <a:gd name="T32" fmla="*/ 477 w 768"/>
              <a:gd name="T33" fmla="*/ 372 h 405"/>
              <a:gd name="T34" fmla="*/ 440 w 768"/>
              <a:gd name="T35" fmla="*/ 366 h 405"/>
              <a:gd name="T36" fmla="*/ 417 w 768"/>
              <a:gd name="T37" fmla="*/ 334 h 405"/>
              <a:gd name="T38" fmla="*/ 380 w 768"/>
              <a:gd name="T39" fmla="*/ 346 h 405"/>
              <a:gd name="T40" fmla="*/ 366 w 768"/>
              <a:gd name="T41" fmla="*/ 345 h 405"/>
              <a:gd name="T42" fmla="*/ 332 w 768"/>
              <a:gd name="T43" fmla="*/ 330 h 405"/>
              <a:gd name="T44" fmla="*/ 320 w 768"/>
              <a:gd name="T45" fmla="*/ 310 h 405"/>
              <a:gd name="T46" fmla="*/ 281 w 768"/>
              <a:gd name="T47" fmla="*/ 310 h 405"/>
              <a:gd name="T48" fmla="*/ 258 w 768"/>
              <a:gd name="T49" fmla="*/ 289 h 405"/>
              <a:gd name="T50" fmla="*/ 269 w 768"/>
              <a:gd name="T51" fmla="*/ 73 h 405"/>
              <a:gd name="T52" fmla="*/ 0 w 768"/>
              <a:gd name="T53" fmla="*/ 5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8" h="405">
                <a:moveTo>
                  <a:pt x="0" y="54"/>
                </a:moveTo>
                <a:lnTo>
                  <a:pt x="6" y="0"/>
                </a:lnTo>
                <a:lnTo>
                  <a:pt x="87" y="10"/>
                </a:lnTo>
                <a:lnTo>
                  <a:pt x="417" y="27"/>
                </a:lnTo>
                <a:lnTo>
                  <a:pt x="752" y="31"/>
                </a:lnTo>
                <a:lnTo>
                  <a:pt x="752" y="114"/>
                </a:lnTo>
                <a:lnTo>
                  <a:pt x="764" y="190"/>
                </a:lnTo>
                <a:lnTo>
                  <a:pt x="768" y="364"/>
                </a:lnTo>
                <a:lnTo>
                  <a:pt x="758" y="405"/>
                </a:lnTo>
                <a:cubicBezTo>
                  <a:pt x="751" y="403"/>
                  <a:pt x="740" y="400"/>
                  <a:pt x="734" y="399"/>
                </a:cubicBezTo>
                <a:cubicBezTo>
                  <a:pt x="726" y="395"/>
                  <a:pt x="730" y="383"/>
                  <a:pt x="722" y="382"/>
                </a:cubicBezTo>
                <a:cubicBezTo>
                  <a:pt x="715" y="381"/>
                  <a:pt x="705" y="375"/>
                  <a:pt x="698" y="375"/>
                </a:cubicBezTo>
                <a:cubicBezTo>
                  <a:pt x="674" y="376"/>
                  <a:pt x="653" y="375"/>
                  <a:pt x="633" y="378"/>
                </a:cubicBezTo>
                <a:cubicBezTo>
                  <a:pt x="618" y="389"/>
                  <a:pt x="596" y="386"/>
                  <a:pt x="579" y="385"/>
                </a:cubicBezTo>
                <a:cubicBezTo>
                  <a:pt x="568" y="376"/>
                  <a:pt x="555" y="373"/>
                  <a:pt x="542" y="372"/>
                </a:cubicBezTo>
                <a:cubicBezTo>
                  <a:pt x="529" y="371"/>
                  <a:pt x="511" y="380"/>
                  <a:pt x="501" y="379"/>
                </a:cubicBezTo>
                <a:cubicBezTo>
                  <a:pt x="492" y="378"/>
                  <a:pt x="485" y="374"/>
                  <a:pt x="477" y="372"/>
                </a:cubicBezTo>
                <a:cubicBezTo>
                  <a:pt x="465" y="366"/>
                  <a:pt x="451" y="374"/>
                  <a:pt x="440" y="366"/>
                </a:cubicBezTo>
                <a:cubicBezTo>
                  <a:pt x="429" y="360"/>
                  <a:pt x="427" y="337"/>
                  <a:pt x="417" y="334"/>
                </a:cubicBezTo>
                <a:cubicBezTo>
                  <a:pt x="402" y="337"/>
                  <a:pt x="392" y="345"/>
                  <a:pt x="380" y="346"/>
                </a:cubicBezTo>
                <a:cubicBezTo>
                  <a:pt x="374" y="349"/>
                  <a:pt x="373" y="346"/>
                  <a:pt x="366" y="345"/>
                </a:cubicBezTo>
                <a:cubicBezTo>
                  <a:pt x="357" y="334"/>
                  <a:pt x="348" y="332"/>
                  <a:pt x="332" y="330"/>
                </a:cubicBezTo>
                <a:cubicBezTo>
                  <a:pt x="323" y="324"/>
                  <a:pt x="329" y="313"/>
                  <a:pt x="320" y="310"/>
                </a:cubicBezTo>
                <a:cubicBezTo>
                  <a:pt x="312" y="307"/>
                  <a:pt x="291" y="313"/>
                  <a:pt x="281" y="310"/>
                </a:cubicBezTo>
                <a:cubicBezTo>
                  <a:pt x="269" y="308"/>
                  <a:pt x="267" y="295"/>
                  <a:pt x="258" y="289"/>
                </a:cubicBezTo>
                <a:lnTo>
                  <a:pt x="269" y="73"/>
                </a:lnTo>
                <a:lnTo>
                  <a:pt x="0" y="54"/>
                </a:lnTo>
                <a:close/>
              </a:path>
            </a:pathLst>
          </a:custGeom>
          <a:solidFill>
            <a:srgbClr val="7F7F7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B44ED20E-971C-4D4D-A2F8-16474D7F5981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3893240" y="1920726"/>
            <a:ext cx="823352" cy="961255"/>
          </a:xfrm>
          <a:custGeom>
            <a:avLst/>
            <a:gdLst>
              <a:gd name="T0" fmla="*/ 152 w 558"/>
              <a:gd name="T1" fmla="*/ 1 h 649"/>
              <a:gd name="T2" fmla="*/ 177 w 558"/>
              <a:gd name="T3" fmla="*/ 10 h 649"/>
              <a:gd name="T4" fmla="*/ 185 w 558"/>
              <a:gd name="T5" fmla="*/ 38 h 649"/>
              <a:gd name="T6" fmla="*/ 192 w 558"/>
              <a:gd name="T7" fmla="*/ 70 h 649"/>
              <a:gd name="T8" fmla="*/ 207 w 558"/>
              <a:gd name="T9" fmla="*/ 73 h 649"/>
              <a:gd name="T10" fmla="*/ 251 w 558"/>
              <a:gd name="T11" fmla="*/ 82 h 649"/>
              <a:gd name="T12" fmla="*/ 267 w 558"/>
              <a:gd name="T13" fmla="*/ 94 h 649"/>
              <a:gd name="T14" fmla="*/ 288 w 558"/>
              <a:gd name="T15" fmla="*/ 82 h 649"/>
              <a:gd name="T16" fmla="*/ 333 w 558"/>
              <a:gd name="T17" fmla="*/ 103 h 649"/>
              <a:gd name="T18" fmla="*/ 348 w 558"/>
              <a:gd name="T19" fmla="*/ 101 h 649"/>
              <a:gd name="T20" fmla="*/ 357 w 558"/>
              <a:gd name="T21" fmla="*/ 121 h 649"/>
              <a:gd name="T22" fmla="*/ 380 w 558"/>
              <a:gd name="T23" fmla="*/ 116 h 649"/>
              <a:gd name="T24" fmla="*/ 398 w 558"/>
              <a:gd name="T25" fmla="*/ 122 h 649"/>
              <a:gd name="T26" fmla="*/ 414 w 558"/>
              <a:gd name="T27" fmla="*/ 139 h 649"/>
              <a:gd name="T28" fmla="*/ 429 w 558"/>
              <a:gd name="T29" fmla="*/ 140 h 649"/>
              <a:gd name="T30" fmla="*/ 459 w 558"/>
              <a:gd name="T31" fmla="*/ 127 h 649"/>
              <a:gd name="T32" fmla="*/ 473 w 558"/>
              <a:gd name="T33" fmla="*/ 121 h 649"/>
              <a:gd name="T34" fmla="*/ 485 w 558"/>
              <a:gd name="T35" fmla="*/ 130 h 649"/>
              <a:gd name="T36" fmla="*/ 531 w 558"/>
              <a:gd name="T37" fmla="*/ 133 h 649"/>
              <a:gd name="T38" fmla="*/ 558 w 558"/>
              <a:gd name="T39" fmla="*/ 145 h 649"/>
              <a:gd name="T40" fmla="*/ 528 w 558"/>
              <a:gd name="T41" fmla="*/ 164 h 649"/>
              <a:gd name="T42" fmla="*/ 495 w 558"/>
              <a:gd name="T43" fmla="*/ 182 h 649"/>
              <a:gd name="T44" fmla="*/ 473 w 558"/>
              <a:gd name="T45" fmla="*/ 193 h 649"/>
              <a:gd name="T46" fmla="*/ 456 w 558"/>
              <a:gd name="T47" fmla="*/ 212 h 649"/>
              <a:gd name="T48" fmla="*/ 441 w 558"/>
              <a:gd name="T49" fmla="*/ 230 h 649"/>
              <a:gd name="T50" fmla="*/ 390 w 558"/>
              <a:gd name="T51" fmla="*/ 274 h 649"/>
              <a:gd name="T52" fmla="*/ 372 w 558"/>
              <a:gd name="T53" fmla="*/ 302 h 649"/>
              <a:gd name="T54" fmla="*/ 366 w 558"/>
              <a:gd name="T55" fmla="*/ 368 h 649"/>
              <a:gd name="T56" fmla="*/ 351 w 558"/>
              <a:gd name="T57" fmla="*/ 377 h 649"/>
              <a:gd name="T58" fmla="*/ 330 w 558"/>
              <a:gd name="T59" fmla="*/ 394 h 649"/>
              <a:gd name="T60" fmla="*/ 324 w 558"/>
              <a:gd name="T61" fmla="*/ 409 h 649"/>
              <a:gd name="T62" fmla="*/ 339 w 558"/>
              <a:gd name="T63" fmla="*/ 421 h 649"/>
              <a:gd name="T64" fmla="*/ 342 w 558"/>
              <a:gd name="T65" fmla="*/ 439 h 649"/>
              <a:gd name="T66" fmla="*/ 356 w 558"/>
              <a:gd name="T67" fmla="*/ 524 h 649"/>
              <a:gd name="T68" fmla="*/ 380 w 558"/>
              <a:gd name="T69" fmla="*/ 533 h 649"/>
              <a:gd name="T70" fmla="*/ 389 w 558"/>
              <a:gd name="T71" fmla="*/ 542 h 649"/>
              <a:gd name="T72" fmla="*/ 405 w 558"/>
              <a:gd name="T73" fmla="*/ 551 h 649"/>
              <a:gd name="T74" fmla="*/ 425 w 558"/>
              <a:gd name="T75" fmla="*/ 578 h 649"/>
              <a:gd name="T76" fmla="*/ 453 w 558"/>
              <a:gd name="T77" fmla="*/ 593 h 649"/>
              <a:gd name="T78" fmla="*/ 465 w 558"/>
              <a:gd name="T79" fmla="*/ 611 h 649"/>
              <a:gd name="T80" fmla="*/ 468 w 558"/>
              <a:gd name="T81" fmla="*/ 643 h 649"/>
              <a:gd name="T82" fmla="*/ 42 w 558"/>
              <a:gd name="T83" fmla="*/ 649 h 649"/>
              <a:gd name="T84" fmla="*/ 51 w 558"/>
              <a:gd name="T85" fmla="*/ 547 h 649"/>
              <a:gd name="T86" fmla="*/ 48 w 558"/>
              <a:gd name="T87" fmla="*/ 449 h 649"/>
              <a:gd name="T88" fmla="*/ 27 w 558"/>
              <a:gd name="T89" fmla="*/ 433 h 649"/>
              <a:gd name="T90" fmla="*/ 32 w 558"/>
              <a:gd name="T91" fmla="*/ 403 h 649"/>
              <a:gd name="T92" fmla="*/ 36 w 558"/>
              <a:gd name="T93" fmla="*/ 379 h 649"/>
              <a:gd name="T94" fmla="*/ 38 w 558"/>
              <a:gd name="T95" fmla="*/ 359 h 649"/>
              <a:gd name="T96" fmla="*/ 30 w 558"/>
              <a:gd name="T97" fmla="*/ 319 h 649"/>
              <a:gd name="T98" fmla="*/ 24 w 558"/>
              <a:gd name="T99" fmla="*/ 298 h 649"/>
              <a:gd name="T100" fmla="*/ 15 w 558"/>
              <a:gd name="T101" fmla="*/ 178 h 649"/>
              <a:gd name="T102" fmla="*/ 6 w 558"/>
              <a:gd name="T103" fmla="*/ 157 h 649"/>
              <a:gd name="T104" fmla="*/ 0 w 558"/>
              <a:gd name="T105" fmla="*/ 130 h 649"/>
              <a:gd name="T106" fmla="*/ 2 w 558"/>
              <a:gd name="T107" fmla="*/ 37 h 649"/>
              <a:gd name="T108" fmla="*/ 135 w 558"/>
              <a:gd name="T109" fmla="*/ 38 h 649"/>
              <a:gd name="T110" fmla="*/ 150 w 558"/>
              <a:gd name="T111" fmla="*/ 44 h 649"/>
              <a:gd name="T112" fmla="*/ 152 w 558"/>
              <a:gd name="T113" fmla="*/ 1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58" h="649">
                <a:moveTo>
                  <a:pt x="152" y="1"/>
                </a:moveTo>
                <a:cubicBezTo>
                  <a:pt x="177" y="2"/>
                  <a:pt x="164" y="0"/>
                  <a:pt x="177" y="10"/>
                </a:cubicBezTo>
                <a:cubicBezTo>
                  <a:pt x="182" y="19"/>
                  <a:pt x="180" y="29"/>
                  <a:pt x="185" y="38"/>
                </a:cubicBezTo>
                <a:cubicBezTo>
                  <a:pt x="187" y="46"/>
                  <a:pt x="185" y="67"/>
                  <a:pt x="192" y="70"/>
                </a:cubicBezTo>
                <a:cubicBezTo>
                  <a:pt x="197" y="72"/>
                  <a:pt x="207" y="73"/>
                  <a:pt x="207" y="73"/>
                </a:cubicBezTo>
                <a:cubicBezTo>
                  <a:pt x="219" y="80"/>
                  <a:pt x="238" y="81"/>
                  <a:pt x="251" y="82"/>
                </a:cubicBezTo>
                <a:cubicBezTo>
                  <a:pt x="257" y="94"/>
                  <a:pt x="250" y="95"/>
                  <a:pt x="267" y="94"/>
                </a:cubicBezTo>
                <a:cubicBezTo>
                  <a:pt x="276" y="91"/>
                  <a:pt x="278" y="84"/>
                  <a:pt x="288" y="82"/>
                </a:cubicBezTo>
                <a:cubicBezTo>
                  <a:pt x="321" y="83"/>
                  <a:pt x="321" y="83"/>
                  <a:pt x="333" y="103"/>
                </a:cubicBezTo>
                <a:cubicBezTo>
                  <a:pt x="343" y="108"/>
                  <a:pt x="343" y="98"/>
                  <a:pt x="348" y="101"/>
                </a:cubicBezTo>
                <a:cubicBezTo>
                  <a:pt x="352" y="104"/>
                  <a:pt x="352" y="119"/>
                  <a:pt x="357" y="121"/>
                </a:cubicBezTo>
                <a:cubicBezTo>
                  <a:pt x="355" y="111"/>
                  <a:pt x="373" y="115"/>
                  <a:pt x="380" y="116"/>
                </a:cubicBezTo>
                <a:cubicBezTo>
                  <a:pt x="387" y="118"/>
                  <a:pt x="391" y="121"/>
                  <a:pt x="398" y="122"/>
                </a:cubicBezTo>
                <a:cubicBezTo>
                  <a:pt x="407" y="127"/>
                  <a:pt x="406" y="135"/>
                  <a:pt x="414" y="139"/>
                </a:cubicBezTo>
                <a:cubicBezTo>
                  <a:pt x="419" y="141"/>
                  <a:pt x="422" y="142"/>
                  <a:pt x="429" y="140"/>
                </a:cubicBezTo>
                <a:cubicBezTo>
                  <a:pt x="436" y="138"/>
                  <a:pt x="452" y="130"/>
                  <a:pt x="459" y="127"/>
                </a:cubicBezTo>
                <a:cubicBezTo>
                  <a:pt x="465" y="124"/>
                  <a:pt x="469" y="127"/>
                  <a:pt x="473" y="121"/>
                </a:cubicBezTo>
                <a:cubicBezTo>
                  <a:pt x="475" y="129"/>
                  <a:pt x="477" y="131"/>
                  <a:pt x="485" y="130"/>
                </a:cubicBezTo>
                <a:cubicBezTo>
                  <a:pt x="514" y="131"/>
                  <a:pt x="514" y="130"/>
                  <a:pt x="531" y="133"/>
                </a:cubicBezTo>
                <a:cubicBezTo>
                  <a:pt x="543" y="139"/>
                  <a:pt x="546" y="136"/>
                  <a:pt x="558" y="145"/>
                </a:cubicBezTo>
                <a:cubicBezTo>
                  <a:pt x="552" y="153"/>
                  <a:pt x="537" y="162"/>
                  <a:pt x="528" y="164"/>
                </a:cubicBezTo>
                <a:cubicBezTo>
                  <a:pt x="518" y="170"/>
                  <a:pt x="504" y="177"/>
                  <a:pt x="495" y="182"/>
                </a:cubicBezTo>
                <a:cubicBezTo>
                  <a:pt x="487" y="186"/>
                  <a:pt x="480" y="188"/>
                  <a:pt x="473" y="193"/>
                </a:cubicBezTo>
                <a:cubicBezTo>
                  <a:pt x="465" y="198"/>
                  <a:pt x="461" y="206"/>
                  <a:pt x="456" y="212"/>
                </a:cubicBezTo>
                <a:cubicBezTo>
                  <a:pt x="451" y="218"/>
                  <a:pt x="444" y="223"/>
                  <a:pt x="441" y="230"/>
                </a:cubicBezTo>
                <a:cubicBezTo>
                  <a:pt x="430" y="240"/>
                  <a:pt x="401" y="262"/>
                  <a:pt x="390" y="274"/>
                </a:cubicBezTo>
                <a:cubicBezTo>
                  <a:pt x="384" y="283"/>
                  <a:pt x="382" y="294"/>
                  <a:pt x="372" y="302"/>
                </a:cubicBezTo>
                <a:cubicBezTo>
                  <a:pt x="372" y="320"/>
                  <a:pt x="379" y="350"/>
                  <a:pt x="366" y="368"/>
                </a:cubicBezTo>
                <a:cubicBezTo>
                  <a:pt x="364" y="377"/>
                  <a:pt x="360" y="376"/>
                  <a:pt x="351" y="377"/>
                </a:cubicBezTo>
                <a:cubicBezTo>
                  <a:pt x="343" y="383"/>
                  <a:pt x="339" y="390"/>
                  <a:pt x="330" y="394"/>
                </a:cubicBezTo>
                <a:cubicBezTo>
                  <a:pt x="326" y="399"/>
                  <a:pt x="326" y="403"/>
                  <a:pt x="324" y="409"/>
                </a:cubicBezTo>
                <a:cubicBezTo>
                  <a:pt x="326" y="419"/>
                  <a:pt x="331" y="416"/>
                  <a:pt x="339" y="421"/>
                </a:cubicBezTo>
                <a:cubicBezTo>
                  <a:pt x="340" y="427"/>
                  <a:pt x="341" y="433"/>
                  <a:pt x="342" y="439"/>
                </a:cubicBezTo>
                <a:cubicBezTo>
                  <a:pt x="342" y="458"/>
                  <a:pt x="325" y="519"/>
                  <a:pt x="356" y="524"/>
                </a:cubicBezTo>
                <a:cubicBezTo>
                  <a:pt x="362" y="540"/>
                  <a:pt x="373" y="528"/>
                  <a:pt x="380" y="533"/>
                </a:cubicBezTo>
                <a:cubicBezTo>
                  <a:pt x="385" y="535"/>
                  <a:pt x="385" y="539"/>
                  <a:pt x="389" y="542"/>
                </a:cubicBezTo>
                <a:cubicBezTo>
                  <a:pt x="393" y="545"/>
                  <a:pt x="402" y="547"/>
                  <a:pt x="405" y="551"/>
                </a:cubicBezTo>
                <a:cubicBezTo>
                  <a:pt x="411" y="557"/>
                  <a:pt x="419" y="570"/>
                  <a:pt x="425" y="578"/>
                </a:cubicBezTo>
                <a:cubicBezTo>
                  <a:pt x="426" y="585"/>
                  <a:pt x="447" y="589"/>
                  <a:pt x="453" y="593"/>
                </a:cubicBezTo>
                <a:cubicBezTo>
                  <a:pt x="456" y="599"/>
                  <a:pt x="459" y="608"/>
                  <a:pt x="465" y="611"/>
                </a:cubicBezTo>
                <a:cubicBezTo>
                  <a:pt x="467" y="623"/>
                  <a:pt x="468" y="631"/>
                  <a:pt x="468" y="643"/>
                </a:cubicBezTo>
                <a:lnTo>
                  <a:pt x="42" y="649"/>
                </a:lnTo>
                <a:lnTo>
                  <a:pt x="51" y="547"/>
                </a:lnTo>
                <a:lnTo>
                  <a:pt x="48" y="449"/>
                </a:lnTo>
                <a:cubicBezTo>
                  <a:pt x="42" y="444"/>
                  <a:pt x="35" y="435"/>
                  <a:pt x="27" y="433"/>
                </a:cubicBezTo>
                <a:cubicBezTo>
                  <a:pt x="15" y="427"/>
                  <a:pt x="18" y="406"/>
                  <a:pt x="32" y="403"/>
                </a:cubicBezTo>
                <a:cubicBezTo>
                  <a:pt x="42" y="398"/>
                  <a:pt x="41" y="389"/>
                  <a:pt x="36" y="379"/>
                </a:cubicBezTo>
                <a:cubicBezTo>
                  <a:pt x="38" y="370"/>
                  <a:pt x="42" y="366"/>
                  <a:pt x="38" y="359"/>
                </a:cubicBezTo>
                <a:cubicBezTo>
                  <a:pt x="37" y="343"/>
                  <a:pt x="42" y="328"/>
                  <a:pt x="30" y="319"/>
                </a:cubicBezTo>
                <a:cubicBezTo>
                  <a:pt x="29" y="312"/>
                  <a:pt x="27" y="304"/>
                  <a:pt x="24" y="298"/>
                </a:cubicBezTo>
                <a:cubicBezTo>
                  <a:pt x="19" y="275"/>
                  <a:pt x="35" y="204"/>
                  <a:pt x="15" y="178"/>
                </a:cubicBezTo>
                <a:cubicBezTo>
                  <a:pt x="14" y="169"/>
                  <a:pt x="11" y="164"/>
                  <a:pt x="6" y="157"/>
                </a:cubicBezTo>
                <a:cubicBezTo>
                  <a:pt x="4" y="148"/>
                  <a:pt x="2" y="139"/>
                  <a:pt x="0" y="130"/>
                </a:cubicBezTo>
                <a:cubicBezTo>
                  <a:pt x="3" y="73"/>
                  <a:pt x="2" y="104"/>
                  <a:pt x="2" y="37"/>
                </a:cubicBezTo>
                <a:lnTo>
                  <a:pt x="135" y="38"/>
                </a:lnTo>
                <a:lnTo>
                  <a:pt x="150" y="44"/>
                </a:lnTo>
                <a:lnTo>
                  <a:pt x="152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88228B9B-FFC6-4481-AD66-5921C8FDAA0B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3938982" y="2871613"/>
            <a:ext cx="795316" cy="537650"/>
          </a:xfrm>
          <a:custGeom>
            <a:avLst/>
            <a:gdLst>
              <a:gd name="T0" fmla="*/ 67 w 539"/>
              <a:gd name="T1" fmla="*/ 328 h 363"/>
              <a:gd name="T2" fmla="*/ 61 w 539"/>
              <a:gd name="T3" fmla="*/ 275 h 363"/>
              <a:gd name="T4" fmla="*/ 62 w 539"/>
              <a:gd name="T5" fmla="*/ 253 h 363"/>
              <a:gd name="T6" fmla="*/ 53 w 539"/>
              <a:gd name="T7" fmla="*/ 238 h 363"/>
              <a:gd name="T8" fmla="*/ 44 w 539"/>
              <a:gd name="T9" fmla="*/ 215 h 363"/>
              <a:gd name="T10" fmla="*/ 28 w 539"/>
              <a:gd name="T11" fmla="*/ 174 h 363"/>
              <a:gd name="T12" fmla="*/ 22 w 539"/>
              <a:gd name="T13" fmla="*/ 148 h 363"/>
              <a:gd name="T14" fmla="*/ 8 w 539"/>
              <a:gd name="T15" fmla="*/ 119 h 363"/>
              <a:gd name="T16" fmla="*/ 1 w 539"/>
              <a:gd name="T17" fmla="*/ 91 h 363"/>
              <a:gd name="T18" fmla="*/ 13 w 539"/>
              <a:gd name="T19" fmla="*/ 43 h 363"/>
              <a:gd name="T20" fmla="*/ 4 w 539"/>
              <a:gd name="T21" fmla="*/ 34 h 363"/>
              <a:gd name="T22" fmla="*/ 8 w 539"/>
              <a:gd name="T23" fmla="*/ 6 h 363"/>
              <a:gd name="T24" fmla="*/ 439 w 539"/>
              <a:gd name="T25" fmla="*/ 0 h 363"/>
              <a:gd name="T26" fmla="*/ 446 w 539"/>
              <a:gd name="T27" fmla="*/ 15 h 363"/>
              <a:gd name="T28" fmla="*/ 443 w 539"/>
              <a:gd name="T29" fmla="*/ 54 h 363"/>
              <a:gd name="T30" fmla="*/ 449 w 539"/>
              <a:gd name="T31" fmla="*/ 68 h 363"/>
              <a:gd name="T32" fmla="*/ 463 w 539"/>
              <a:gd name="T33" fmla="*/ 89 h 363"/>
              <a:gd name="T34" fmla="*/ 485 w 539"/>
              <a:gd name="T35" fmla="*/ 98 h 363"/>
              <a:gd name="T36" fmla="*/ 499 w 539"/>
              <a:gd name="T37" fmla="*/ 121 h 363"/>
              <a:gd name="T38" fmla="*/ 514 w 539"/>
              <a:gd name="T39" fmla="*/ 134 h 363"/>
              <a:gd name="T40" fmla="*/ 527 w 539"/>
              <a:gd name="T41" fmla="*/ 149 h 363"/>
              <a:gd name="T42" fmla="*/ 524 w 539"/>
              <a:gd name="T43" fmla="*/ 187 h 363"/>
              <a:gd name="T44" fmla="*/ 515 w 539"/>
              <a:gd name="T45" fmla="*/ 215 h 363"/>
              <a:gd name="T46" fmla="*/ 467 w 539"/>
              <a:gd name="T47" fmla="*/ 230 h 363"/>
              <a:gd name="T48" fmla="*/ 454 w 539"/>
              <a:gd name="T49" fmla="*/ 235 h 363"/>
              <a:gd name="T50" fmla="*/ 463 w 539"/>
              <a:gd name="T51" fmla="*/ 257 h 363"/>
              <a:gd name="T52" fmla="*/ 472 w 539"/>
              <a:gd name="T53" fmla="*/ 272 h 363"/>
              <a:gd name="T54" fmla="*/ 466 w 539"/>
              <a:gd name="T55" fmla="*/ 293 h 363"/>
              <a:gd name="T56" fmla="*/ 445 w 539"/>
              <a:gd name="T57" fmla="*/ 325 h 363"/>
              <a:gd name="T58" fmla="*/ 440 w 539"/>
              <a:gd name="T59" fmla="*/ 338 h 363"/>
              <a:gd name="T60" fmla="*/ 422 w 539"/>
              <a:gd name="T61" fmla="*/ 344 h 363"/>
              <a:gd name="T62" fmla="*/ 404 w 539"/>
              <a:gd name="T63" fmla="*/ 325 h 363"/>
              <a:gd name="T64" fmla="*/ 215 w 539"/>
              <a:gd name="T65" fmla="*/ 331 h 363"/>
              <a:gd name="T66" fmla="*/ 119 w 539"/>
              <a:gd name="T67" fmla="*/ 331 h 363"/>
              <a:gd name="T68" fmla="*/ 67 w 539"/>
              <a:gd name="T69" fmla="*/ 328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39" h="363">
                <a:moveTo>
                  <a:pt x="67" y="328"/>
                </a:moveTo>
                <a:cubicBezTo>
                  <a:pt x="58" y="319"/>
                  <a:pt x="63" y="290"/>
                  <a:pt x="61" y="275"/>
                </a:cubicBezTo>
                <a:cubicBezTo>
                  <a:pt x="60" y="263"/>
                  <a:pt x="63" y="259"/>
                  <a:pt x="62" y="253"/>
                </a:cubicBezTo>
                <a:cubicBezTo>
                  <a:pt x="61" y="247"/>
                  <a:pt x="56" y="244"/>
                  <a:pt x="53" y="238"/>
                </a:cubicBezTo>
                <a:cubicBezTo>
                  <a:pt x="51" y="230"/>
                  <a:pt x="48" y="222"/>
                  <a:pt x="44" y="215"/>
                </a:cubicBezTo>
                <a:cubicBezTo>
                  <a:pt x="42" y="193"/>
                  <a:pt x="36" y="191"/>
                  <a:pt x="28" y="174"/>
                </a:cubicBezTo>
                <a:cubicBezTo>
                  <a:pt x="25" y="167"/>
                  <a:pt x="26" y="155"/>
                  <a:pt x="22" y="148"/>
                </a:cubicBezTo>
                <a:cubicBezTo>
                  <a:pt x="19" y="139"/>
                  <a:pt x="11" y="130"/>
                  <a:pt x="8" y="119"/>
                </a:cubicBezTo>
                <a:cubicBezTo>
                  <a:pt x="6" y="112"/>
                  <a:pt x="0" y="104"/>
                  <a:pt x="1" y="91"/>
                </a:cubicBezTo>
                <a:cubicBezTo>
                  <a:pt x="2" y="78"/>
                  <a:pt x="13" y="52"/>
                  <a:pt x="13" y="43"/>
                </a:cubicBezTo>
                <a:cubicBezTo>
                  <a:pt x="13" y="34"/>
                  <a:pt x="5" y="40"/>
                  <a:pt x="4" y="34"/>
                </a:cubicBezTo>
                <a:lnTo>
                  <a:pt x="8" y="6"/>
                </a:lnTo>
                <a:lnTo>
                  <a:pt x="439" y="0"/>
                </a:lnTo>
                <a:cubicBezTo>
                  <a:pt x="440" y="8"/>
                  <a:pt x="440" y="10"/>
                  <a:pt x="446" y="15"/>
                </a:cubicBezTo>
                <a:cubicBezTo>
                  <a:pt x="451" y="27"/>
                  <a:pt x="451" y="43"/>
                  <a:pt x="443" y="54"/>
                </a:cubicBezTo>
                <a:cubicBezTo>
                  <a:pt x="443" y="63"/>
                  <a:pt x="446" y="62"/>
                  <a:pt x="449" y="68"/>
                </a:cubicBezTo>
                <a:cubicBezTo>
                  <a:pt x="455" y="83"/>
                  <a:pt x="445" y="84"/>
                  <a:pt x="463" y="89"/>
                </a:cubicBezTo>
                <a:cubicBezTo>
                  <a:pt x="470" y="93"/>
                  <a:pt x="477" y="96"/>
                  <a:pt x="485" y="98"/>
                </a:cubicBezTo>
                <a:cubicBezTo>
                  <a:pt x="492" y="103"/>
                  <a:pt x="490" y="116"/>
                  <a:pt x="499" y="121"/>
                </a:cubicBezTo>
                <a:cubicBezTo>
                  <a:pt x="502" y="126"/>
                  <a:pt x="511" y="129"/>
                  <a:pt x="514" y="134"/>
                </a:cubicBezTo>
                <a:cubicBezTo>
                  <a:pt x="515" y="141"/>
                  <a:pt x="521" y="146"/>
                  <a:pt x="527" y="149"/>
                </a:cubicBezTo>
                <a:cubicBezTo>
                  <a:pt x="536" y="161"/>
                  <a:pt x="539" y="182"/>
                  <a:pt x="524" y="187"/>
                </a:cubicBezTo>
                <a:cubicBezTo>
                  <a:pt x="522" y="197"/>
                  <a:pt x="523" y="210"/>
                  <a:pt x="515" y="215"/>
                </a:cubicBezTo>
                <a:cubicBezTo>
                  <a:pt x="508" y="227"/>
                  <a:pt x="480" y="229"/>
                  <a:pt x="467" y="230"/>
                </a:cubicBezTo>
                <a:cubicBezTo>
                  <a:pt x="463" y="232"/>
                  <a:pt x="458" y="233"/>
                  <a:pt x="454" y="235"/>
                </a:cubicBezTo>
                <a:cubicBezTo>
                  <a:pt x="455" y="244"/>
                  <a:pt x="456" y="251"/>
                  <a:pt x="463" y="257"/>
                </a:cubicBezTo>
                <a:cubicBezTo>
                  <a:pt x="465" y="263"/>
                  <a:pt x="472" y="266"/>
                  <a:pt x="472" y="272"/>
                </a:cubicBezTo>
                <a:cubicBezTo>
                  <a:pt x="472" y="278"/>
                  <a:pt x="470" y="284"/>
                  <a:pt x="466" y="293"/>
                </a:cubicBezTo>
                <a:cubicBezTo>
                  <a:pt x="462" y="302"/>
                  <a:pt x="449" y="318"/>
                  <a:pt x="445" y="325"/>
                </a:cubicBezTo>
                <a:cubicBezTo>
                  <a:pt x="443" y="329"/>
                  <a:pt x="442" y="334"/>
                  <a:pt x="440" y="338"/>
                </a:cubicBezTo>
                <a:cubicBezTo>
                  <a:pt x="438" y="363"/>
                  <a:pt x="435" y="352"/>
                  <a:pt x="422" y="344"/>
                </a:cubicBezTo>
                <a:cubicBezTo>
                  <a:pt x="420" y="333"/>
                  <a:pt x="415" y="327"/>
                  <a:pt x="404" y="325"/>
                </a:cubicBezTo>
                <a:cubicBezTo>
                  <a:pt x="372" y="322"/>
                  <a:pt x="262" y="330"/>
                  <a:pt x="215" y="331"/>
                </a:cubicBezTo>
                <a:cubicBezTo>
                  <a:pt x="168" y="332"/>
                  <a:pt x="144" y="331"/>
                  <a:pt x="119" y="331"/>
                </a:cubicBezTo>
                <a:cubicBezTo>
                  <a:pt x="92" y="326"/>
                  <a:pt x="109" y="328"/>
                  <a:pt x="67" y="3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CC065738-B264-4555-83BA-5BCBFC176ECD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4037843" y="3350018"/>
            <a:ext cx="864667" cy="755377"/>
          </a:xfrm>
          <a:custGeom>
            <a:avLst/>
            <a:gdLst>
              <a:gd name="T0" fmla="*/ 102 w 586"/>
              <a:gd name="T1" fmla="*/ 464 h 510"/>
              <a:gd name="T2" fmla="*/ 100 w 586"/>
              <a:gd name="T3" fmla="*/ 405 h 510"/>
              <a:gd name="T4" fmla="*/ 99 w 586"/>
              <a:gd name="T5" fmla="*/ 164 h 510"/>
              <a:gd name="T6" fmla="*/ 79 w 586"/>
              <a:gd name="T7" fmla="*/ 156 h 510"/>
              <a:gd name="T8" fmla="*/ 70 w 586"/>
              <a:gd name="T9" fmla="*/ 137 h 510"/>
              <a:gd name="T10" fmla="*/ 57 w 586"/>
              <a:gd name="T11" fmla="*/ 131 h 510"/>
              <a:gd name="T12" fmla="*/ 64 w 586"/>
              <a:gd name="T13" fmla="*/ 113 h 510"/>
              <a:gd name="T14" fmla="*/ 75 w 586"/>
              <a:gd name="T15" fmla="*/ 96 h 510"/>
              <a:gd name="T16" fmla="*/ 46 w 586"/>
              <a:gd name="T17" fmla="*/ 84 h 510"/>
              <a:gd name="T18" fmla="*/ 28 w 586"/>
              <a:gd name="T19" fmla="*/ 62 h 510"/>
              <a:gd name="T20" fmla="*/ 16 w 586"/>
              <a:gd name="T21" fmla="*/ 50 h 510"/>
              <a:gd name="T22" fmla="*/ 4 w 586"/>
              <a:gd name="T23" fmla="*/ 17 h 510"/>
              <a:gd name="T24" fmla="*/ 3 w 586"/>
              <a:gd name="T25" fmla="*/ 3 h 510"/>
              <a:gd name="T26" fmla="*/ 93 w 586"/>
              <a:gd name="T27" fmla="*/ 8 h 510"/>
              <a:gd name="T28" fmla="*/ 291 w 586"/>
              <a:gd name="T29" fmla="*/ 2 h 510"/>
              <a:gd name="T30" fmla="*/ 340 w 586"/>
              <a:gd name="T31" fmla="*/ 2 h 510"/>
              <a:gd name="T32" fmla="*/ 354 w 586"/>
              <a:gd name="T33" fmla="*/ 9 h 510"/>
              <a:gd name="T34" fmla="*/ 361 w 586"/>
              <a:gd name="T35" fmla="*/ 21 h 510"/>
              <a:gd name="T36" fmla="*/ 363 w 586"/>
              <a:gd name="T37" fmla="*/ 68 h 510"/>
              <a:gd name="T38" fmla="*/ 376 w 586"/>
              <a:gd name="T39" fmla="*/ 93 h 510"/>
              <a:gd name="T40" fmla="*/ 390 w 586"/>
              <a:gd name="T41" fmla="*/ 105 h 510"/>
              <a:gd name="T42" fmla="*/ 408 w 586"/>
              <a:gd name="T43" fmla="*/ 123 h 510"/>
              <a:gd name="T44" fmla="*/ 433 w 586"/>
              <a:gd name="T45" fmla="*/ 150 h 510"/>
              <a:gd name="T46" fmla="*/ 438 w 586"/>
              <a:gd name="T47" fmla="*/ 168 h 510"/>
              <a:gd name="T48" fmla="*/ 447 w 586"/>
              <a:gd name="T49" fmla="*/ 186 h 510"/>
              <a:gd name="T50" fmla="*/ 462 w 586"/>
              <a:gd name="T51" fmla="*/ 179 h 510"/>
              <a:gd name="T52" fmla="*/ 484 w 586"/>
              <a:gd name="T53" fmla="*/ 185 h 510"/>
              <a:gd name="T54" fmla="*/ 474 w 586"/>
              <a:gd name="T55" fmla="*/ 236 h 510"/>
              <a:gd name="T56" fmla="*/ 471 w 586"/>
              <a:gd name="T57" fmla="*/ 258 h 510"/>
              <a:gd name="T58" fmla="*/ 507 w 586"/>
              <a:gd name="T59" fmla="*/ 291 h 510"/>
              <a:gd name="T60" fmla="*/ 537 w 586"/>
              <a:gd name="T61" fmla="*/ 308 h 510"/>
              <a:gd name="T62" fmla="*/ 549 w 586"/>
              <a:gd name="T63" fmla="*/ 326 h 510"/>
              <a:gd name="T64" fmla="*/ 559 w 586"/>
              <a:gd name="T65" fmla="*/ 381 h 510"/>
              <a:gd name="T66" fmla="*/ 579 w 586"/>
              <a:gd name="T67" fmla="*/ 398 h 510"/>
              <a:gd name="T68" fmla="*/ 567 w 586"/>
              <a:gd name="T69" fmla="*/ 441 h 510"/>
              <a:gd name="T70" fmla="*/ 553 w 586"/>
              <a:gd name="T71" fmla="*/ 458 h 510"/>
              <a:gd name="T72" fmla="*/ 547 w 586"/>
              <a:gd name="T73" fmla="*/ 474 h 510"/>
              <a:gd name="T74" fmla="*/ 534 w 586"/>
              <a:gd name="T75" fmla="*/ 506 h 510"/>
              <a:gd name="T76" fmla="*/ 483 w 586"/>
              <a:gd name="T77" fmla="*/ 507 h 510"/>
              <a:gd name="T78" fmla="*/ 499 w 586"/>
              <a:gd name="T79" fmla="*/ 482 h 510"/>
              <a:gd name="T80" fmla="*/ 499 w 586"/>
              <a:gd name="T81" fmla="*/ 453 h 510"/>
              <a:gd name="T82" fmla="*/ 487 w 586"/>
              <a:gd name="T83" fmla="*/ 450 h 510"/>
              <a:gd name="T84" fmla="*/ 270 w 586"/>
              <a:gd name="T85" fmla="*/ 461 h 510"/>
              <a:gd name="T86" fmla="*/ 102 w 586"/>
              <a:gd name="T87" fmla="*/ 46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6" h="510">
                <a:moveTo>
                  <a:pt x="102" y="464"/>
                </a:moveTo>
                <a:lnTo>
                  <a:pt x="100" y="405"/>
                </a:lnTo>
                <a:lnTo>
                  <a:pt x="99" y="164"/>
                </a:lnTo>
                <a:cubicBezTo>
                  <a:pt x="80" y="161"/>
                  <a:pt x="85" y="166"/>
                  <a:pt x="79" y="156"/>
                </a:cubicBezTo>
                <a:cubicBezTo>
                  <a:pt x="78" y="148"/>
                  <a:pt x="78" y="139"/>
                  <a:pt x="70" y="137"/>
                </a:cubicBezTo>
                <a:cubicBezTo>
                  <a:pt x="65" y="135"/>
                  <a:pt x="61" y="134"/>
                  <a:pt x="57" y="131"/>
                </a:cubicBezTo>
                <a:cubicBezTo>
                  <a:pt x="58" y="116"/>
                  <a:pt x="58" y="125"/>
                  <a:pt x="64" y="113"/>
                </a:cubicBezTo>
                <a:cubicBezTo>
                  <a:pt x="65" y="107"/>
                  <a:pt x="72" y="101"/>
                  <a:pt x="75" y="96"/>
                </a:cubicBezTo>
                <a:cubicBezTo>
                  <a:pt x="71" y="83"/>
                  <a:pt x="59" y="85"/>
                  <a:pt x="46" y="84"/>
                </a:cubicBezTo>
                <a:cubicBezTo>
                  <a:pt x="37" y="78"/>
                  <a:pt x="33" y="68"/>
                  <a:pt x="28" y="62"/>
                </a:cubicBezTo>
                <a:cubicBezTo>
                  <a:pt x="23" y="56"/>
                  <a:pt x="20" y="57"/>
                  <a:pt x="16" y="50"/>
                </a:cubicBezTo>
                <a:cubicBezTo>
                  <a:pt x="11" y="41"/>
                  <a:pt x="6" y="25"/>
                  <a:pt x="4" y="17"/>
                </a:cubicBezTo>
                <a:cubicBezTo>
                  <a:pt x="3" y="10"/>
                  <a:pt x="0" y="9"/>
                  <a:pt x="3" y="3"/>
                </a:cubicBezTo>
                <a:cubicBezTo>
                  <a:pt x="34" y="5"/>
                  <a:pt x="62" y="7"/>
                  <a:pt x="93" y="8"/>
                </a:cubicBezTo>
                <a:cubicBezTo>
                  <a:pt x="146" y="8"/>
                  <a:pt x="250" y="3"/>
                  <a:pt x="291" y="2"/>
                </a:cubicBezTo>
                <a:cubicBezTo>
                  <a:pt x="300" y="1"/>
                  <a:pt x="332" y="0"/>
                  <a:pt x="340" y="2"/>
                </a:cubicBezTo>
                <a:cubicBezTo>
                  <a:pt x="345" y="5"/>
                  <a:pt x="348" y="8"/>
                  <a:pt x="354" y="9"/>
                </a:cubicBezTo>
                <a:cubicBezTo>
                  <a:pt x="355" y="15"/>
                  <a:pt x="356" y="17"/>
                  <a:pt x="361" y="21"/>
                </a:cubicBezTo>
                <a:cubicBezTo>
                  <a:pt x="363" y="26"/>
                  <a:pt x="359" y="56"/>
                  <a:pt x="363" y="68"/>
                </a:cubicBezTo>
                <a:cubicBezTo>
                  <a:pt x="365" y="80"/>
                  <a:pt x="371" y="87"/>
                  <a:pt x="376" y="93"/>
                </a:cubicBezTo>
                <a:cubicBezTo>
                  <a:pt x="379" y="97"/>
                  <a:pt x="388" y="100"/>
                  <a:pt x="390" y="105"/>
                </a:cubicBezTo>
                <a:cubicBezTo>
                  <a:pt x="391" y="113"/>
                  <a:pt x="400" y="121"/>
                  <a:pt x="408" y="123"/>
                </a:cubicBezTo>
                <a:cubicBezTo>
                  <a:pt x="415" y="130"/>
                  <a:pt x="428" y="142"/>
                  <a:pt x="433" y="150"/>
                </a:cubicBezTo>
                <a:cubicBezTo>
                  <a:pt x="434" y="156"/>
                  <a:pt x="435" y="162"/>
                  <a:pt x="438" y="168"/>
                </a:cubicBezTo>
                <a:cubicBezTo>
                  <a:pt x="439" y="175"/>
                  <a:pt x="443" y="180"/>
                  <a:pt x="447" y="186"/>
                </a:cubicBezTo>
                <a:cubicBezTo>
                  <a:pt x="456" y="185"/>
                  <a:pt x="454" y="181"/>
                  <a:pt x="462" y="179"/>
                </a:cubicBezTo>
                <a:cubicBezTo>
                  <a:pt x="473" y="180"/>
                  <a:pt x="476" y="179"/>
                  <a:pt x="484" y="185"/>
                </a:cubicBezTo>
                <a:cubicBezTo>
                  <a:pt x="489" y="207"/>
                  <a:pt x="484" y="219"/>
                  <a:pt x="474" y="236"/>
                </a:cubicBezTo>
                <a:cubicBezTo>
                  <a:pt x="473" y="248"/>
                  <a:pt x="466" y="249"/>
                  <a:pt x="471" y="258"/>
                </a:cubicBezTo>
                <a:cubicBezTo>
                  <a:pt x="476" y="267"/>
                  <a:pt x="499" y="284"/>
                  <a:pt x="507" y="291"/>
                </a:cubicBezTo>
                <a:cubicBezTo>
                  <a:pt x="518" y="299"/>
                  <a:pt x="530" y="302"/>
                  <a:pt x="537" y="308"/>
                </a:cubicBezTo>
                <a:cubicBezTo>
                  <a:pt x="541" y="314"/>
                  <a:pt x="545" y="320"/>
                  <a:pt x="549" y="326"/>
                </a:cubicBezTo>
                <a:cubicBezTo>
                  <a:pt x="552" y="343"/>
                  <a:pt x="544" y="370"/>
                  <a:pt x="559" y="381"/>
                </a:cubicBezTo>
                <a:cubicBezTo>
                  <a:pt x="561" y="385"/>
                  <a:pt x="575" y="396"/>
                  <a:pt x="579" y="398"/>
                </a:cubicBezTo>
                <a:cubicBezTo>
                  <a:pt x="586" y="413"/>
                  <a:pt x="585" y="438"/>
                  <a:pt x="567" y="441"/>
                </a:cubicBezTo>
                <a:cubicBezTo>
                  <a:pt x="559" y="446"/>
                  <a:pt x="558" y="450"/>
                  <a:pt x="553" y="458"/>
                </a:cubicBezTo>
                <a:cubicBezTo>
                  <a:pt x="552" y="464"/>
                  <a:pt x="551" y="469"/>
                  <a:pt x="547" y="474"/>
                </a:cubicBezTo>
                <a:cubicBezTo>
                  <a:pt x="544" y="487"/>
                  <a:pt x="545" y="498"/>
                  <a:pt x="534" y="506"/>
                </a:cubicBezTo>
                <a:cubicBezTo>
                  <a:pt x="524" y="510"/>
                  <a:pt x="488" y="509"/>
                  <a:pt x="483" y="507"/>
                </a:cubicBezTo>
                <a:cubicBezTo>
                  <a:pt x="477" y="503"/>
                  <a:pt x="496" y="491"/>
                  <a:pt x="499" y="482"/>
                </a:cubicBezTo>
                <a:cubicBezTo>
                  <a:pt x="512" y="476"/>
                  <a:pt x="510" y="461"/>
                  <a:pt x="499" y="453"/>
                </a:cubicBezTo>
                <a:cubicBezTo>
                  <a:pt x="496" y="451"/>
                  <a:pt x="491" y="451"/>
                  <a:pt x="487" y="450"/>
                </a:cubicBezTo>
                <a:cubicBezTo>
                  <a:pt x="415" y="455"/>
                  <a:pt x="355" y="460"/>
                  <a:pt x="270" y="461"/>
                </a:cubicBezTo>
                <a:cubicBezTo>
                  <a:pt x="263" y="462"/>
                  <a:pt x="99" y="457"/>
                  <a:pt x="102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98256124-8BDF-486B-B59B-114AB54D0989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4368364" y="2308782"/>
            <a:ext cx="706783" cy="733160"/>
          </a:xfrm>
          <a:custGeom>
            <a:avLst/>
            <a:gdLst>
              <a:gd name="T0" fmla="*/ 146 w 479"/>
              <a:gd name="T1" fmla="*/ 379 h 495"/>
              <a:gd name="T2" fmla="*/ 143 w 479"/>
              <a:gd name="T3" fmla="*/ 360 h 495"/>
              <a:gd name="T4" fmla="*/ 131 w 479"/>
              <a:gd name="T5" fmla="*/ 336 h 495"/>
              <a:gd name="T6" fmla="*/ 107 w 479"/>
              <a:gd name="T7" fmla="*/ 324 h 495"/>
              <a:gd name="T8" fmla="*/ 92 w 479"/>
              <a:gd name="T9" fmla="*/ 303 h 495"/>
              <a:gd name="T10" fmla="*/ 68 w 479"/>
              <a:gd name="T11" fmla="*/ 282 h 495"/>
              <a:gd name="T12" fmla="*/ 35 w 479"/>
              <a:gd name="T13" fmla="*/ 267 h 495"/>
              <a:gd name="T14" fmla="*/ 19 w 479"/>
              <a:gd name="T15" fmla="*/ 247 h 495"/>
              <a:gd name="T16" fmla="*/ 17 w 479"/>
              <a:gd name="T17" fmla="*/ 220 h 495"/>
              <a:gd name="T18" fmla="*/ 7 w 479"/>
              <a:gd name="T19" fmla="*/ 157 h 495"/>
              <a:gd name="T20" fmla="*/ 13 w 479"/>
              <a:gd name="T21" fmla="*/ 129 h 495"/>
              <a:gd name="T22" fmla="*/ 44 w 479"/>
              <a:gd name="T23" fmla="*/ 111 h 495"/>
              <a:gd name="T24" fmla="*/ 53 w 479"/>
              <a:gd name="T25" fmla="*/ 76 h 495"/>
              <a:gd name="T26" fmla="*/ 64 w 479"/>
              <a:gd name="T27" fmla="*/ 27 h 495"/>
              <a:gd name="T28" fmla="*/ 103 w 479"/>
              <a:gd name="T29" fmla="*/ 24 h 495"/>
              <a:gd name="T30" fmla="*/ 116 w 479"/>
              <a:gd name="T31" fmla="*/ 19 h 495"/>
              <a:gd name="T32" fmla="*/ 127 w 479"/>
              <a:gd name="T33" fmla="*/ 9 h 495"/>
              <a:gd name="T34" fmla="*/ 154 w 479"/>
              <a:gd name="T35" fmla="*/ 0 h 495"/>
              <a:gd name="T36" fmla="*/ 160 w 479"/>
              <a:gd name="T37" fmla="*/ 30 h 495"/>
              <a:gd name="T38" fmla="*/ 187 w 479"/>
              <a:gd name="T39" fmla="*/ 37 h 495"/>
              <a:gd name="T40" fmla="*/ 206 w 479"/>
              <a:gd name="T41" fmla="*/ 43 h 495"/>
              <a:gd name="T42" fmla="*/ 229 w 479"/>
              <a:gd name="T43" fmla="*/ 64 h 495"/>
              <a:gd name="T44" fmla="*/ 247 w 479"/>
              <a:gd name="T45" fmla="*/ 73 h 495"/>
              <a:gd name="T46" fmla="*/ 277 w 479"/>
              <a:gd name="T47" fmla="*/ 79 h 495"/>
              <a:gd name="T48" fmla="*/ 323 w 479"/>
              <a:gd name="T49" fmla="*/ 88 h 495"/>
              <a:gd name="T50" fmla="*/ 365 w 479"/>
              <a:gd name="T51" fmla="*/ 93 h 495"/>
              <a:gd name="T52" fmla="*/ 394 w 479"/>
              <a:gd name="T53" fmla="*/ 115 h 495"/>
              <a:gd name="T54" fmla="*/ 403 w 479"/>
              <a:gd name="T55" fmla="*/ 138 h 495"/>
              <a:gd name="T56" fmla="*/ 412 w 479"/>
              <a:gd name="T57" fmla="*/ 163 h 495"/>
              <a:gd name="T58" fmla="*/ 421 w 479"/>
              <a:gd name="T59" fmla="*/ 192 h 495"/>
              <a:gd name="T60" fmla="*/ 412 w 479"/>
              <a:gd name="T61" fmla="*/ 205 h 495"/>
              <a:gd name="T62" fmla="*/ 400 w 479"/>
              <a:gd name="T63" fmla="*/ 223 h 495"/>
              <a:gd name="T64" fmla="*/ 404 w 479"/>
              <a:gd name="T65" fmla="*/ 250 h 495"/>
              <a:gd name="T66" fmla="*/ 412 w 479"/>
              <a:gd name="T67" fmla="*/ 244 h 495"/>
              <a:gd name="T68" fmla="*/ 415 w 479"/>
              <a:gd name="T69" fmla="*/ 229 h 495"/>
              <a:gd name="T70" fmla="*/ 439 w 479"/>
              <a:gd name="T71" fmla="*/ 208 h 495"/>
              <a:gd name="T72" fmla="*/ 448 w 479"/>
              <a:gd name="T73" fmla="*/ 190 h 495"/>
              <a:gd name="T74" fmla="*/ 463 w 479"/>
              <a:gd name="T75" fmla="*/ 171 h 495"/>
              <a:gd name="T76" fmla="*/ 479 w 479"/>
              <a:gd name="T77" fmla="*/ 145 h 495"/>
              <a:gd name="T78" fmla="*/ 473 w 479"/>
              <a:gd name="T79" fmla="*/ 159 h 495"/>
              <a:gd name="T80" fmla="*/ 467 w 479"/>
              <a:gd name="T81" fmla="*/ 190 h 495"/>
              <a:gd name="T82" fmla="*/ 458 w 479"/>
              <a:gd name="T83" fmla="*/ 211 h 495"/>
              <a:gd name="T84" fmla="*/ 449 w 479"/>
              <a:gd name="T85" fmla="*/ 229 h 495"/>
              <a:gd name="T86" fmla="*/ 440 w 479"/>
              <a:gd name="T87" fmla="*/ 247 h 495"/>
              <a:gd name="T88" fmla="*/ 430 w 479"/>
              <a:gd name="T89" fmla="*/ 298 h 495"/>
              <a:gd name="T90" fmla="*/ 425 w 479"/>
              <a:gd name="T91" fmla="*/ 313 h 495"/>
              <a:gd name="T92" fmla="*/ 428 w 479"/>
              <a:gd name="T93" fmla="*/ 339 h 495"/>
              <a:gd name="T94" fmla="*/ 419 w 479"/>
              <a:gd name="T95" fmla="*/ 373 h 495"/>
              <a:gd name="T96" fmla="*/ 425 w 479"/>
              <a:gd name="T97" fmla="*/ 433 h 495"/>
              <a:gd name="T98" fmla="*/ 425 w 479"/>
              <a:gd name="T99" fmla="*/ 480 h 495"/>
              <a:gd name="T100" fmla="*/ 284 w 479"/>
              <a:gd name="T101" fmla="*/ 481 h 495"/>
              <a:gd name="T102" fmla="*/ 266 w 479"/>
              <a:gd name="T103" fmla="*/ 487 h 495"/>
              <a:gd name="T104" fmla="*/ 196 w 479"/>
              <a:gd name="T105" fmla="*/ 484 h 495"/>
              <a:gd name="T106" fmla="*/ 184 w 479"/>
              <a:gd name="T107" fmla="*/ 474 h 495"/>
              <a:gd name="T108" fmla="*/ 164 w 479"/>
              <a:gd name="T109" fmla="*/ 468 h 495"/>
              <a:gd name="T110" fmla="*/ 155 w 479"/>
              <a:gd name="T111" fmla="*/ 445 h 495"/>
              <a:gd name="T112" fmla="*/ 155 w 479"/>
              <a:gd name="T113" fmla="*/ 430 h 495"/>
              <a:gd name="T114" fmla="*/ 161 w 479"/>
              <a:gd name="T115" fmla="*/ 403 h 495"/>
              <a:gd name="T116" fmla="*/ 146 w 479"/>
              <a:gd name="T117" fmla="*/ 379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9" h="495">
                <a:moveTo>
                  <a:pt x="146" y="379"/>
                </a:moveTo>
                <a:cubicBezTo>
                  <a:pt x="145" y="373"/>
                  <a:pt x="147" y="365"/>
                  <a:pt x="143" y="360"/>
                </a:cubicBezTo>
                <a:cubicBezTo>
                  <a:pt x="142" y="348"/>
                  <a:pt x="136" y="346"/>
                  <a:pt x="131" y="336"/>
                </a:cubicBezTo>
                <a:cubicBezTo>
                  <a:pt x="130" y="330"/>
                  <a:pt x="114" y="325"/>
                  <a:pt x="107" y="324"/>
                </a:cubicBezTo>
                <a:cubicBezTo>
                  <a:pt x="100" y="319"/>
                  <a:pt x="97" y="310"/>
                  <a:pt x="92" y="303"/>
                </a:cubicBezTo>
                <a:cubicBezTo>
                  <a:pt x="90" y="293"/>
                  <a:pt x="78" y="284"/>
                  <a:pt x="68" y="282"/>
                </a:cubicBezTo>
                <a:cubicBezTo>
                  <a:pt x="54" y="271"/>
                  <a:pt x="57" y="268"/>
                  <a:pt x="35" y="267"/>
                </a:cubicBezTo>
                <a:cubicBezTo>
                  <a:pt x="28" y="262"/>
                  <a:pt x="26" y="253"/>
                  <a:pt x="19" y="247"/>
                </a:cubicBezTo>
                <a:cubicBezTo>
                  <a:pt x="14" y="238"/>
                  <a:pt x="16" y="231"/>
                  <a:pt x="17" y="220"/>
                </a:cubicBezTo>
                <a:cubicBezTo>
                  <a:pt x="16" y="189"/>
                  <a:pt x="30" y="171"/>
                  <a:pt x="7" y="157"/>
                </a:cubicBezTo>
                <a:cubicBezTo>
                  <a:pt x="0" y="146"/>
                  <a:pt x="0" y="131"/>
                  <a:pt x="13" y="129"/>
                </a:cubicBezTo>
                <a:cubicBezTo>
                  <a:pt x="22" y="125"/>
                  <a:pt x="34" y="112"/>
                  <a:pt x="44" y="111"/>
                </a:cubicBezTo>
                <a:cubicBezTo>
                  <a:pt x="45" y="98"/>
                  <a:pt x="51" y="89"/>
                  <a:pt x="53" y="76"/>
                </a:cubicBezTo>
                <a:cubicBezTo>
                  <a:pt x="51" y="62"/>
                  <a:pt x="45" y="30"/>
                  <a:pt x="64" y="27"/>
                </a:cubicBezTo>
                <a:cubicBezTo>
                  <a:pt x="78" y="28"/>
                  <a:pt x="90" y="27"/>
                  <a:pt x="103" y="24"/>
                </a:cubicBezTo>
                <a:cubicBezTo>
                  <a:pt x="107" y="22"/>
                  <a:pt x="112" y="21"/>
                  <a:pt x="116" y="19"/>
                </a:cubicBezTo>
                <a:cubicBezTo>
                  <a:pt x="120" y="14"/>
                  <a:pt x="120" y="10"/>
                  <a:pt x="127" y="9"/>
                </a:cubicBezTo>
                <a:cubicBezTo>
                  <a:pt x="134" y="5"/>
                  <a:pt x="146" y="1"/>
                  <a:pt x="154" y="0"/>
                </a:cubicBezTo>
                <a:cubicBezTo>
                  <a:pt x="169" y="2"/>
                  <a:pt x="163" y="17"/>
                  <a:pt x="160" y="30"/>
                </a:cubicBezTo>
                <a:cubicBezTo>
                  <a:pt x="167" y="35"/>
                  <a:pt x="178" y="36"/>
                  <a:pt x="187" y="37"/>
                </a:cubicBezTo>
                <a:cubicBezTo>
                  <a:pt x="194" y="42"/>
                  <a:pt x="197" y="42"/>
                  <a:pt x="206" y="43"/>
                </a:cubicBezTo>
                <a:cubicBezTo>
                  <a:pt x="220" y="49"/>
                  <a:pt x="210" y="60"/>
                  <a:pt x="229" y="64"/>
                </a:cubicBezTo>
                <a:cubicBezTo>
                  <a:pt x="236" y="68"/>
                  <a:pt x="238" y="72"/>
                  <a:pt x="247" y="73"/>
                </a:cubicBezTo>
                <a:cubicBezTo>
                  <a:pt x="256" y="77"/>
                  <a:pt x="268" y="78"/>
                  <a:pt x="277" y="79"/>
                </a:cubicBezTo>
                <a:cubicBezTo>
                  <a:pt x="291" y="83"/>
                  <a:pt x="309" y="87"/>
                  <a:pt x="323" y="88"/>
                </a:cubicBezTo>
                <a:cubicBezTo>
                  <a:pt x="336" y="93"/>
                  <a:pt x="350" y="92"/>
                  <a:pt x="365" y="93"/>
                </a:cubicBezTo>
                <a:cubicBezTo>
                  <a:pt x="379" y="96"/>
                  <a:pt x="379" y="112"/>
                  <a:pt x="394" y="115"/>
                </a:cubicBezTo>
                <a:cubicBezTo>
                  <a:pt x="402" y="121"/>
                  <a:pt x="400" y="129"/>
                  <a:pt x="403" y="138"/>
                </a:cubicBezTo>
                <a:cubicBezTo>
                  <a:pt x="405" y="149"/>
                  <a:pt x="397" y="161"/>
                  <a:pt x="412" y="163"/>
                </a:cubicBezTo>
                <a:cubicBezTo>
                  <a:pt x="413" y="179"/>
                  <a:pt x="409" y="185"/>
                  <a:pt x="421" y="192"/>
                </a:cubicBezTo>
                <a:cubicBezTo>
                  <a:pt x="418" y="197"/>
                  <a:pt x="416" y="201"/>
                  <a:pt x="412" y="205"/>
                </a:cubicBezTo>
                <a:cubicBezTo>
                  <a:pt x="410" y="212"/>
                  <a:pt x="404" y="217"/>
                  <a:pt x="400" y="223"/>
                </a:cubicBezTo>
                <a:cubicBezTo>
                  <a:pt x="400" y="224"/>
                  <a:pt x="392" y="256"/>
                  <a:pt x="404" y="250"/>
                </a:cubicBezTo>
                <a:cubicBezTo>
                  <a:pt x="406" y="247"/>
                  <a:pt x="411" y="247"/>
                  <a:pt x="412" y="244"/>
                </a:cubicBezTo>
                <a:cubicBezTo>
                  <a:pt x="414" y="241"/>
                  <a:pt x="411" y="235"/>
                  <a:pt x="415" y="229"/>
                </a:cubicBezTo>
                <a:cubicBezTo>
                  <a:pt x="421" y="219"/>
                  <a:pt x="429" y="214"/>
                  <a:pt x="439" y="208"/>
                </a:cubicBezTo>
                <a:cubicBezTo>
                  <a:pt x="443" y="203"/>
                  <a:pt x="446" y="196"/>
                  <a:pt x="448" y="190"/>
                </a:cubicBezTo>
                <a:cubicBezTo>
                  <a:pt x="450" y="181"/>
                  <a:pt x="453" y="173"/>
                  <a:pt x="463" y="171"/>
                </a:cubicBezTo>
                <a:cubicBezTo>
                  <a:pt x="465" y="162"/>
                  <a:pt x="472" y="151"/>
                  <a:pt x="479" y="145"/>
                </a:cubicBezTo>
                <a:cubicBezTo>
                  <a:pt x="478" y="151"/>
                  <a:pt x="475" y="154"/>
                  <a:pt x="473" y="159"/>
                </a:cubicBezTo>
                <a:cubicBezTo>
                  <a:pt x="472" y="169"/>
                  <a:pt x="470" y="180"/>
                  <a:pt x="467" y="190"/>
                </a:cubicBezTo>
                <a:cubicBezTo>
                  <a:pt x="466" y="199"/>
                  <a:pt x="462" y="203"/>
                  <a:pt x="458" y="211"/>
                </a:cubicBezTo>
                <a:cubicBezTo>
                  <a:pt x="457" y="217"/>
                  <a:pt x="453" y="224"/>
                  <a:pt x="449" y="229"/>
                </a:cubicBezTo>
                <a:cubicBezTo>
                  <a:pt x="448" y="235"/>
                  <a:pt x="444" y="242"/>
                  <a:pt x="440" y="247"/>
                </a:cubicBezTo>
                <a:cubicBezTo>
                  <a:pt x="437" y="264"/>
                  <a:pt x="441" y="284"/>
                  <a:pt x="430" y="298"/>
                </a:cubicBezTo>
                <a:cubicBezTo>
                  <a:pt x="428" y="303"/>
                  <a:pt x="427" y="308"/>
                  <a:pt x="425" y="313"/>
                </a:cubicBezTo>
                <a:cubicBezTo>
                  <a:pt x="423" y="322"/>
                  <a:pt x="423" y="331"/>
                  <a:pt x="428" y="339"/>
                </a:cubicBezTo>
                <a:cubicBezTo>
                  <a:pt x="428" y="347"/>
                  <a:pt x="430" y="371"/>
                  <a:pt x="419" y="373"/>
                </a:cubicBezTo>
                <a:cubicBezTo>
                  <a:pt x="413" y="383"/>
                  <a:pt x="417" y="427"/>
                  <a:pt x="425" y="433"/>
                </a:cubicBezTo>
                <a:cubicBezTo>
                  <a:pt x="430" y="441"/>
                  <a:pt x="430" y="480"/>
                  <a:pt x="425" y="480"/>
                </a:cubicBezTo>
                <a:cubicBezTo>
                  <a:pt x="378" y="483"/>
                  <a:pt x="331" y="481"/>
                  <a:pt x="284" y="481"/>
                </a:cubicBezTo>
                <a:cubicBezTo>
                  <a:pt x="277" y="483"/>
                  <a:pt x="273" y="486"/>
                  <a:pt x="266" y="487"/>
                </a:cubicBezTo>
                <a:cubicBezTo>
                  <a:pt x="250" y="495"/>
                  <a:pt x="215" y="486"/>
                  <a:pt x="196" y="484"/>
                </a:cubicBezTo>
                <a:cubicBezTo>
                  <a:pt x="190" y="480"/>
                  <a:pt x="191" y="476"/>
                  <a:pt x="184" y="474"/>
                </a:cubicBezTo>
                <a:cubicBezTo>
                  <a:pt x="174" y="466"/>
                  <a:pt x="171" y="472"/>
                  <a:pt x="164" y="468"/>
                </a:cubicBezTo>
                <a:cubicBezTo>
                  <a:pt x="158" y="460"/>
                  <a:pt x="159" y="454"/>
                  <a:pt x="155" y="445"/>
                </a:cubicBezTo>
                <a:cubicBezTo>
                  <a:pt x="154" y="437"/>
                  <a:pt x="151" y="437"/>
                  <a:pt x="155" y="430"/>
                </a:cubicBezTo>
                <a:cubicBezTo>
                  <a:pt x="157" y="421"/>
                  <a:pt x="159" y="412"/>
                  <a:pt x="161" y="403"/>
                </a:cubicBezTo>
                <a:cubicBezTo>
                  <a:pt x="157" y="397"/>
                  <a:pt x="143" y="387"/>
                  <a:pt x="146" y="3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C8EBDD4C-35E3-450F-B09F-5248B4B99735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4632484" y="2199179"/>
            <a:ext cx="1015173" cy="927188"/>
          </a:xfrm>
          <a:custGeom>
            <a:avLst/>
            <a:gdLst>
              <a:gd name="T0" fmla="*/ 363 w 688"/>
              <a:gd name="T1" fmla="*/ 587 h 626"/>
              <a:gd name="T2" fmla="*/ 377 w 688"/>
              <a:gd name="T3" fmla="*/ 491 h 626"/>
              <a:gd name="T4" fmla="*/ 350 w 688"/>
              <a:gd name="T5" fmla="*/ 432 h 626"/>
              <a:gd name="T6" fmla="*/ 348 w 688"/>
              <a:gd name="T7" fmla="*/ 401 h 626"/>
              <a:gd name="T8" fmla="*/ 345 w 688"/>
              <a:gd name="T9" fmla="*/ 365 h 626"/>
              <a:gd name="T10" fmla="*/ 356 w 688"/>
              <a:gd name="T11" fmla="*/ 296 h 626"/>
              <a:gd name="T12" fmla="*/ 371 w 688"/>
              <a:gd name="T13" fmla="*/ 269 h 626"/>
              <a:gd name="T14" fmla="*/ 392 w 688"/>
              <a:gd name="T15" fmla="*/ 245 h 626"/>
              <a:gd name="T16" fmla="*/ 411 w 688"/>
              <a:gd name="T17" fmla="*/ 282 h 626"/>
              <a:gd name="T18" fmla="*/ 417 w 688"/>
              <a:gd name="T19" fmla="*/ 221 h 626"/>
              <a:gd name="T20" fmla="*/ 449 w 688"/>
              <a:gd name="T21" fmla="*/ 215 h 626"/>
              <a:gd name="T22" fmla="*/ 431 w 688"/>
              <a:gd name="T23" fmla="*/ 192 h 626"/>
              <a:gd name="T24" fmla="*/ 458 w 688"/>
              <a:gd name="T25" fmla="*/ 165 h 626"/>
              <a:gd name="T26" fmla="*/ 423 w 688"/>
              <a:gd name="T27" fmla="*/ 140 h 626"/>
              <a:gd name="T28" fmla="*/ 371 w 688"/>
              <a:gd name="T29" fmla="*/ 153 h 626"/>
              <a:gd name="T30" fmla="*/ 365 w 688"/>
              <a:gd name="T31" fmla="*/ 161 h 626"/>
              <a:gd name="T32" fmla="*/ 324 w 688"/>
              <a:gd name="T33" fmla="*/ 177 h 626"/>
              <a:gd name="T34" fmla="*/ 309 w 688"/>
              <a:gd name="T35" fmla="*/ 171 h 626"/>
              <a:gd name="T36" fmla="*/ 293 w 688"/>
              <a:gd name="T37" fmla="*/ 191 h 626"/>
              <a:gd name="T38" fmla="*/ 264 w 688"/>
              <a:gd name="T39" fmla="*/ 204 h 626"/>
              <a:gd name="T40" fmla="*/ 237 w 688"/>
              <a:gd name="T41" fmla="*/ 258 h 626"/>
              <a:gd name="T42" fmla="*/ 225 w 688"/>
              <a:gd name="T43" fmla="*/ 222 h 626"/>
              <a:gd name="T44" fmla="*/ 194 w 688"/>
              <a:gd name="T45" fmla="*/ 173 h 626"/>
              <a:gd name="T46" fmla="*/ 110 w 688"/>
              <a:gd name="T47" fmla="*/ 155 h 626"/>
              <a:gd name="T48" fmla="*/ 44 w 688"/>
              <a:gd name="T49" fmla="*/ 137 h 626"/>
              <a:gd name="T50" fmla="*/ 38 w 688"/>
              <a:gd name="T51" fmla="*/ 102 h 626"/>
              <a:gd name="T52" fmla="*/ 57 w 688"/>
              <a:gd name="T53" fmla="*/ 84 h 626"/>
              <a:gd name="T54" fmla="*/ 107 w 688"/>
              <a:gd name="T55" fmla="*/ 63 h 626"/>
              <a:gd name="T56" fmla="*/ 146 w 688"/>
              <a:gd name="T57" fmla="*/ 30 h 626"/>
              <a:gd name="T58" fmla="*/ 191 w 688"/>
              <a:gd name="T59" fmla="*/ 2 h 626"/>
              <a:gd name="T60" fmla="*/ 197 w 688"/>
              <a:gd name="T61" fmla="*/ 12 h 626"/>
              <a:gd name="T62" fmla="*/ 171 w 688"/>
              <a:gd name="T63" fmla="*/ 54 h 626"/>
              <a:gd name="T64" fmla="*/ 161 w 688"/>
              <a:gd name="T65" fmla="*/ 83 h 626"/>
              <a:gd name="T66" fmla="*/ 200 w 688"/>
              <a:gd name="T67" fmla="*/ 66 h 626"/>
              <a:gd name="T68" fmla="*/ 236 w 688"/>
              <a:gd name="T69" fmla="*/ 87 h 626"/>
              <a:gd name="T70" fmla="*/ 299 w 688"/>
              <a:gd name="T71" fmla="*/ 96 h 626"/>
              <a:gd name="T72" fmla="*/ 332 w 688"/>
              <a:gd name="T73" fmla="*/ 81 h 626"/>
              <a:gd name="T74" fmla="*/ 390 w 688"/>
              <a:gd name="T75" fmla="*/ 74 h 626"/>
              <a:gd name="T76" fmla="*/ 425 w 688"/>
              <a:gd name="T77" fmla="*/ 62 h 626"/>
              <a:gd name="T78" fmla="*/ 456 w 688"/>
              <a:gd name="T79" fmla="*/ 90 h 626"/>
              <a:gd name="T80" fmla="*/ 482 w 688"/>
              <a:gd name="T81" fmla="*/ 77 h 626"/>
              <a:gd name="T82" fmla="*/ 500 w 688"/>
              <a:gd name="T83" fmla="*/ 98 h 626"/>
              <a:gd name="T84" fmla="*/ 516 w 688"/>
              <a:gd name="T85" fmla="*/ 129 h 626"/>
              <a:gd name="T86" fmla="*/ 549 w 688"/>
              <a:gd name="T87" fmla="*/ 141 h 626"/>
              <a:gd name="T88" fmla="*/ 486 w 688"/>
              <a:gd name="T89" fmla="*/ 143 h 626"/>
              <a:gd name="T90" fmla="*/ 461 w 688"/>
              <a:gd name="T91" fmla="*/ 150 h 626"/>
              <a:gd name="T92" fmla="*/ 489 w 688"/>
              <a:gd name="T93" fmla="*/ 173 h 626"/>
              <a:gd name="T94" fmla="*/ 542 w 688"/>
              <a:gd name="T95" fmla="*/ 194 h 626"/>
              <a:gd name="T96" fmla="*/ 578 w 688"/>
              <a:gd name="T97" fmla="*/ 227 h 626"/>
              <a:gd name="T98" fmla="*/ 581 w 688"/>
              <a:gd name="T99" fmla="*/ 257 h 626"/>
              <a:gd name="T100" fmla="*/ 585 w 688"/>
              <a:gd name="T101" fmla="*/ 306 h 626"/>
              <a:gd name="T102" fmla="*/ 558 w 688"/>
              <a:gd name="T103" fmla="*/ 354 h 626"/>
              <a:gd name="T104" fmla="*/ 569 w 688"/>
              <a:gd name="T105" fmla="*/ 393 h 626"/>
              <a:gd name="T106" fmla="*/ 599 w 688"/>
              <a:gd name="T107" fmla="*/ 366 h 626"/>
              <a:gd name="T108" fmla="*/ 650 w 688"/>
              <a:gd name="T109" fmla="*/ 362 h 626"/>
              <a:gd name="T110" fmla="*/ 678 w 688"/>
              <a:gd name="T111" fmla="*/ 455 h 626"/>
              <a:gd name="T112" fmla="*/ 660 w 688"/>
              <a:gd name="T113" fmla="*/ 479 h 626"/>
              <a:gd name="T114" fmla="*/ 639 w 688"/>
              <a:gd name="T115" fmla="*/ 534 h 626"/>
              <a:gd name="T116" fmla="*/ 623 w 688"/>
              <a:gd name="T117" fmla="*/ 578 h 626"/>
              <a:gd name="T118" fmla="*/ 497 w 688"/>
              <a:gd name="T119" fmla="*/ 611 h 626"/>
              <a:gd name="T120" fmla="*/ 345 w 688"/>
              <a:gd name="T121" fmla="*/ 6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8" h="626">
                <a:moveTo>
                  <a:pt x="342" y="626"/>
                </a:moveTo>
                <a:cubicBezTo>
                  <a:pt x="346" y="619"/>
                  <a:pt x="358" y="597"/>
                  <a:pt x="363" y="587"/>
                </a:cubicBezTo>
                <a:cubicBezTo>
                  <a:pt x="367" y="574"/>
                  <a:pt x="375" y="576"/>
                  <a:pt x="377" y="560"/>
                </a:cubicBezTo>
                <a:cubicBezTo>
                  <a:pt x="379" y="544"/>
                  <a:pt x="379" y="507"/>
                  <a:pt x="377" y="491"/>
                </a:cubicBezTo>
                <a:cubicBezTo>
                  <a:pt x="375" y="475"/>
                  <a:pt x="365" y="468"/>
                  <a:pt x="362" y="461"/>
                </a:cubicBezTo>
                <a:cubicBezTo>
                  <a:pt x="358" y="451"/>
                  <a:pt x="353" y="442"/>
                  <a:pt x="350" y="432"/>
                </a:cubicBezTo>
                <a:cubicBezTo>
                  <a:pt x="347" y="425"/>
                  <a:pt x="345" y="422"/>
                  <a:pt x="345" y="417"/>
                </a:cubicBezTo>
                <a:cubicBezTo>
                  <a:pt x="345" y="412"/>
                  <a:pt x="348" y="407"/>
                  <a:pt x="348" y="401"/>
                </a:cubicBezTo>
                <a:cubicBezTo>
                  <a:pt x="347" y="392"/>
                  <a:pt x="345" y="399"/>
                  <a:pt x="347" y="381"/>
                </a:cubicBezTo>
                <a:cubicBezTo>
                  <a:pt x="346" y="375"/>
                  <a:pt x="343" y="372"/>
                  <a:pt x="345" y="365"/>
                </a:cubicBezTo>
                <a:cubicBezTo>
                  <a:pt x="347" y="358"/>
                  <a:pt x="355" y="349"/>
                  <a:pt x="357" y="338"/>
                </a:cubicBezTo>
                <a:cubicBezTo>
                  <a:pt x="359" y="327"/>
                  <a:pt x="354" y="304"/>
                  <a:pt x="356" y="296"/>
                </a:cubicBezTo>
                <a:cubicBezTo>
                  <a:pt x="358" y="279"/>
                  <a:pt x="366" y="294"/>
                  <a:pt x="368" y="290"/>
                </a:cubicBezTo>
                <a:cubicBezTo>
                  <a:pt x="370" y="286"/>
                  <a:pt x="368" y="273"/>
                  <a:pt x="371" y="269"/>
                </a:cubicBezTo>
                <a:cubicBezTo>
                  <a:pt x="374" y="265"/>
                  <a:pt x="384" y="268"/>
                  <a:pt x="387" y="264"/>
                </a:cubicBezTo>
                <a:cubicBezTo>
                  <a:pt x="390" y="260"/>
                  <a:pt x="390" y="246"/>
                  <a:pt x="392" y="245"/>
                </a:cubicBezTo>
                <a:cubicBezTo>
                  <a:pt x="398" y="250"/>
                  <a:pt x="399" y="252"/>
                  <a:pt x="401" y="260"/>
                </a:cubicBezTo>
                <a:cubicBezTo>
                  <a:pt x="402" y="275"/>
                  <a:pt x="396" y="284"/>
                  <a:pt x="411" y="282"/>
                </a:cubicBezTo>
                <a:cubicBezTo>
                  <a:pt x="414" y="277"/>
                  <a:pt x="416" y="268"/>
                  <a:pt x="419" y="263"/>
                </a:cubicBezTo>
                <a:cubicBezTo>
                  <a:pt x="418" y="253"/>
                  <a:pt x="413" y="230"/>
                  <a:pt x="417" y="221"/>
                </a:cubicBezTo>
                <a:cubicBezTo>
                  <a:pt x="418" y="220"/>
                  <a:pt x="431" y="218"/>
                  <a:pt x="432" y="218"/>
                </a:cubicBezTo>
                <a:cubicBezTo>
                  <a:pt x="438" y="217"/>
                  <a:pt x="449" y="215"/>
                  <a:pt x="449" y="215"/>
                </a:cubicBezTo>
                <a:cubicBezTo>
                  <a:pt x="451" y="207"/>
                  <a:pt x="448" y="206"/>
                  <a:pt x="441" y="204"/>
                </a:cubicBezTo>
                <a:cubicBezTo>
                  <a:pt x="436" y="200"/>
                  <a:pt x="434" y="197"/>
                  <a:pt x="431" y="192"/>
                </a:cubicBezTo>
                <a:cubicBezTo>
                  <a:pt x="430" y="186"/>
                  <a:pt x="437" y="180"/>
                  <a:pt x="441" y="176"/>
                </a:cubicBezTo>
                <a:cubicBezTo>
                  <a:pt x="445" y="172"/>
                  <a:pt x="458" y="169"/>
                  <a:pt x="458" y="165"/>
                </a:cubicBezTo>
                <a:cubicBezTo>
                  <a:pt x="454" y="156"/>
                  <a:pt x="452" y="151"/>
                  <a:pt x="441" y="149"/>
                </a:cubicBezTo>
                <a:cubicBezTo>
                  <a:pt x="434" y="145"/>
                  <a:pt x="432" y="141"/>
                  <a:pt x="423" y="140"/>
                </a:cubicBezTo>
                <a:cubicBezTo>
                  <a:pt x="411" y="134"/>
                  <a:pt x="396" y="135"/>
                  <a:pt x="386" y="143"/>
                </a:cubicBezTo>
                <a:cubicBezTo>
                  <a:pt x="381" y="153"/>
                  <a:pt x="387" y="152"/>
                  <a:pt x="371" y="153"/>
                </a:cubicBezTo>
                <a:cubicBezTo>
                  <a:pt x="369" y="154"/>
                  <a:pt x="367" y="154"/>
                  <a:pt x="366" y="156"/>
                </a:cubicBezTo>
                <a:cubicBezTo>
                  <a:pt x="365" y="157"/>
                  <a:pt x="367" y="161"/>
                  <a:pt x="365" y="161"/>
                </a:cubicBezTo>
                <a:cubicBezTo>
                  <a:pt x="356" y="163"/>
                  <a:pt x="346" y="162"/>
                  <a:pt x="336" y="162"/>
                </a:cubicBezTo>
                <a:cubicBezTo>
                  <a:pt x="334" y="170"/>
                  <a:pt x="333" y="176"/>
                  <a:pt x="324" y="177"/>
                </a:cubicBezTo>
                <a:cubicBezTo>
                  <a:pt x="318" y="182"/>
                  <a:pt x="316" y="188"/>
                  <a:pt x="311" y="194"/>
                </a:cubicBezTo>
                <a:cubicBezTo>
                  <a:pt x="310" y="186"/>
                  <a:pt x="311" y="178"/>
                  <a:pt x="309" y="171"/>
                </a:cubicBezTo>
                <a:cubicBezTo>
                  <a:pt x="308" y="168"/>
                  <a:pt x="304" y="176"/>
                  <a:pt x="302" y="179"/>
                </a:cubicBezTo>
                <a:cubicBezTo>
                  <a:pt x="299" y="184"/>
                  <a:pt x="298" y="188"/>
                  <a:pt x="293" y="191"/>
                </a:cubicBezTo>
                <a:cubicBezTo>
                  <a:pt x="288" y="189"/>
                  <a:pt x="286" y="186"/>
                  <a:pt x="281" y="183"/>
                </a:cubicBezTo>
                <a:cubicBezTo>
                  <a:pt x="277" y="193"/>
                  <a:pt x="274" y="198"/>
                  <a:pt x="264" y="204"/>
                </a:cubicBezTo>
                <a:cubicBezTo>
                  <a:pt x="258" y="214"/>
                  <a:pt x="263" y="226"/>
                  <a:pt x="254" y="233"/>
                </a:cubicBezTo>
                <a:cubicBezTo>
                  <a:pt x="249" y="243"/>
                  <a:pt x="247" y="252"/>
                  <a:pt x="237" y="258"/>
                </a:cubicBezTo>
                <a:cubicBezTo>
                  <a:pt x="232" y="252"/>
                  <a:pt x="234" y="244"/>
                  <a:pt x="231" y="237"/>
                </a:cubicBezTo>
                <a:cubicBezTo>
                  <a:pt x="230" y="231"/>
                  <a:pt x="227" y="228"/>
                  <a:pt x="225" y="222"/>
                </a:cubicBezTo>
                <a:cubicBezTo>
                  <a:pt x="225" y="214"/>
                  <a:pt x="227" y="193"/>
                  <a:pt x="216" y="191"/>
                </a:cubicBezTo>
                <a:cubicBezTo>
                  <a:pt x="207" y="186"/>
                  <a:pt x="202" y="179"/>
                  <a:pt x="194" y="173"/>
                </a:cubicBezTo>
                <a:cubicBezTo>
                  <a:pt x="186" y="167"/>
                  <a:pt x="148" y="162"/>
                  <a:pt x="147" y="162"/>
                </a:cubicBezTo>
                <a:cubicBezTo>
                  <a:pt x="134" y="160"/>
                  <a:pt x="123" y="156"/>
                  <a:pt x="110" y="155"/>
                </a:cubicBezTo>
                <a:cubicBezTo>
                  <a:pt x="99" y="151"/>
                  <a:pt x="74" y="150"/>
                  <a:pt x="74" y="150"/>
                </a:cubicBezTo>
                <a:cubicBezTo>
                  <a:pt x="63" y="148"/>
                  <a:pt x="53" y="143"/>
                  <a:pt x="44" y="137"/>
                </a:cubicBezTo>
                <a:cubicBezTo>
                  <a:pt x="38" y="127"/>
                  <a:pt x="34" y="119"/>
                  <a:pt x="21" y="116"/>
                </a:cubicBezTo>
                <a:cubicBezTo>
                  <a:pt x="0" y="106"/>
                  <a:pt x="37" y="102"/>
                  <a:pt x="38" y="102"/>
                </a:cubicBezTo>
                <a:cubicBezTo>
                  <a:pt x="43" y="98"/>
                  <a:pt x="43" y="94"/>
                  <a:pt x="47" y="90"/>
                </a:cubicBezTo>
                <a:cubicBezTo>
                  <a:pt x="50" y="87"/>
                  <a:pt x="54" y="86"/>
                  <a:pt x="57" y="84"/>
                </a:cubicBezTo>
                <a:cubicBezTo>
                  <a:pt x="61" y="76"/>
                  <a:pt x="75" y="78"/>
                  <a:pt x="83" y="77"/>
                </a:cubicBezTo>
                <a:cubicBezTo>
                  <a:pt x="90" y="72"/>
                  <a:pt x="99" y="66"/>
                  <a:pt x="107" y="63"/>
                </a:cubicBezTo>
                <a:cubicBezTo>
                  <a:pt x="112" y="56"/>
                  <a:pt x="120" y="52"/>
                  <a:pt x="128" y="50"/>
                </a:cubicBezTo>
                <a:cubicBezTo>
                  <a:pt x="136" y="44"/>
                  <a:pt x="138" y="35"/>
                  <a:pt x="146" y="30"/>
                </a:cubicBezTo>
                <a:cubicBezTo>
                  <a:pt x="157" y="15"/>
                  <a:pt x="156" y="11"/>
                  <a:pt x="176" y="8"/>
                </a:cubicBezTo>
                <a:cubicBezTo>
                  <a:pt x="181" y="5"/>
                  <a:pt x="185" y="3"/>
                  <a:pt x="191" y="2"/>
                </a:cubicBezTo>
                <a:cubicBezTo>
                  <a:pt x="200" y="2"/>
                  <a:pt x="219" y="0"/>
                  <a:pt x="216" y="8"/>
                </a:cubicBezTo>
                <a:cubicBezTo>
                  <a:pt x="214" y="14"/>
                  <a:pt x="203" y="12"/>
                  <a:pt x="197" y="12"/>
                </a:cubicBezTo>
                <a:cubicBezTo>
                  <a:pt x="192" y="15"/>
                  <a:pt x="189" y="17"/>
                  <a:pt x="183" y="18"/>
                </a:cubicBezTo>
                <a:cubicBezTo>
                  <a:pt x="171" y="27"/>
                  <a:pt x="179" y="43"/>
                  <a:pt x="171" y="54"/>
                </a:cubicBezTo>
                <a:cubicBezTo>
                  <a:pt x="169" y="63"/>
                  <a:pt x="166" y="64"/>
                  <a:pt x="159" y="68"/>
                </a:cubicBezTo>
                <a:cubicBezTo>
                  <a:pt x="158" y="76"/>
                  <a:pt x="153" y="80"/>
                  <a:pt x="161" y="83"/>
                </a:cubicBezTo>
                <a:cubicBezTo>
                  <a:pt x="170" y="80"/>
                  <a:pt x="172" y="76"/>
                  <a:pt x="176" y="68"/>
                </a:cubicBezTo>
                <a:cubicBezTo>
                  <a:pt x="178" y="57"/>
                  <a:pt x="192" y="64"/>
                  <a:pt x="200" y="66"/>
                </a:cubicBezTo>
                <a:cubicBezTo>
                  <a:pt x="208" y="70"/>
                  <a:pt x="216" y="67"/>
                  <a:pt x="224" y="72"/>
                </a:cubicBezTo>
                <a:cubicBezTo>
                  <a:pt x="226" y="80"/>
                  <a:pt x="229" y="83"/>
                  <a:pt x="236" y="87"/>
                </a:cubicBezTo>
                <a:cubicBezTo>
                  <a:pt x="251" y="111"/>
                  <a:pt x="242" y="107"/>
                  <a:pt x="282" y="108"/>
                </a:cubicBezTo>
                <a:cubicBezTo>
                  <a:pt x="294" y="107"/>
                  <a:pt x="288" y="100"/>
                  <a:pt x="299" y="96"/>
                </a:cubicBezTo>
                <a:cubicBezTo>
                  <a:pt x="315" y="99"/>
                  <a:pt x="305" y="94"/>
                  <a:pt x="317" y="92"/>
                </a:cubicBezTo>
                <a:cubicBezTo>
                  <a:pt x="322" y="90"/>
                  <a:pt x="327" y="83"/>
                  <a:pt x="332" y="81"/>
                </a:cubicBezTo>
                <a:cubicBezTo>
                  <a:pt x="334" y="71"/>
                  <a:pt x="339" y="77"/>
                  <a:pt x="347" y="78"/>
                </a:cubicBezTo>
                <a:cubicBezTo>
                  <a:pt x="365" y="75"/>
                  <a:pt x="359" y="75"/>
                  <a:pt x="390" y="74"/>
                </a:cubicBezTo>
                <a:cubicBezTo>
                  <a:pt x="399" y="70"/>
                  <a:pt x="395" y="64"/>
                  <a:pt x="407" y="62"/>
                </a:cubicBezTo>
                <a:cubicBezTo>
                  <a:pt x="412" y="61"/>
                  <a:pt x="417" y="57"/>
                  <a:pt x="425" y="62"/>
                </a:cubicBezTo>
                <a:cubicBezTo>
                  <a:pt x="428" y="67"/>
                  <a:pt x="421" y="87"/>
                  <a:pt x="426" y="92"/>
                </a:cubicBezTo>
                <a:cubicBezTo>
                  <a:pt x="431" y="97"/>
                  <a:pt x="449" y="90"/>
                  <a:pt x="456" y="90"/>
                </a:cubicBezTo>
                <a:cubicBezTo>
                  <a:pt x="459" y="98"/>
                  <a:pt x="461" y="94"/>
                  <a:pt x="467" y="90"/>
                </a:cubicBezTo>
                <a:cubicBezTo>
                  <a:pt x="468" y="82"/>
                  <a:pt x="474" y="79"/>
                  <a:pt x="482" y="77"/>
                </a:cubicBezTo>
                <a:cubicBezTo>
                  <a:pt x="489" y="78"/>
                  <a:pt x="491" y="78"/>
                  <a:pt x="494" y="84"/>
                </a:cubicBezTo>
                <a:cubicBezTo>
                  <a:pt x="495" y="90"/>
                  <a:pt x="497" y="93"/>
                  <a:pt x="500" y="98"/>
                </a:cubicBezTo>
                <a:cubicBezTo>
                  <a:pt x="498" y="106"/>
                  <a:pt x="492" y="118"/>
                  <a:pt x="503" y="120"/>
                </a:cubicBezTo>
                <a:cubicBezTo>
                  <a:pt x="507" y="127"/>
                  <a:pt x="508" y="128"/>
                  <a:pt x="516" y="129"/>
                </a:cubicBezTo>
                <a:cubicBezTo>
                  <a:pt x="529" y="128"/>
                  <a:pt x="534" y="130"/>
                  <a:pt x="543" y="123"/>
                </a:cubicBezTo>
                <a:cubicBezTo>
                  <a:pt x="546" y="124"/>
                  <a:pt x="571" y="127"/>
                  <a:pt x="549" y="141"/>
                </a:cubicBezTo>
                <a:cubicBezTo>
                  <a:pt x="543" y="145"/>
                  <a:pt x="534" y="140"/>
                  <a:pt x="527" y="140"/>
                </a:cubicBezTo>
                <a:cubicBezTo>
                  <a:pt x="513" y="140"/>
                  <a:pt x="499" y="146"/>
                  <a:pt x="486" y="143"/>
                </a:cubicBezTo>
                <a:cubicBezTo>
                  <a:pt x="477" y="139"/>
                  <a:pt x="468" y="138"/>
                  <a:pt x="459" y="143"/>
                </a:cubicBezTo>
                <a:cubicBezTo>
                  <a:pt x="453" y="151"/>
                  <a:pt x="456" y="144"/>
                  <a:pt x="461" y="150"/>
                </a:cubicBezTo>
                <a:cubicBezTo>
                  <a:pt x="462" y="151"/>
                  <a:pt x="462" y="153"/>
                  <a:pt x="462" y="155"/>
                </a:cubicBezTo>
                <a:cubicBezTo>
                  <a:pt x="465" y="176"/>
                  <a:pt x="465" y="171"/>
                  <a:pt x="489" y="173"/>
                </a:cubicBezTo>
                <a:cubicBezTo>
                  <a:pt x="493" y="181"/>
                  <a:pt x="501" y="182"/>
                  <a:pt x="509" y="183"/>
                </a:cubicBezTo>
                <a:cubicBezTo>
                  <a:pt x="515" y="193"/>
                  <a:pt x="531" y="192"/>
                  <a:pt x="542" y="194"/>
                </a:cubicBezTo>
                <a:cubicBezTo>
                  <a:pt x="551" y="200"/>
                  <a:pt x="561" y="196"/>
                  <a:pt x="570" y="203"/>
                </a:cubicBezTo>
                <a:cubicBezTo>
                  <a:pt x="573" y="218"/>
                  <a:pt x="574" y="216"/>
                  <a:pt x="578" y="227"/>
                </a:cubicBezTo>
                <a:cubicBezTo>
                  <a:pt x="579" y="235"/>
                  <a:pt x="577" y="234"/>
                  <a:pt x="572" y="240"/>
                </a:cubicBezTo>
                <a:cubicBezTo>
                  <a:pt x="573" y="250"/>
                  <a:pt x="572" y="253"/>
                  <a:pt x="581" y="257"/>
                </a:cubicBezTo>
                <a:cubicBezTo>
                  <a:pt x="582" y="265"/>
                  <a:pt x="586" y="267"/>
                  <a:pt x="587" y="276"/>
                </a:cubicBezTo>
                <a:cubicBezTo>
                  <a:pt x="587" y="285"/>
                  <a:pt x="587" y="296"/>
                  <a:pt x="585" y="306"/>
                </a:cubicBezTo>
                <a:cubicBezTo>
                  <a:pt x="583" y="316"/>
                  <a:pt x="577" y="327"/>
                  <a:pt x="573" y="335"/>
                </a:cubicBezTo>
                <a:cubicBezTo>
                  <a:pt x="571" y="346"/>
                  <a:pt x="570" y="352"/>
                  <a:pt x="558" y="354"/>
                </a:cubicBezTo>
                <a:cubicBezTo>
                  <a:pt x="556" y="363"/>
                  <a:pt x="537" y="369"/>
                  <a:pt x="554" y="386"/>
                </a:cubicBezTo>
                <a:cubicBezTo>
                  <a:pt x="557" y="392"/>
                  <a:pt x="562" y="392"/>
                  <a:pt x="569" y="393"/>
                </a:cubicBezTo>
                <a:cubicBezTo>
                  <a:pt x="581" y="392"/>
                  <a:pt x="579" y="391"/>
                  <a:pt x="585" y="383"/>
                </a:cubicBezTo>
                <a:cubicBezTo>
                  <a:pt x="588" y="374"/>
                  <a:pt x="591" y="371"/>
                  <a:pt x="599" y="366"/>
                </a:cubicBezTo>
                <a:cubicBezTo>
                  <a:pt x="601" y="353"/>
                  <a:pt x="606" y="349"/>
                  <a:pt x="617" y="342"/>
                </a:cubicBezTo>
                <a:cubicBezTo>
                  <a:pt x="646" y="345"/>
                  <a:pt x="639" y="343"/>
                  <a:pt x="650" y="362"/>
                </a:cubicBezTo>
                <a:cubicBezTo>
                  <a:pt x="659" y="375"/>
                  <a:pt x="666" y="408"/>
                  <a:pt x="671" y="423"/>
                </a:cubicBezTo>
                <a:cubicBezTo>
                  <a:pt x="673" y="434"/>
                  <a:pt x="676" y="444"/>
                  <a:pt x="678" y="455"/>
                </a:cubicBezTo>
                <a:cubicBezTo>
                  <a:pt x="678" y="465"/>
                  <a:pt x="688" y="503"/>
                  <a:pt x="669" y="500"/>
                </a:cubicBezTo>
                <a:cubicBezTo>
                  <a:pt x="667" y="492"/>
                  <a:pt x="668" y="481"/>
                  <a:pt x="660" y="479"/>
                </a:cubicBezTo>
                <a:cubicBezTo>
                  <a:pt x="659" y="486"/>
                  <a:pt x="658" y="488"/>
                  <a:pt x="653" y="492"/>
                </a:cubicBezTo>
                <a:cubicBezTo>
                  <a:pt x="652" y="505"/>
                  <a:pt x="657" y="531"/>
                  <a:pt x="639" y="534"/>
                </a:cubicBezTo>
                <a:cubicBezTo>
                  <a:pt x="633" y="544"/>
                  <a:pt x="638" y="556"/>
                  <a:pt x="633" y="567"/>
                </a:cubicBezTo>
                <a:cubicBezTo>
                  <a:pt x="632" y="574"/>
                  <a:pt x="628" y="572"/>
                  <a:pt x="623" y="578"/>
                </a:cubicBezTo>
                <a:cubicBezTo>
                  <a:pt x="617" y="610"/>
                  <a:pt x="597" y="607"/>
                  <a:pt x="560" y="608"/>
                </a:cubicBezTo>
                <a:cubicBezTo>
                  <a:pt x="536" y="611"/>
                  <a:pt x="522" y="610"/>
                  <a:pt x="497" y="611"/>
                </a:cubicBezTo>
                <a:cubicBezTo>
                  <a:pt x="474" y="613"/>
                  <a:pt x="446" y="614"/>
                  <a:pt x="429" y="615"/>
                </a:cubicBezTo>
                <a:cubicBezTo>
                  <a:pt x="404" y="617"/>
                  <a:pt x="355" y="623"/>
                  <a:pt x="345" y="626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4114AFFD-07AE-4AA1-A951-21F5F5A38397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4555758" y="3012320"/>
            <a:ext cx="535622" cy="924226"/>
          </a:xfrm>
          <a:custGeom>
            <a:avLst/>
            <a:gdLst>
              <a:gd name="T0" fmla="*/ 333 w 363"/>
              <a:gd name="T1" fmla="*/ 87 h 624"/>
              <a:gd name="T2" fmla="*/ 346 w 363"/>
              <a:gd name="T3" fmla="*/ 234 h 624"/>
              <a:gd name="T4" fmla="*/ 349 w 363"/>
              <a:gd name="T5" fmla="*/ 255 h 624"/>
              <a:gd name="T6" fmla="*/ 351 w 363"/>
              <a:gd name="T7" fmla="*/ 312 h 624"/>
              <a:gd name="T8" fmla="*/ 351 w 363"/>
              <a:gd name="T9" fmla="*/ 363 h 624"/>
              <a:gd name="T10" fmla="*/ 357 w 363"/>
              <a:gd name="T11" fmla="*/ 396 h 624"/>
              <a:gd name="T12" fmla="*/ 363 w 363"/>
              <a:gd name="T13" fmla="*/ 417 h 624"/>
              <a:gd name="T14" fmla="*/ 355 w 363"/>
              <a:gd name="T15" fmla="*/ 431 h 624"/>
              <a:gd name="T16" fmla="*/ 342 w 363"/>
              <a:gd name="T17" fmla="*/ 447 h 624"/>
              <a:gd name="T18" fmla="*/ 334 w 363"/>
              <a:gd name="T19" fmla="*/ 461 h 624"/>
              <a:gd name="T20" fmla="*/ 330 w 363"/>
              <a:gd name="T21" fmla="*/ 485 h 624"/>
              <a:gd name="T22" fmla="*/ 322 w 363"/>
              <a:gd name="T23" fmla="*/ 500 h 624"/>
              <a:gd name="T24" fmla="*/ 316 w 363"/>
              <a:gd name="T25" fmla="*/ 530 h 624"/>
              <a:gd name="T26" fmla="*/ 295 w 363"/>
              <a:gd name="T27" fmla="*/ 564 h 624"/>
              <a:gd name="T28" fmla="*/ 285 w 363"/>
              <a:gd name="T29" fmla="*/ 576 h 624"/>
              <a:gd name="T30" fmla="*/ 292 w 363"/>
              <a:gd name="T31" fmla="*/ 600 h 624"/>
              <a:gd name="T32" fmla="*/ 277 w 363"/>
              <a:gd name="T33" fmla="*/ 606 h 624"/>
              <a:gd name="T34" fmla="*/ 252 w 363"/>
              <a:gd name="T35" fmla="*/ 588 h 624"/>
              <a:gd name="T36" fmla="*/ 231 w 363"/>
              <a:gd name="T37" fmla="*/ 600 h 624"/>
              <a:gd name="T38" fmla="*/ 228 w 363"/>
              <a:gd name="T39" fmla="*/ 624 h 624"/>
              <a:gd name="T40" fmla="*/ 204 w 363"/>
              <a:gd name="T41" fmla="*/ 603 h 624"/>
              <a:gd name="T42" fmla="*/ 201 w 363"/>
              <a:gd name="T43" fmla="*/ 590 h 624"/>
              <a:gd name="T44" fmla="*/ 192 w 363"/>
              <a:gd name="T45" fmla="*/ 549 h 624"/>
              <a:gd name="T46" fmla="*/ 186 w 363"/>
              <a:gd name="T47" fmla="*/ 536 h 624"/>
              <a:gd name="T48" fmla="*/ 156 w 363"/>
              <a:gd name="T49" fmla="*/ 522 h 624"/>
              <a:gd name="T50" fmla="*/ 132 w 363"/>
              <a:gd name="T51" fmla="*/ 500 h 624"/>
              <a:gd name="T52" fmla="*/ 118 w 363"/>
              <a:gd name="T53" fmla="*/ 483 h 624"/>
              <a:gd name="T54" fmla="*/ 126 w 363"/>
              <a:gd name="T55" fmla="*/ 458 h 624"/>
              <a:gd name="T56" fmla="*/ 132 w 363"/>
              <a:gd name="T57" fmla="*/ 435 h 624"/>
              <a:gd name="T58" fmla="*/ 121 w 363"/>
              <a:gd name="T59" fmla="*/ 407 h 624"/>
              <a:gd name="T60" fmla="*/ 93 w 363"/>
              <a:gd name="T61" fmla="*/ 413 h 624"/>
              <a:gd name="T62" fmla="*/ 64 w 363"/>
              <a:gd name="T63" fmla="*/ 359 h 624"/>
              <a:gd name="T64" fmla="*/ 43 w 363"/>
              <a:gd name="T65" fmla="*/ 342 h 624"/>
              <a:gd name="T66" fmla="*/ 34 w 363"/>
              <a:gd name="T67" fmla="*/ 330 h 624"/>
              <a:gd name="T68" fmla="*/ 16 w 363"/>
              <a:gd name="T69" fmla="*/ 309 h 624"/>
              <a:gd name="T70" fmla="*/ 19 w 363"/>
              <a:gd name="T71" fmla="*/ 255 h 624"/>
              <a:gd name="T72" fmla="*/ 39 w 363"/>
              <a:gd name="T73" fmla="*/ 212 h 624"/>
              <a:gd name="T74" fmla="*/ 54 w 363"/>
              <a:gd name="T75" fmla="*/ 186 h 624"/>
              <a:gd name="T76" fmla="*/ 37 w 363"/>
              <a:gd name="T77" fmla="*/ 149 h 624"/>
              <a:gd name="T78" fmla="*/ 78 w 363"/>
              <a:gd name="T79" fmla="*/ 132 h 624"/>
              <a:gd name="T80" fmla="*/ 102 w 363"/>
              <a:gd name="T81" fmla="*/ 114 h 624"/>
              <a:gd name="T82" fmla="*/ 114 w 363"/>
              <a:gd name="T83" fmla="*/ 81 h 624"/>
              <a:gd name="T84" fmla="*/ 108 w 363"/>
              <a:gd name="T85" fmla="*/ 56 h 624"/>
              <a:gd name="T86" fmla="*/ 76 w 363"/>
              <a:gd name="T87" fmla="*/ 24 h 624"/>
              <a:gd name="T88" fmla="*/ 78 w 363"/>
              <a:gd name="T89" fmla="*/ 12 h 624"/>
              <a:gd name="T90" fmla="*/ 135 w 363"/>
              <a:gd name="T91" fmla="*/ 14 h 624"/>
              <a:gd name="T92" fmla="*/ 157 w 363"/>
              <a:gd name="T93" fmla="*/ 8 h 624"/>
              <a:gd name="T94" fmla="*/ 240 w 363"/>
              <a:gd name="T95" fmla="*/ 5 h 624"/>
              <a:gd name="T96" fmla="*/ 294 w 363"/>
              <a:gd name="T97" fmla="*/ 5 h 624"/>
              <a:gd name="T98" fmla="*/ 313 w 363"/>
              <a:gd name="T99" fmla="*/ 36 h 624"/>
              <a:gd name="T100" fmla="*/ 327 w 363"/>
              <a:gd name="T101" fmla="*/ 69 h 624"/>
              <a:gd name="T102" fmla="*/ 333 w 363"/>
              <a:gd name="T103" fmla="*/ 87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3" h="624">
                <a:moveTo>
                  <a:pt x="333" y="87"/>
                </a:moveTo>
                <a:cubicBezTo>
                  <a:pt x="336" y="114"/>
                  <a:pt x="343" y="206"/>
                  <a:pt x="346" y="234"/>
                </a:cubicBezTo>
                <a:cubicBezTo>
                  <a:pt x="347" y="241"/>
                  <a:pt x="349" y="255"/>
                  <a:pt x="349" y="255"/>
                </a:cubicBezTo>
                <a:cubicBezTo>
                  <a:pt x="348" y="273"/>
                  <a:pt x="343" y="296"/>
                  <a:pt x="351" y="312"/>
                </a:cubicBezTo>
                <a:cubicBezTo>
                  <a:pt x="351" y="330"/>
                  <a:pt x="350" y="349"/>
                  <a:pt x="351" y="363"/>
                </a:cubicBezTo>
                <a:cubicBezTo>
                  <a:pt x="352" y="377"/>
                  <a:pt x="355" y="387"/>
                  <a:pt x="357" y="396"/>
                </a:cubicBezTo>
                <a:cubicBezTo>
                  <a:pt x="358" y="403"/>
                  <a:pt x="360" y="411"/>
                  <a:pt x="363" y="417"/>
                </a:cubicBezTo>
                <a:cubicBezTo>
                  <a:pt x="361" y="424"/>
                  <a:pt x="362" y="427"/>
                  <a:pt x="355" y="431"/>
                </a:cubicBezTo>
                <a:cubicBezTo>
                  <a:pt x="354" y="438"/>
                  <a:pt x="348" y="443"/>
                  <a:pt x="342" y="447"/>
                </a:cubicBezTo>
                <a:cubicBezTo>
                  <a:pt x="340" y="452"/>
                  <a:pt x="337" y="456"/>
                  <a:pt x="334" y="461"/>
                </a:cubicBezTo>
                <a:cubicBezTo>
                  <a:pt x="332" y="467"/>
                  <a:pt x="332" y="478"/>
                  <a:pt x="330" y="485"/>
                </a:cubicBezTo>
                <a:cubicBezTo>
                  <a:pt x="328" y="492"/>
                  <a:pt x="324" y="493"/>
                  <a:pt x="322" y="500"/>
                </a:cubicBezTo>
                <a:cubicBezTo>
                  <a:pt x="320" y="510"/>
                  <a:pt x="318" y="519"/>
                  <a:pt x="316" y="530"/>
                </a:cubicBezTo>
                <a:cubicBezTo>
                  <a:pt x="318" y="561"/>
                  <a:pt x="320" y="559"/>
                  <a:pt x="295" y="564"/>
                </a:cubicBezTo>
                <a:cubicBezTo>
                  <a:pt x="290" y="567"/>
                  <a:pt x="288" y="571"/>
                  <a:pt x="285" y="576"/>
                </a:cubicBezTo>
                <a:cubicBezTo>
                  <a:pt x="286" y="585"/>
                  <a:pt x="287" y="593"/>
                  <a:pt x="292" y="600"/>
                </a:cubicBezTo>
                <a:cubicBezTo>
                  <a:pt x="290" y="610"/>
                  <a:pt x="286" y="608"/>
                  <a:pt x="277" y="606"/>
                </a:cubicBezTo>
                <a:cubicBezTo>
                  <a:pt x="270" y="604"/>
                  <a:pt x="260" y="590"/>
                  <a:pt x="252" y="588"/>
                </a:cubicBezTo>
                <a:cubicBezTo>
                  <a:pt x="238" y="590"/>
                  <a:pt x="241" y="594"/>
                  <a:pt x="231" y="600"/>
                </a:cubicBezTo>
                <a:cubicBezTo>
                  <a:pt x="230" y="611"/>
                  <a:pt x="238" y="619"/>
                  <a:pt x="228" y="624"/>
                </a:cubicBezTo>
                <a:cubicBezTo>
                  <a:pt x="223" y="621"/>
                  <a:pt x="209" y="607"/>
                  <a:pt x="204" y="603"/>
                </a:cubicBezTo>
                <a:cubicBezTo>
                  <a:pt x="201" y="597"/>
                  <a:pt x="200" y="596"/>
                  <a:pt x="201" y="590"/>
                </a:cubicBezTo>
                <a:cubicBezTo>
                  <a:pt x="199" y="578"/>
                  <a:pt x="204" y="555"/>
                  <a:pt x="192" y="549"/>
                </a:cubicBezTo>
                <a:cubicBezTo>
                  <a:pt x="190" y="545"/>
                  <a:pt x="190" y="539"/>
                  <a:pt x="186" y="536"/>
                </a:cubicBezTo>
                <a:cubicBezTo>
                  <a:pt x="174" y="527"/>
                  <a:pt x="170" y="528"/>
                  <a:pt x="156" y="522"/>
                </a:cubicBezTo>
                <a:cubicBezTo>
                  <a:pt x="152" y="518"/>
                  <a:pt x="137" y="503"/>
                  <a:pt x="132" y="500"/>
                </a:cubicBezTo>
                <a:cubicBezTo>
                  <a:pt x="128" y="493"/>
                  <a:pt x="121" y="490"/>
                  <a:pt x="118" y="483"/>
                </a:cubicBezTo>
                <a:cubicBezTo>
                  <a:pt x="119" y="475"/>
                  <a:pt x="122" y="465"/>
                  <a:pt x="126" y="458"/>
                </a:cubicBezTo>
                <a:cubicBezTo>
                  <a:pt x="127" y="449"/>
                  <a:pt x="128" y="443"/>
                  <a:pt x="132" y="435"/>
                </a:cubicBezTo>
                <a:cubicBezTo>
                  <a:pt x="135" y="422"/>
                  <a:pt x="137" y="410"/>
                  <a:pt x="121" y="407"/>
                </a:cubicBezTo>
                <a:cubicBezTo>
                  <a:pt x="111" y="408"/>
                  <a:pt x="102" y="416"/>
                  <a:pt x="93" y="413"/>
                </a:cubicBezTo>
                <a:cubicBezTo>
                  <a:pt x="80" y="396"/>
                  <a:pt x="85" y="371"/>
                  <a:pt x="64" y="359"/>
                </a:cubicBezTo>
                <a:cubicBezTo>
                  <a:pt x="59" y="351"/>
                  <a:pt x="51" y="347"/>
                  <a:pt x="43" y="342"/>
                </a:cubicBezTo>
                <a:cubicBezTo>
                  <a:pt x="39" y="336"/>
                  <a:pt x="40" y="334"/>
                  <a:pt x="34" y="330"/>
                </a:cubicBezTo>
                <a:cubicBezTo>
                  <a:pt x="29" y="325"/>
                  <a:pt x="18" y="321"/>
                  <a:pt x="16" y="309"/>
                </a:cubicBezTo>
                <a:cubicBezTo>
                  <a:pt x="9" y="292"/>
                  <a:pt x="0" y="264"/>
                  <a:pt x="19" y="255"/>
                </a:cubicBezTo>
                <a:cubicBezTo>
                  <a:pt x="28" y="237"/>
                  <a:pt x="19" y="224"/>
                  <a:pt x="39" y="212"/>
                </a:cubicBezTo>
                <a:cubicBezTo>
                  <a:pt x="41" y="203"/>
                  <a:pt x="51" y="194"/>
                  <a:pt x="54" y="186"/>
                </a:cubicBezTo>
                <a:cubicBezTo>
                  <a:pt x="56" y="172"/>
                  <a:pt x="44" y="163"/>
                  <a:pt x="37" y="149"/>
                </a:cubicBezTo>
                <a:cubicBezTo>
                  <a:pt x="33" y="129"/>
                  <a:pt x="50" y="134"/>
                  <a:pt x="78" y="132"/>
                </a:cubicBezTo>
                <a:cubicBezTo>
                  <a:pt x="89" y="130"/>
                  <a:pt x="98" y="125"/>
                  <a:pt x="102" y="114"/>
                </a:cubicBezTo>
                <a:cubicBezTo>
                  <a:pt x="103" y="98"/>
                  <a:pt x="105" y="92"/>
                  <a:pt x="114" y="81"/>
                </a:cubicBezTo>
                <a:cubicBezTo>
                  <a:pt x="116" y="70"/>
                  <a:pt x="118" y="64"/>
                  <a:pt x="108" y="56"/>
                </a:cubicBezTo>
                <a:cubicBezTo>
                  <a:pt x="104" y="45"/>
                  <a:pt x="86" y="30"/>
                  <a:pt x="76" y="24"/>
                </a:cubicBezTo>
                <a:cubicBezTo>
                  <a:pt x="75" y="17"/>
                  <a:pt x="70" y="15"/>
                  <a:pt x="78" y="12"/>
                </a:cubicBezTo>
                <a:cubicBezTo>
                  <a:pt x="98" y="19"/>
                  <a:pt x="111" y="15"/>
                  <a:pt x="135" y="14"/>
                </a:cubicBezTo>
                <a:cubicBezTo>
                  <a:pt x="148" y="14"/>
                  <a:pt x="131" y="10"/>
                  <a:pt x="157" y="8"/>
                </a:cubicBezTo>
                <a:cubicBezTo>
                  <a:pt x="174" y="7"/>
                  <a:pt x="217" y="5"/>
                  <a:pt x="240" y="5"/>
                </a:cubicBezTo>
                <a:cubicBezTo>
                  <a:pt x="263" y="5"/>
                  <a:pt x="282" y="0"/>
                  <a:pt x="294" y="5"/>
                </a:cubicBezTo>
                <a:cubicBezTo>
                  <a:pt x="317" y="8"/>
                  <a:pt x="298" y="25"/>
                  <a:pt x="313" y="36"/>
                </a:cubicBezTo>
                <a:cubicBezTo>
                  <a:pt x="319" y="47"/>
                  <a:pt x="324" y="61"/>
                  <a:pt x="327" y="69"/>
                </a:cubicBezTo>
                <a:cubicBezTo>
                  <a:pt x="328" y="76"/>
                  <a:pt x="331" y="80"/>
                  <a:pt x="333" y="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9E930B03-118E-466F-B59C-998462EBFDEE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4188348" y="4010603"/>
            <a:ext cx="652189" cy="595414"/>
          </a:xfrm>
          <a:custGeom>
            <a:avLst/>
            <a:gdLst>
              <a:gd name="T0" fmla="*/ 55 w 442"/>
              <a:gd name="T1" fmla="*/ 402 h 402"/>
              <a:gd name="T2" fmla="*/ 51 w 442"/>
              <a:gd name="T3" fmla="*/ 343 h 402"/>
              <a:gd name="T4" fmla="*/ 42 w 442"/>
              <a:gd name="T5" fmla="*/ 337 h 402"/>
              <a:gd name="T6" fmla="*/ 36 w 442"/>
              <a:gd name="T7" fmla="*/ 346 h 402"/>
              <a:gd name="T8" fmla="*/ 18 w 442"/>
              <a:gd name="T9" fmla="*/ 339 h 402"/>
              <a:gd name="T10" fmla="*/ 9 w 442"/>
              <a:gd name="T11" fmla="*/ 334 h 402"/>
              <a:gd name="T12" fmla="*/ 15 w 442"/>
              <a:gd name="T13" fmla="*/ 294 h 402"/>
              <a:gd name="T14" fmla="*/ 13 w 442"/>
              <a:gd name="T15" fmla="*/ 120 h 402"/>
              <a:gd name="T16" fmla="*/ 0 w 442"/>
              <a:gd name="T17" fmla="*/ 46 h 402"/>
              <a:gd name="T18" fmla="*/ 0 w 442"/>
              <a:gd name="T19" fmla="*/ 16 h 402"/>
              <a:gd name="T20" fmla="*/ 133 w 442"/>
              <a:gd name="T21" fmla="*/ 16 h 402"/>
              <a:gd name="T22" fmla="*/ 243 w 442"/>
              <a:gd name="T23" fmla="*/ 15 h 402"/>
              <a:gd name="T24" fmla="*/ 361 w 442"/>
              <a:gd name="T25" fmla="*/ 4 h 402"/>
              <a:gd name="T26" fmla="*/ 406 w 442"/>
              <a:gd name="T27" fmla="*/ 21 h 402"/>
              <a:gd name="T28" fmla="*/ 381 w 442"/>
              <a:gd name="T29" fmla="*/ 61 h 402"/>
              <a:gd name="T30" fmla="*/ 427 w 442"/>
              <a:gd name="T31" fmla="*/ 63 h 402"/>
              <a:gd name="T32" fmla="*/ 439 w 442"/>
              <a:gd name="T33" fmla="*/ 58 h 402"/>
              <a:gd name="T34" fmla="*/ 433 w 442"/>
              <a:gd name="T35" fmla="*/ 73 h 402"/>
              <a:gd name="T36" fmla="*/ 424 w 442"/>
              <a:gd name="T37" fmla="*/ 96 h 402"/>
              <a:gd name="T38" fmla="*/ 406 w 442"/>
              <a:gd name="T39" fmla="*/ 124 h 402"/>
              <a:gd name="T40" fmla="*/ 397 w 442"/>
              <a:gd name="T41" fmla="*/ 175 h 402"/>
              <a:gd name="T42" fmla="*/ 378 w 442"/>
              <a:gd name="T43" fmla="*/ 192 h 402"/>
              <a:gd name="T44" fmla="*/ 364 w 442"/>
              <a:gd name="T45" fmla="*/ 222 h 402"/>
              <a:gd name="T46" fmla="*/ 355 w 442"/>
              <a:gd name="T47" fmla="*/ 253 h 402"/>
              <a:gd name="T48" fmla="*/ 334 w 442"/>
              <a:gd name="T49" fmla="*/ 280 h 402"/>
              <a:gd name="T50" fmla="*/ 322 w 442"/>
              <a:gd name="T51" fmla="*/ 303 h 402"/>
              <a:gd name="T52" fmla="*/ 318 w 442"/>
              <a:gd name="T53" fmla="*/ 339 h 402"/>
              <a:gd name="T54" fmla="*/ 316 w 442"/>
              <a:gd name="T55" fmla="*/ 402 h 402"/>
              <a:gd name="T56" fmla="*/ 55 w 442"/>
              <a:gd name="T57" fmla="*/ 402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2" h="402">
                <a:moveTo>
                  <a:pt x="55" y="402"/>
                </a:moveTo>
                <a:lnTo>
                  <a:pt x="51" y="343"/>
                </a:lnTo>
                <a:lnTo>
                  <a:pt x="42" y="337"/>
                </a:lnTo>
                <a:cubicBezTo>
                  <a:pt x="39" y="337"/>
                  <a:pt x="41" y="346"/>
                  <a:pt x="36" y="346"/>
                </a:cubicBezTo>
                <a:cubicBezTo>
                  <a:pt x="32" y="346"/>
                  <a:pt x="22" y="341"/>
                  <a:pt x="18" y="339"/>
                </a:cubicBezTo>
                <a:cubicBezTo>
                  <a:pt x="13" y="335"/>
                  <a:pt x="9" y="341"/>
                  <a:pt x="9" y="334"/>
                </a:cubicBezTo>
                <a:lnTo>
                  <a:pt x="15" y="294"/>
                </a:lnTo>
                <a:lnTo>
                  <a:pt x="13" y="120"/>
                </a:lnTo>
                <a:lnTo>
                  <a:pt x="0" y="46"/>
                </a:lnTo>
                <a:lnTo>
                  <a:pt x="0" y="16"/>
                </a:lnTo>
                <a:lnTo>
                  <a:pt x="133" y="16"/>
                </a:lnTo>
                <a:lnTo>
                  <a:pt x="243" y="15"/>
                </a:lnTo>
                <a:lnTo>
                  <a:pt x="361" y="4"/>
                </a:lnTo>
                <a:cubicBezTo>
                  <a:pt x="393" y="3"/>
                  <a:pt x="396" y="0"/>
                  <a:pt x="406" y="21"/>
                </a:cubicBezTo>
                <a:cubicBezTo>
                  <a:pt x="409" y="30"/>
                  <a:pt x="378" y="54"/>
                  <a:pt x="381" y="61"/>
                </a:cubicBezTo>
                <a:cubicBezTo>
                  <a:pt x="392" y="69"/>
                  <a:pt x="417" y="63"/>
                  <a:pt x="427" y="63"/>
                </a:cubicBezTo>
                <a:cubicBezTo>
                  <a:pt x="437" y="62"/>
                  <a:pt x="438" y="56"/>
                  <a:pt x="439" y="58"/>
                </a:cubicBezTo>
                <a:cubicBezTo>
                  <a:pt x="442" y="61"/>
                  <a:pt x="434" y="71"/>
                  <a:pt x="433" y="73"/>
                </a:cubicBezTo>
                <a:cubicBezTo>
                  <a:pt x="431" y="81"/>
                  <a:pt x="431" y="92"/>
                  <a:pt x="424" y="96"/>
                </a:cubicBezTo>
                <a:cubicBezTo>
                  <a:pt x="420" y="104"/>
                  <a:pt x="410" y="111"/>
                  <a:pt x="406" y="124"/>
                </a:cubicBezTo>
                <a:cubicBezTo>
                  <a:pt x="405" y="150"/>
                  <a:pt x="410" y="158"/>
                  <a:pt x="397" y="175"/>
                </a:cubicBezTo>
                <a:cubicBezTo>
                  <a:pt x="395" y="184"/>
                  <a:pt x="384" y="186"/>
                  <a:pt x="378" y="192"/>
                </a:cubicBezTo>
                <a:cubicBezTo>
                  <a:pt x="373" y="200"/>
                  <a:pt x="368" y="212"/>
                  <a:pt x="364" y="222"/>
                </a:cubicBezTo>
                <a:cubicBezTo>
                  <a:pt x="363" y="237"/>
                  <a:pt x="363" y="242"/>
                  <a:pt x="355" y="253"/>
                </a:cubicBezTo>
                <a:cubicBezTo>
                  <a:pt x="350" y="263"/>
                  <a:pt x="339" y="272"/>
                  <a:pt x="334" y="280"/>
                </a:cubicBezTo>
                <a:cubicBezTo>
                  <a:pt x="333" y="287"/>
                  <a:pt x="327" y="299"/>
                  <a:pt x="322" y="303"/>
                </a:cubicBezTo>
                <a:cubicBezTo>
                  <a:pt x="316" y="316"/>
                  <a:pt x="320" y="324"/>
                  <a:pt x="318" y="339"/>
                </a:cubicBezTo>
                <a:cubicBezTo>
                  <a:pt x="320" y="357"/>
                  <a:pt x="336" y="402"/>
                  <a:pt x="316" y="402"/>
                </a:cubicBezTo>
                <a:lnTo>
                  <a:pt x="55" y="402"/>
                </a:lnTo>
                <a:close/>
              </a:path>
            </a:pathLst>
          </a:custGeom>
          <a:solidFill>
            <a:srgbClr val="7F7F7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8DD39F35-1C6C-42E8-BB07-DF8048F60C5A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4228186" y="4585281"/>
            <a:ext cx="762855" cy="662065"/>
          </a:xfrm>
          <a:custGeom>
            <a:avLst/>
            <a:gdLst>
              <a:gd name="T0" fmla="*/ 168 w 517"/>
              <a:gd name="T1" fmla="*/ 396 h 447"/>
              <a:gd name="T2" fmla="*/ 136 w 517"/>
              <a:gd name="T3" fmla="*/ 386 h 447"/>
              <a:gd name="T4" fmla="*/ 109 w 517"/>
              <a:gd name="T5" fmla="*/ 377 h 447"/>
              <a:gd name="T6" fmla="*/ 43 w 517"/>
              <a:gd name="T7" fmla="*/ 377 h 447"/>
              <a:gd name="T8" fmla="*/ 49 w 517"/>
              <a:gd name="T9" fmla="*/ 360 h 447"/>
              <a:gd name="T10" fmla="*/ 58 w 517"/>
              <a:gd name="T11" fmla="*/ 335 h 447"/>
              <a:gd name="T12" fmla="*/ 55 w 517"/>
              <a:gd name="T13" fmla="*/ 308 h 447"/>
              <a:gd name="T14" fmla="*/ 70 w 517"/>
              <a:gd name="T15" fmla="*/ 263 h 447"/>
              <a:gd name="T16" fmla="*/ 64 w 517"/>
              <a:gd name="T17" fmla="*/ 209 h 447"/>
              <a:gd name="T18" fmla="*/ 54 w 517"/>
              <a:gd name="T19" fmla="*/ 185 h 447"/>
              <a:gd name="T20" fmla="*/ 46 w 517"/>
              <a:gd name="T21" fmla="*/ 155 h 447"/>
              <a:gd name="T22" fmla="*/ 25 w 517"/>
              <a:gd name="T23" fmla="*/ 131 h 447"/>
              <a:gd name="T24" fmla="*/ 27 w 517"/>
              <a:gd name="T25" fmla="*/ 110 h 447"/>
              <a:gd name="T26" fmla="*/ 88 w 517"/>
              <a:gd name="T27" fmla="*/ 14 h 447"/>
              <a:gd name="T28" fmla="*/ 291 w 517"/>
              <a:gd name="T29" fmla="*/ 15 h 447"/>
              <a:gd name="T30" fmla="*/ 298 w 517"/>
              <a:gd name="T31" fmla="*/ 47 h 447"/>
              <a:gd name="T32" fmla="*/ 312 w 517"/>
              <a:gd name="T33" fmla="*/ 77 h 447"/>
              <a:gd name="T34" fmla="*/ 301 w 517"/>
              <a:gd name="T35" fmla="*/ 119 h 447"/>
              <a:gd name="T36" fmla="*/ 295 w 517"/>
              <a:gd name="T37" fmla="*/ 132 h 447"/>
              <a:gd name="T38" fmla="*/ 286 w 517"/>
              <a:gd name="T39" fmla="*/ 150 h 447"/>
              <a:gd name="T40" fmla="*/ 270 w 517"/>
              <a:gd name="T41" fmla="*/ 173 h 447"/>
              <a:gd name="T42" fmla="*/ 274 w 517"/>
              <a:gd name="T43" fmla="*/ 234 h 447"/>
              <a:gd name="T44" fmla="*/ 438 w 517"/>
              <a:gd name="T45" fmla="*/ 231 h 447"/>
              <a:gd name="T46" fmla="*/ 444 w 517"/>
              <a:gd name="T47" fmla="*/ 282 h 447"/>
              <a:gd name="T48" fmla="*/ 450 w 517"/>
              <a:gd name="T49" fmla="*/ 300 h 447"/>
              <a:gd name="T50" fmla="*/ 435 w 517"/>
              <a:gd name="T51" fmla="*/ 338 h 447"/>
              <a:gd name="T52" fmla="*/ 448 w 517"/>
              <a:gd name="T53" fmla="*/ 348 h 447"/>
              <a:gd name="T54" fmla="*/ 462 w 517"/>
              <a:gd name="T55" fmla="*/ 332 h 447"/>
              <a:gd name="T56" fmla="*/ 484 w 517"/>
              <a:gd name="T57" fmla="*/ 342 h 447"/>
              <a:gd name="T58" fmla="*/ 469 w 517"/>
              <a:gd name="T59" fmla="*/ 369 h 447"/>
              <a:gd name="T60" fmla="*/ 454 w 517"/>
              <a:gd name="T61" fmla="*/ 381 h 447"/>
              <a:gd name="T62" fmla="*/ 465 w 517"/>
              <a:gd name="T63" fmla="*/ 396 h 447"/>
              <a:gd name="T64" fmla="*/ 493 w 517"/>
              <a:gd name="T65" fmla="*/ 407 h 447"/>
              <a:gd name="T66" fmla="*/ 514 w 517"/>
              <a:gd name="T67" fmla="*/ 423 h 447"/>
              <a:gd name="T68" fmla="*/ 493 w 517"/>
              <a:gd name="T69" fmla="*/ 444 h 447"/>
              <a:gd name="T70" fmla="*/ 481 w 517"/>
              <a:gd name="T71" fmla="*/ 440 h 447"/>
              <a:gd name="T72" fmla="*/ 466 w 517"/>
              <a:gd name="T73" fmla="*/ 422 h 447"/>
              <a:gd name="T74" fmla="*/ 442 w 517"/>
              <a:gd name="T75" fmla="*/ 411 h 447"/>
              <a:gd name="T76" fmla="*/ 430 w 517"/>
              <a:gd name="T77" fmla="*/ 402 h 447"/>
              <a:gd name="T78" fmla="*/ 412 w 517"/>
              <a:gd name="T79" fmla="*/ 435 h 447"/>
              <a:gd name="T80" fmla="*/ 402 w 517"/>
              <a:gd name="T81" fmla="*/ 443 h 447"/>
              <a:gd name="T82" fmla="*/ 388 w 517"/>
              <a:gd name="T83" fmla="*/ 420 h 447"/>
              <a:gd name="T84" fmla="*/ 372 w 517"/>
              <a:gd name="T85" fmla="*/ 428 h 447"/>
              <a:gd name="T86" fmla="*/ 348 w 517"/>
              <a:gd name="T87" fmla="*/ 441 h 447"/>
              <a:gd name="T88" fmla="*/ 331 w 517"/>
              <a:gd name="T89" fmla="*/ 440 h 447"/>
              <a:gd name="T90" fmla="*/ 301 w 517"/>
              <a:gd name="T91" fmla="*/ 431 h 447"/>
              <a:gd name="T92" fmla="*/ 306 w 517"/>
              <a:gd name="T93" fmla="*/ 411 h 447"/>
              <a:gd name="T94" fmla="*/ 270 w 517"/>
              <a:gd name="T95" fmla="*/ 393 h 447"/>
              <a:gd name="T96" fmla="*/ 264 w 517"/>
              <a:gd name="T97" fmla="*/ 381 h 447"/>
              <a:gd name="T98" fmla="*/ 238 w 517"/>
              <a:gd name="T99" fmla="*/ 377 h 447"/>
              <a:gd name="T100" fmla="*/ 220 w 517"/>
              <a:gd name="T101" fmla="*/ 372 h 447"/>
              <a:gd name="T102" fmla="*/ 210 w 517"/>
              <a:gd name="T103" fmla="*/ 380 h 447"/>
              <a:gd name="T104" fmla="*/ 225 w 517"/>
              <a:gd name="T105" fmla="*/ 387 h 447"/>
              <a:gd name="T106" fmla="*/ 253 w 517"/>
              <a:gd name="T107" fmla="*/ 395 h 447"/>
              <a:gd name="T108" fmla="*/ 234 w 517"/>
              <a:gd name="T109" fmla="*/ 399 h 447"/>
              <a:gd name="T110" fmla="*/ 168 w 517"/>
              <a:gd name="T111" fmla="*/ 396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7" h="447">
                <a:moveTo>
                  <a:pt x="168" y="396"/>
                </a:moveTo>
                <a:cubicBezTo>
                  <a:pt x="152" y="394"/>
                  <a:pt x="146" y="389"/>
                  <a:pt x="136" y="386"/>
                </a:cubicBezTo>
                <a:cubicBezTo>
                  <a:pt x="127" y="379"/>
                  <a:pt x="121" y="378"/>
                  <a:pt x="109" y="377"/>
                </a:cubicBezTo>
                <a:cubicBezTo>
                  <a:pt x="85" y="378"/>
                  <a:pt x="66" y="383"/>
                  <a:pt x="43" y="377"/>
                </a:cubicBezTo>
                <a:cubicBezTo>
                  <a:pt x="41" y="377"/>
                  <a:pt x="36" y="370"/>
                  <a:pt x="49" y="360"/>
                </a:cubicBezTo>
                <a:cubicBezTo>
                  <a:pt x="51" y="354"/>
                  <a:pt x="56" y="341"/>
                  <a:pt x="58" y="335"/>
                </a:cubicBezTo>
                <a:cubicBezTo>
                  <a:pt x="60" y="326"/>
                  <a:pt x="53" y="320"/>
                  <a:pt x="55" y="308"/>
                </a:cubicBezTo>
                <a:cubicBezTo>
                  <a:pt x="57" y="296"/>
                  <a:pt x="69" y="279"/>
                  <a:pt x="70" y="263"/>
                </a:cubicBezTo>
                <a:cubicBezTo>
                  <a:pt x="71" y="247"/>
                  <a:pt x="67" y="222"/>
                  <a:pt x="64" y="209"/>
                </a:cubicBezTo>
                <a:cubicBezTo>
                  <a:pt x="63" y="196"/>
                  <a:pt x="62" y="195"/>
                  <a:pt x="54" y="185"/>
                </a:cubicBezTo>
                <a:cubicBezTo>
                  <a:pt x="52" y="177"/>
                  <a:pt x="51" y="162"/>
                  <a:pt x="46" y="155"/>
                </a:cubicBezTo>
                <a:cubicBezTo>
                  <a:pt x="44" y="146"/>
                  <a:pt x="33" y="136"/>
                  <a:pt x="25" y="131"/>
                </a:cubicBezTo>
                <a:cubicBezTo>
                  <a:pt x="21" y="124"/>
                  <a:pt x="25" y="118"/>
                  <a:pt x="27" y="110"/>
                </a:cubicBezTo>
                <a:cubicBezTo>
                  <a:pt x="28" y="0"/>
                  <a:pt x="0" y="11"/>
                  <a:pt x="88" y="14"/>
                </a:cubicBezTo>
                <a:cubicBezTo>
                  <a:pt x="167" y="13"/>
                  <a:pt x="219" y="14"/>
                  <a:pt x="291" y="15"/>
                </a:cubicBezTo>
                <a:cubicBezTo>
                  <a:pt x="294" y="16"/>
                  <a:pt x="296" y="42"/>
                  <a:pt x="298" y="47"/>
                </a:cubicBezTo>
                <a:cubicBezTo>
                  <a:pt x="299" y="55"/>
                  <a:pt x="307" y="71"/>
                  <a:pt x="312" y="77"/>
                </a:cubicBezTo>
                <a:cubicBezTo>
                  <a:pt x="317" y="104"/>
                  <a:pt x="323" y="106"/>
                  <a:pt x="301" y="119"/>
                </a:cubicBezTo>
                <a:cubicBezTo>
                  <a:pt x="298" y="123"/>
                  <a:pt x="297" y="127"/>
                  <a:pt x="295" y="132"/>
                </a:cubicBezTo>
                <a:cubicBezTo>
                  <a:pt x="293" y="137"/>
                  <a:pt x="291" y="142"/>
                  <a:pt x="286" y="150"/>
                </a:cubicBezTo>
                <a:cubicBezTo>
                  <a:pt x="284" y="162"/>
                  <a:pt x="280" y="165"/>
                  <a:pt x="270" y="173"/>
                </a:cubicBezTo>
                <a:cubicBezTo>
                  <a:pt x="266" y="186"/>
                  <a:pt x="246" y="224"/>
                  <a:pt x="274" y="234"/>
                </a:cubicBezTo>
                <a:lnTo>
                  <a:pt x="438" y="231"/>
                </a:lnTo>
                <a:cubicBezTo>
                  <a:pt x="437" y="245"/>
                  <a:pt x="424" y="278"/>
                  <a:pt x="444" y="282"/>
                </a:cubicBezTo>
                <a:cubicBezTo>
                  <a:pt x="445" y="288"/>
                  <a:pt x="447" y="294"/>
                  <a:pt x="450" y="300"/>
                </a:cubicBezTo>
                <a:cubicBezTo>
                  <a:pt x="448" y="337"/>
                  <a:pt x="453" y="324"/>
                  <a:pt x="435" y="338"/>
                </a:cubicBezTo>
                <a:cubicBezTo>
                  <a:pt x="436" y="347"/>
                  <a:pt x="439" y="347"/>
                  <a:pt x="448" y="348"/>
                </a:cubicBezTo>
                <a:cubicBezTo>
                  <a:pt x="463" y="346"/>
                  <a:pt x="455" y="342"/>
                  <a:pt x="462" y="332"/>
                </a:cubicBezTo>
                <a:cubicBezTo>
                  <a:pt x="472" y="333"/>
                  <a:pt x="478" y="334"/>
                  <a:pt x="484" y="342"/>
                </a:cubicBezTo>
                <a:cubicBezTo>
                  <a:pt x="481" y="355"/>
                  <a:pt x="483" y="367"/>
                  <a:pt x="469" y="369"/>
                </a:cubicBezTo>
                <a:cubicBezTo>
                  <a:pt x="462" y="374"/>
                  <a:pt x="463" y="379"/>
                  <a:pt x="454" y="381"/>
                </a:cubicBezTo>
                <a:cubicBezTo>
                  <a:pt x="453" y="388"/>
                  <a:pt x="458" y="395"/>
                  <a:pt x="465" y="396"/>
                </a:cubicBezTo>
                <a:cubicBezTo>
                  <a:pt x="468" y="410"/>
                  <a:pt x="480" y="406"/>
                  <a:pt x="493" y="407"/>
                </a:cubicBezTo>
                <a:cubicBezTo>
                  <a:pt x="499" y="412"/>
                  <a:pt x="506" y="421"/>
                  <a:pt x="514" y="423"/>
                </a:cubicBezTo>
                <a:cubicBezTo>
                  <a:pt x="517" y="438"/>
                  <a:pt x="507" y="442"/>
                  <a:pt x="493" y="444"/>
                </a:cubicBezTo>
                <a:cubicBezTo>
                  <a:pt x="487" y="447"/>
                  <a:pt x="485" y="445"/>
                  <a:pt x="481" y="440"/>
                </a:cubicBezTo>
                <a:cubicBezTo>
                  <a:pt x="479" y="430"/>
                  <a:pt x="477" y="424"/>
                  <a:pt x="466" y="422"/>
                </a:cubicBezTo>
                <a:cubicBezTo>
                  <a:pt x="458" y="418"/>
                  <a:pt x="450" y="416"/>
                  <a:pt x="442" y="411"/>
                </a:cubicBezTo>
                <a:cubicBezTo>
                  <a:pt x="437" y="408"/>
                  <a:pt x="436" y="404"/>
                  <a:pt x="430" y="402"/>
                </a:cubicBezTo>
                <a:cubicBezTo>
                  <a:pt x="403" y="407"/>
                  <a:pt x="431" y="423"/>
                  <a:pt x="412" y="435"/>
                </a:cubicBezTo>
                <a:cubicBezTo>
                  <a:pt x="411" y="442"/>
                  <a:pt x="408" y="440"/>
                  <a:pt x="402" y="443"/>
                </a:cubicBezTo>
                <a:cubicBezTo>
                  <a:pt x="390" y="439"/>
                  <a:pt x="402" y="426"/>
                  <a:pt x="388" y="420"/>
                </a:cubicBezTo>
                <a:cubicBezTo>
                  <a:pt x="379" y="423"/>
                  <a:pt x="381" y="425"/>
                  <a:pt x="372" y="428"/>
                </a:cubicBezTo>
                <a:cubicBezTo>
                  <a:pt x="360" y="437"/>
                  <a:pt x="367" y="440"/>
                  <a:pt x="348" y="441"/>
                </a:cubicBezTo>
                <a:cubicBezTo>
                  <a:pt x="341" y="444"/>
                  <a:pt x="338" y="441"/>
                  <a:pt x="331" y="440"/>
                </a:cubicBezTo>
                <a:cubicBezTo>
                  <a:pt x="322" y="435"/>
                  <a:pt x="311" y="433"/>
                  <a:pt x="301" y="431"/>
                </a:cubicBezTo>
                <a:cubicBezTo>
                  <a:pt x="287" y="420"/>
                  <a:pt x="293" y="419"/>
                  <a:pt x="306" y="411"/>
                </a:cubicBezTo>
                <a:cubicBezTo>
                  <a:pt x="301" y="396"/>
                  <a:pt x="284" y="395"/>
                  <a:pt x="270" y="393"/>
                </a:cubicBezTo>
                <a:cubicBezTo>
                  <a:pt x="264" y="389"/>
                  <a:pt x="261" y="388"/>
                  <a:pt x="264" y="381"/>
                </a:cubicBezTo>
                <a:cubicBezTo>
                  <a:pt x="253" y="379"/>
                  <a:pt x="252" y="378"/>
                  <a:pt x="238" y="377"/>
                </a:cubicBezTo>
                <a:cubicBezTo>
                  <a:pt x="236" y="366"/>
                  <a:pt x="229" y="370"/>
                  <a:pt x="220" y="372"/>
                </a:cubicBezTo>
                <a:cubicBezTo>
                  <a:pt x="214" y="375"/>
                  <a:pt x="211" y="373"/>
                  <a:pt x="210" y="380"/>
                </a:cubicBezTo>
                <a:cubicBezTo>
                  <a:pt x="215" y="385"/>
                  <a:pt x="218" y="386"/>
                  <a:pt x="225" y="387"/>
                </a:cubicBezTo>
                <a:cubicBezTo>
                  <a:pt x="235" y="392"/>
                  <a:pt x="244" y="388"/>
                  <a:pt x="253" y="395"/>
                </a:cubicBezTo>
                <a:cubicBezTo>
                  <a:pt x="247" y="403"/>
                  <a:pt x="243" y="401"/>
                  <a:pt x="234" y="399"/>
                </a:cubicBezTo>
                <a:cubicBezTo>
                  <a:pt x="214" y="387"/>
                  <a:pt x="191" y="396"/>
                  <a:pt x="168" y="396"/>
                </a:cubicBezTo>
                <a:close/>
              </a:path>
            </a:pathLst>
          </a:custGeom>
          <a:solidFill>
            <a:srgbClr val="7F7F7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9C59A0F3-109D-48F9-BBA9-03C44254F01E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4613303" y="4253508"/>
            <a:ext cx="452990" cy="799811"/>
          </a:xfrm>
          <a:custGeom>
            <a:avLst/>
            <a:gdLst>
              <a:gd name="T0" fmla="*/ 306 w 307"/>
              <a:gd name="T1" fmla="*/ 515 h 540"/>
              <a:gd name="T2" fmla="*/ 271 w 307"/>
              <a:gd name="T3" fmla="*/ 514 h 540"/>
              <a:gd name="T4" fmla="*/ 232 w 307"/>
              <a:gd name="T5" fmla="*/ 521 h 540"/>
              <a:gd name="T6" fmla="*/ 195 w 307"/>
              <a:gd name="T7" fmla="*/ 539 h 540"/>
              <a:gd name="T8" fmla="*/ 184 w 307"/>
              <a:gd name="T9" fmla="*/ 514 h 540"/>
              <a:gd name="T10" fmla="*/ 171 w 307"/>
              <a:gd name="T11" fmla="*/ 487 h 540"/>
              <a:gd name="T12" fmla="*/ 174 w 307"/>
              <a:gd name="T13" fmla="*/ 454 h 540"/>
              <a:gd name="T14" fmla="*/ 13 w 307"/>
              <a:gd name="T15" fmla="*/ 458 h 540"/>
              <a:gd name="T16" fmla="*/ 0 w 307"/>
              <a:gd name="T17" fmla="*/ 431 h 540"/>
              <a:gd name="T18" fmla="*/ 10 w 307"/>
              <a:gd name="T19" fmla="*/ 398 h 540"/>
              <a:gd name="T20" fmla="*/ 22 w 307"/>
              <a:gd name="T21" fmla="*/ 380 h 540"/>
              <a:gd name="T22" fmla="*/ 36 w 307"/>
              <a:gd name="T23" fmla="*/ 350 h 540"/>
              <a:gd name="T24" fmla="*/ 57 w 307"/>
              <a:gd name="T25" fmla="*/ 328 h 540"/>
              <a:gd name="T26" fmla="*/ 46 w 307"/>
              <a:gd name="T27" fmla="*/ 293 h 540"/>
              <a:gd name="T28" fmla="*/ 37 w 307"/>
              <a:gd name="T29" fmla="*/ 275 h 540"/>
              <a:gd name="T30" fmla="*/ 33 w 307"/>
              <a:gd name="T31" fmla="*/ 242 h 540"/>
              <a:gd name="T32" fmla="*/ 30 w 307"/>
              <a:gd name="T33" fmla="*/ 161 h 540"/>
              <a:gd name="T34" fmla="*/ 61 w 307"/>
              <a:gd name="T35" fmla="*/ 101 h 540"/>
              <a:gd name="T36" fmla="*/ 120 w 307"/>
              <a:gd name="T37" fmla="*/ 7 h 540"/>
              <a:gd name="T38" fmla="*/ 201 w 307"/>
              <a:gd name="T39" fmla="*/ 5 h 540"/>
              <a:gd name="T40" fmla="*/ 297 w 307"/>
              <a:gd name="T41" fmla="*/ 2 h 540"/>
              <a:gd name="T42" fmla="*/ 300 w 307"/>
              <a:gd name="T43" fmla="*/ 19 h 540"/>
              <a:gd name="T44" fmla="*/ 295 w 307"/>
              <a:gd name="T45" fmla="*/ 307 h 540"/>
              <a:gd name="T46" fmla="*/ 297 w 307"/>
              <a:gd name="T47" fmla="*/ 404 h 540"/>
              <a:gd name="T48" fmla="*/ 303 w 307"/>
              <a:gd name="T49" fmla="*/ 460 h 540"/>
              <a:gd name="T50" fmla="*/ 307 w 307"/>
              <a:gd name="T51" fmla="*/ 517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7" h="540">
                <a:moveTo>
                  <a:pt x="306" y="515"/>
                </a:moveTo>
                <a:cubicBezTo>
                  <a:pt x="293" y="514"/>
                  <a:pt x="282" y="516"/>
                  <a:pt x="271" y="514"/>
                </a:cubicBezTo>
                <a:cubicBezTo>
                  <a:pt x="247" y="515"/>
                  <a:pt x="249" y="518"/>
                  <a:pt x="232" y="521"/>
                </a:cubicBezTo>
                <a:cubicBezTo>
                  <a:pt x="219" y="525"/>
                  <a:pt x="203" y="540"/>
                  <a:pt x="195" y="539"/>
                </a:cubicBezTo>
                <a:cubicBezTo>
                  <a:pt x="184" y="537"/>
                  <a:pt x="188" y="523"/>
                  <a:pt x="184" y="514"/>
                </a:cubicBezTo>
                <a:cubicBezTo>
                  <a:pt x="180" y="505"/>
                  <a:pt x="174" y="496"/>
                  <a:pt x="171" y="487"/>
                </a:cubicBezTo>
                <a:cubicBezTo>
                  <a:pt x="171" y="478"/>
                  <a:pt x="189" y="451"/>
                  <a:pt x="174" y="454"/>
                </a:cubicBezTo>
                <a:cubicBezTo>
                  <a:pt x="124" y="451"/>
                  <a:pt x="63" y="459"/>
                  <a:pt x="13" y="458"/>
                </a:cubicBezTo>
                <a:cubicBezTo>
                  <a:pt x="2" y="453"/>
                  <a:pt x="2" y="442"/>
                  <a:pt x="0" y="431"/>
                </a:cubicBezTo>
                <a:cubicBezTo>
                  <a:pt x="0" y="422"/>
                  <a:pt x="4" y="412"/>
                  <a:pt x="10" y="398"/>
                </a:cubicBezTo>
                <a:cubicBezTo>
                  <a:pt x="14" y="390"/>
                  <a:pt x="18" y="388"/>
                  <a:pt x="22" y="380"/>
                </a:cubicBezTo>
                <a:cubicBezTo>
                  <a:pt x="26" y="372"/>
                  <a:pt x="30" y="359"/>
                  <a:pt x="36" y="350"/>
                </a:cubicBezTo>
                <a:cubicBezTo>
                  <a:pt x="42" y="341"/>
                  <a:pt x="55" y="337"/>
                  <a:pt x="57" y="328"/>
                </a:cubicBezTo>
                <a:cubicBezTo>
                  <a:pt x="59" y="319"/>
                  <a:pt x="49" y="302"/>
                  <a:pt x="46" y="293"/>
                </a:cubicBezTo>
                <a:cubicBezTo>
                  <a:pt x="42" y="288"/>
                  <a:pt x="41" y="281"/>
                  <a:pt x="37" y="275"/>
                </a:cubicBezTo>
                <a:cubicBezTo>
                  <a:pt x="35" y="264"/>
                  <a:pt x="35" y="253"/>
                  <a:pt x="33" y="242"/>
                </a:cubicBezTo>
                <a:cubicBezTo>
                  <a:pt x="37" y="216"/>
                  <a:pt x="34" y="188"/>
                  <a:pt x="30" y="161"/>
                </a:cubicBezTo>
                <a:cubicBezTo>
                  <a:pt x="31" y="139"/>
                  <a:pt x="42" y="115"/>
                  <a:pt x="61" y="101"/>
                </a:cubicBezTo>
                <a:cubicBezTo>
                  <a:pt x="75" y="75"/>
                  <a:pt x="81" y="23"/>
                  <a:pt x="120" y="7"/>
                </a:cubicBezTo>
                <a:lnTo>
                  <a:pt x="201" y="5"/>
                </a:lnTo>
                <a:cubicBezTo>
                  <a:pt x="230" y="4"/>
                  <a:pt x="281" y="0"/>
                  <a:pt x="297" y="2"/>
                </a:cubicBezTo>
                <a:cubicBezTo>
                  <a:pt x="302" y="3"/>
                  <a:pt x="300" y="19"/>
                  <a:pt x="300" y="19"/>
                </a:cubicBezTo>
                <a:cubicBezTo>
                  <a:pt x="300" y="70"/>
                  <a:pt x="295" y="243"/>
                  <a:pt x="295" y="307"/>
                </a:cubicBezTo>
                <a:cubicBezTo>
                  <a:pt x="295" y="371"/>
                  <a:pt x="296" y="379"/>
                  <a:pt x="297" y="404"/>
                </a:cubicBezTo>
                <a:cubicBezTo>
                  <a:pt x="298" y="428"/>
                  <a:pt x="301" y="441"/>
                  <a:pt x="303" y="460"/>
                </a:cubicBezTo>
                <a:cubicBezTo>
                  <a:pt x="305" y="479"/>
                  <a:pt x="306" y="508"/>
                  <a:pt x="307" y="517"/>
                </a:cubicBezTo>
              </a:path>
            </a:pathLst>
          </a:custGeom>
          <a:solidFill>
            <a:schemeClr val="accent3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2311B8B9-8C05-4D25-8D87-A2FCEAD4D709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5047112" y="4223886"/>
            <a:ext cx="494306" cy="804255"/>
          </a:xfrm>
          <a:custGeom>
            <a:avLst/>
            <a:gdLst>
              <a:gd name="T0" fmla="*/ 10 w 335"/>
              <a:gd name="T1" fmla="*/ 481 h 543"/>
              <a:gd name="T2" fmla="*/ 3 w 335"/>
              <a:gd name="T3" fmla="*/ 427 h 543"/>
              <a:gd name="T4" fmla="*/ 0 w 335"/>
              <a:gd name="T5" fmla="*/ 349 h 543"/>
              <a:gd name="T6" fmla="*/ 3 w 335"/>
              <a:gd name="T7" fmla="*/ 276 h 543"/>
              <a:gd name="T8" fmla="*/ 7 w 335"/>
              <a:gd name="T9" fmla="*/ 21 h 543"/>
              <a:gd name="T10" fmla="*/ 237 w 335"/>
              <a:gd name="T11" fmla="*/ 0 h 543"/>
              <a:gd name="T12" fmla="*/ 292 w 335"/>
              <a:gd name="T13" fmla="*/ 220 h 543"/>
              <a:gd name="T14" fmla="*/ 297 w 335"/>
              <a:gd name="T15" fmla="*/ 238 h 543"/>
              <a:gd name="T16" fmla="*/ 315 w 335"/>
              <a:gd name="T17" fmla="*/ 268 h 543"/>
              <a:gd name="T18" fmla="*/ 316 w 335"/>
              <a:gd name="T19" fmla="*/ 291 h 543"/>
              <a:gd name="T20" fmla="*/ 325 w 335"/>
              <a:gd name="T21" fmla="*/ 297 h 543"/>
              <a:gd name="T22" fmla="*/ 310 w 335"/>
              <a:gd name="T23" fmla="*/ 325 h 543"/>
              <a:gd name="T24" fmla="*/ 319 w 335"/>
              <a:gd name="T25" fmla="*/ 379 h 543"/>
              <a:gd name="T26" fmla="*/ 328 w 335"/>
              <a:gd name="T27" fmla="*/ 427 h 543"/>
              <a:gd name="T28" fmla="*/ 324 w 335"/>
              <a:gd name="T29" fmla="*/ 438 h 543"/>
              <a:gd name="T30" fmla="*/ 264 w 335"/>
              <a:gd name="T31" fmla="*/ 442 h 543"/>
              <a:gd name="T32" fmla="*/ 151 w 335"/>
              <a:gd name="T33" fmla="*/ 450 h 543"/>
              <a:gd name="T34" fmla="*/ 84 w 335"/>
              <a:gd name="T35" fmla="*/ 460 h 543"/>
              <a:gd name="T36" fmla="*/ 91 w 335"/>
              <a:gd name="T37" fmla="*/ 480 h 543"/>
              <a:gd name="T38" fmla="*/ 108 w 335"/>
              <a:gd name="T39" fmla="*/ 493 h 543"/>
              <a:gd name="T40" fmla="*/ 106 w 335"/>
              <a:gd name="T41" fmla="*/ 513 h 543"/>
              <a:gd name="T42" fmla="*/ 84 w 335"/>
              <a:gd name="T43" fmla="*/ 543 h 543"/>
              <a:gd name="T44" fmla="*/ 64 w 335"/>
              <a:gd name="T45" fmla="*/ 522 h 543"/>
              <a:gd name="T46" fmla="*/ 52 w 335"/>
              <a:gd name="T47" fmla="*/ 496 h 543"/>
              <a:gd name="T48" fmla="*/ 40 w 335"/>
              <a:gd name="T49" fmla="*/ 528 h 543"/>
              <a:gd name="T50" fmla="*/ 27 w 335"/>
              <a:gd name="T51" fmla="*/ 537 h 543"/>
              <a:gd name="T52" fmla="*/ 15 w 335"/>
              <a:gd name="T53" fmla="*/ 534 h 543"/>
              <a:gd name="T54" fmla="*/ 10 w 335"/>
              <a:gd name="T55" fmla="*/ 481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5" h="543">
                <a:moveTo>
                  <a:pt x="10" y="481"/>
                </a:moveTo>
                <a:lnTo>
                  <a:pt x="3" y="427"/>
                </a:lnTo>
                <a:lnTo>
                  <a:pt x="0" y="349"/>
                </a:lnTo>
                <a:lnTo>
                  <a:pt x="3" y="276"/>
                </a:lnTo>
                <a:lnTo>
                  <a:pt x="7" y="21"/>
                </a:lnTo>
                <a:lnTo>
                  <a:pt x="237" y="0"/>
                </a:lnTo>
                <a:lnTo>
                  <a:pt x="292" y="220"/>
                </a:lnTo>
                <a:cubicBezTo>
                  <a:pt x="293" y="226"/>
                  <a:pt x="294" y="232"/>
                  <a:pt x="297" y="238"/>
                </a:cubicBezTo>
                <a:cubicBezTo>
                  <a:pt x="301" y="246"/>
                  <a:pt x="312" y="259"/>
                  <a:pt x="315" y="268"/>
                </a:cubicBezTo>
                <a:cubicBezTo>
                  <a:pt x="315" y="276"/>
                  <a:pt x="313" y="284"/>
                  <a:pt x="316" y="291"/>
                </a:cubicBezTo>
                <a:cubicBezTo>
                  <a:pt x="318" y="296"/>
                  <a:pt x="326" y="291"/>
                  <a:pt x="325" y="297"/>
                </a:cubicBezTo>
                <a:cubicBezTo>
                  <a:pt x="323" y="308"/>
                  <a:pt x="315" y="315"/>
                  <a:pt x="310" y="325"/>
                </a:cubicBezTo>
                <a:cubicBezTo>
                  <a:pt x="310" y="331"/>
                  <a:pt x="309" y="371"/>
                  <a:pt x="319" y="379"/>
                </a:cubicBezTo>
                <a:cubicBezTo>
                  <a:pt x="326" y="395"/>
                  <a:pt x="317" y="412"/>
                  <a:pt x="328" y="427"/>
                </a:cubicBezTo>
                <a:cubicBezTo>
                  <a:pt x="329" y="438"/>
                  <a:pt x="335" y="436"/>
                  <a:pt x="324" y="438"/>
                </a:cubicBezTo>
                <a:cubicBezTo>
                  <a:pt x="313" y="440"/>
                  <a:pt x="293" y="440"/>
                  <a:pt x="264" y="442"/>
                </a:cubicBezTo>
                <a:cubicBezTo>
                  <a:pt x="221" y="445"/>
                  <a:pt x="250" y="448"/>
                  <a:pt x="151" y="450"/>
                </a:cubicBezTo>
                <a:cubicBezTo>
                  <a:pt x="128" y="467"/>
                  <a:pt x="124" y="457"/>
                  <a:pt x="84" y="460"/>
                </a:cubicBezTo>
                <a:cubicBezTo>
                  <a:pt x="78" y="470"/>
                  <a:pt x="86" y="471"/>
                  <a:pt x="91" y="480"/>
                </a:cubicBezTo>
                <a:cubicBezTo>
                  <a:pt x="92" y="487"/>
                  <a:pt x="106" y="488"/>
                  <a:pt x="108" y="493"/>
                </a:cubicBezTo>
                <a:cubicBezTo>
                  <a:pt x="110" y="498"/>
                  <a:pt x="110" y="505"/>
                  <a:pt x="106" y="513"/>
                </a:cubicBezTo>
                <a:cubicBezTo>
                  <a:pt x="119" y="530"/>
                  <a:pt x="97" y="536"/>
                  <a:pt x="84" y="543"/>
                </a:cubicBezTo>
                <a:cubicBezTo>
                  <a:pt x="72" y="539"/>
                  <a:pt x="71" y="531"/>
                  <a:pt x="64" y="522"/>
                </a:cubicBezTo>
                <a:cubicBezTo>
                  <a:pt x="63" y="507"/>
                  <a:pt x="64" y="503"/>
                  <a:pt x="52" y="496"/>
                </a:cubicBezTo>
                <a:cubicBezTo>
                  <a:pt x="39" y="502"/>
                  <a:pt x="47" y="517"/>
                  <a:pt x="40" y="528"/>
                </a:cubicBezTo>
                <a:cubicBezTo>
                  <a:pt x="38" y="539"/>
                  <a:pt x="39" y="538"/>
                  <a:pt x="27" y="537"/>
                </a:cubicBezTo>
                <a:cubicBezTo>
                  <a:pt x="23" y="536"/>
                  <a:pt x="19" y="535"/>
                  <a:pt x="15" y="534"/>
                </a:cubicBezTo>
                <a:cubicBezTo>
                  <a:pt x="12" y="525"/>
                  <a:pt x="12" y="499"/>
                  <a:pt x="10" y="481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EE91075D-E7ED-4DD0-932D-9180C1F2D22D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5168107" y="4853365"/>
            <a:ext cx="1158299" cy="921264"/>
          </a:xfrm>
          <a:custGeom>
            <a:avLst/>
            <a:gdLst>
              <a:gd name="T0" fmla="*/ 597 w 785"/>
              <a:gd name="T1" fmla="*/ 37 h 622"/>
              <a:gd name="T2" fmla="*/ 617 w 785"/>
              <a:gd name="T3" fmla="*/ 98 h 622"/>
              <a:gd name="T4" fmla="*/ 672 w 785"/>
              <a:gd name="T5" fmla="*/ 194 h 622"/>
              <a:gd name="T6" fmla="*/ 701 w 785"/>
              <a:gd name="T7" fmla="*/ 232 h 622"/>
              <a:gd name="T8" fmla="*/ 722 w 785"/>
              <a:gd name="T9" fmla="*/ 305 h 622"/>
              <a:gd name="T10" fmla="*/ 749 w 785"/>
              <a:gd name="T11" fmla="*/ 362 h 622"/>
              <a:gd name="T12" fmla="*/ 770 w 785"/>
              <a:gd name="T13" fmla="*/ 388 h 622"/>
              <a:gd name="T14" fmla="*/ 783 w 785"/>
              <a:gd name="T15" fmla="*/ 463 h 622"/>
              <a:gd name="T16" fmla="*/ 768 w 785"/>
              <a:gd name="T17" fmla="*/ 554 h 622"/>
              <a:gd name="T18" fmla="*/ 729 w 785"/>
              <a:gd name="T19" fmla="*/ 611 h 622"/>
              <a:gd name="T20" fmla="*/ 683 w 785"/>
              <a:gd name="T21" fmla="*/ 613 h 622"/>
              <a:gd name="T22" fmla="*/ 672 w 785"/>
              <a:gd name="T23" fmla="*/ 553 h 622"/>
              <a:gd name="T24" fmla="*/ 627 w 785"/>
              <a:gd name="T25" fmla="*/ 538 h 622"/>
              <a:gd name="T26" fmla="*/ 602 w 785"/>
              <a:gd name="T27" fmla="*/ 487 h 622"/>
              <a:gd name="T28" fmla="*/ 573 w 785"/>
              <a:gd name="T29" fmla="*/ 467 h 622"/>
              <a:gd name="T30" fmla="*/ 576 w 785"/>
              <a:gd name="T31" fmla="*/ 430 h 622"/>
              <a:gd name="T32" fmla="*/ 564 w 785"/>
              <a:gd name="T33" fmla="*/ 451 h 622"/>
              <a:gd name="T34" fmla="*/ 543 w 785"/>
              <a:gd name="T35" fmla="*/ 416 h 622"/>
              <a:gd name="T36" fmla="*/ 510 w 785"/>
              <a:gd name="T37" fmla="*/ 377 h 622"/>
              <a:gd name="T38" fmla="*/ 531 w 785"/>
              <a:gd name="T39" fmla="*/ 344 h 622"/>
              <a:gd name="T40" fmla="*/ 494 w 785"/>
              <a:gd name="T41" fmla="*/ 338 h 622"/>
              <a:gd name="T42" fmla="*/ 500 w 785"/>
              <a:gd name="T43" fmla="*/ 275 h 622"/>
              <a:gd name="T44" fmla="*/ 471 w 785"/>
              <a:gd name="T45" fmla="*/ 194 h 622"/>
              <a:gd name="T46" fmla="*/ 435 w 785"/>
              <a:gd name="T47" fmla="*/ 175 h 622"/>
              <a:gd name="T48" fmla="*/ 359 w 785"/>
              <a:gd name="T49" fmla="*/ 106 h 622"/>
              <a:gd name="T50" fmla="*/ 320 w 785"/>
              <a:gd name="T51" fmla="*/ 127 h 622"/>
              <a:gd name="T52" fmla="*/ 282 w 785"/>
              <a:gd name="T53" fmla="*/ 146 h 622"/>
              <a:gd name="T54" fmla="*/ 231 w 785"/>
              <a:gd name="T55" fmla="*/ 158 h 622"/>
              <a:gd name="T56" fmla="*/ 204 w 785"/>
              <a:gd name="T57" fmla="*/ 125 h 622"/>
              <a:gd name="T58" fmla="*/ 129 w 785"/>
              <a:gd name="T59" fmla="*/ 95 h 622"/>
              <a:gd name="T60" fmla="*/ 24 w 785"/>
              <a:gd name="T61" fmla="*/ 86 h 622"/>
              <a:gd name="T62" fmla="*/ 12 w 785"/>
              <a:gd name="T63" fmla="*/ 58 h 622"/>
              <a:gd name="T64" fmla="*/ 50 w 785"/>
              <a:gd name="T65" fmla="*/ 34 h 622"/>
              <a:gd name="T66" fmla="*/ 246 w 785"/>
              <a:gd name="T67" fmla="*/ 13 h 622"/>
              <a:gd name="T68" fmla="*/ 387 w 785"/>
              <a:gd name="T69" fmla="*/ 40 h 622"/>
              <a:gd name="T70" fmla="*/ 510 w 785"/>
              <a:gd name="T71" fmla="*/ 32 h 622"/>
              <a:gd name="T72" fmla="*/ 531 w 785"/>
              <a:gd name="T73" fmla="*/ 53 h 622"/>
              <a:gd name="T74" fmla="*/ 536 w 785"/>
              <a:gd name="T75" fmla="*/ 22 h 622"/>
              <a:gd name="T76" fmla="*/ 575 w 785"/>
              <a:gd name="T77" fmla="*/ 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5" h="622">
                <a:moveTo>
                  <a:pt x="588" y="7"/>
                </a:moveTo>
                <a:cubicBezTo>
                  <a:pt x="591" y="13"/>
                  <a:pt x="594" y="27"/>
                  <a:pt x="597" y="37"/>
                </a:cubicBezTo>
                <a:cubicBezTo>
                  <a:pt x="600" y="47"/>
                  <a:pt x="602" y="58"/>
                  <a:pt x="605" y="68"/>
                </a:cubicBezTo>
                <a:cubicBezTo>
                  <a:pt x="607" y="79"/>
                  <a:pt x="610" y="89"/>
                  <a:pt x="617" y="98"/>
                </a:cubicBezTo>
                <a:cubicBezTo>
                  <a:pt x="623" y="112"/>
                  <a:pt x="630" y="136"/>
                  <a:pt x="639" y="152"/>
                </a:cubicBezTo>
                <a:cubicBezTo>
                  <a:pt x="646" y="161"/>
                  <a:pt x="665" y="185"/>
                  <a:pt x="672" y="194"/>
                </a:cubicBezTo>
                <a:cubicBezTo>
                  <a:pt x="680" y="197"/>
                  <a:pt x="679" y="202"/>
                  <a:pt x="683" y="209"/>
                </a:cubicBezTo>
                <a:cubicBezTo>
                  <a:pt x="688" y="215"/>
                  <a:pt x="697" y="220"/>
                  <a:pt x="701" y="232"/>
                </a:cubicBezTo>
                <a:cubicBezTo>
                  <a:pt x="703" y="249"/>
                  <a:pt x="701" y="266"/>
                  <a:pt x="708" y="280"/>
                </a:cubicBezTo>
                <a:cubicBezTo>
                  <a:pt x="711" y="292"/>
                  <a:pt x="718" y="299"/>
                  <a:pt x="722" y="305"/>
                </a:cubicBezTo>
                <a:cubicBezTo>
                  <a:pt x="727" y="314"/>
                  <a:pt x="733" y="324"/>
                  <a:pt x="738" y="334"/>
                </a:cubicBezTo>
                <a:cubicBezTo>
                  <a:pt x="740" y="345"/>
                  <a:pt x="742" y="353"/>
                  <a:pt x="749" y="362"/>
                </a:cubicBezTo>
                <a:cubicBezTo>
                  <a:pt x="750" y="368"/>
                  <a:pt x="759" y="377"/>
                  <a:pt x="759" y="377"/>
                </a:cubicBezTo>
                <a:cubicBezTo>
                  <a:pt x="762" y="385"/>
                  <a:pt x="767" y="380"/>
                  <a:pt x="770" y="388"/>
                </a:cubicBezTo>
                <a:cubicBezTo>
                  <a:pt x="771" y="400"/>
                  <a:pt x="772" y="404"/>
                  <a:pt x="779" y="413"/>
                </a:cubicBezTo>
                <a:cubicBezTo>
                  <a:pt x="780" y="430"/>
                  <a:pt x="782" y="446"/>
                  <a:pt x="783" y="463"/>
                </a:cubicBezTo>
                <a:cubicBezTo>
                  <a:pt x="782" y="480"/>
                  <a:pt x="785" y="521"/>
                  <a:pt x="783" y="536"/>
                </a:cubicBezTo>
                <a:cubicBezTo>
                  <a:pt x="781" y="551"/>
                  <a:pt x="769" y="546"/>
                  <a:pt x="768" y="554"/>
                </a:cubicBezTo>
                <a:cubicBezTo>
                  <a:pt x="760" y="567"/>
                  <a:pt x="767" y="575"/>
                  <a:pt x="774" y="584"/>
                </a:cubicBezTo>
                <a:cubicBezTo>
                  <a:pt x="771" y="588"/>
                  <a:pt x="736" y="610"/>
                  <a:pt x="729" y="611"/>
                </a:cubicBezTo>
                <a:cubicBezTo>
                  <a:pt x="725" y="617"/>
                  <a:pt x="718" y="616"/>
                  <a:pt x="711" y="617"/>
                </a:cubicBezTo>
                <a:cubicBezTo>
                  <a:pt x="690" y="616"/>
                  <a:pt x="695" y="622"/>
                  <a:pt x="683" y="613"/>
                </a:cubicBezTo>
                <a:cubicBezTo>
                  <a:pt x="677" y="608"/>
                  <a:pt x="691" y="606"/>
                  <a:pt x="689" y="596"/>
                </a:cubicBezTo>
                <a:cubicBezTo>
                  <a:pt x="687" y="586"/>
                  <a:pt x="678" y="562"/>
                  <a:pt x="672" y="553"/>
                </a:cubicBezTo>
                <a:cubicBezTo>
                  <a:pt x="667" y="541"/>
                  <a:pt x="657" y="541"/>
                  <a:pt x="650" y="539"/>
                </a:cubicBezTo>
                <a:cubicBezTo>
                  <a:pt x="642" y="538"/>
                  <a:pt x="634" y="540"/>
                  <a:pt x="627" y="538"/>
                </a:cubicBezTo>
                <a:cubicBezTo>
                  <a:pt x="623" y="537"/>
                  <a:pt x="615" y="520"/>
                  <a:pt x="611" y="517"/>
                </a:cubicBezTo>
                <a:cubicBezTo>
                  <a:pt x="606" y="511"/>
                  <a:pt x="607" y="493"/>
                  <a:pt x="602" y="487"/>
                </a:cubicBezTo>
                <a:cubicBezTo>
                  <a:pt x="597" y="481"/>
                  <a:pt x="586" y="487"/>
                  <a:pt x="581" y="484"/>
                </a:cubicBezTo>
                <a:cubicBezTo>
                  <a:pt x="576" y="481"/>
                  <a:pt x="573" y="472"/>
                  <a:pt x="573" y="467"/>
                </a:cubicBezTo>
                <a:cubicBezTo>
                  <a:pt x="573" y="466"/>
                  <a:pt x="580" y="456"/>
                  <a:pt x="581" y="454"/>
                </a:cubicBezTo>
                <a:cubicBezTo>
                  <a:pt x="583" y="444"/>
                  <a:pt x="585" y="435"/>
                  <a:pt x="576" y="430"/>
                </a:cubicBezTo>
                <a:cubicBezTo>
                  <a:pt x="574" y="431"/>
                  <a:pt x="571" y="457"/>
                  <a:pt x="569" y="460"/>
                </a:cubicBezTo>
                <a:cubicBezTo>
                  <a:pt x="569" y="460"/>
                  <a:pt x="564" y="452"/>
                  <a:pt x="564" y="451"/>
                </a:cubicBezTo>
                <a:cubicBezTo>
                  <a:pt x="560" y="445"/>
                  <a:pt x="555" y="440"/>
                  <a:pt x="552" y="433"/>
                </a:cubicBezTo>
                <a:cubicBezTo>
                  <a:pt x="551" y="426"/>
                  <a:pt x="549" y="420"/>
                  <a:pt x="543" y="416"/>
                </a:cubicBezTo>
                <a:cubicBezTo>
                  <a:pt x="535" y="406"/>
                  <a:pt x="528" y="399"/>
                  <a:pt x="518" y="391"/>
                </a:cubicBezTo>
                <a:cubicBezTo>
                  <a:pt x="516" y="386"/>
                  <a:pt x="513" y="382"/>
                  <a:pt x="510" y="377"/>
                </a:cubicBezTo>
                <a:cubicBezTo>
                  <a:pt x="512" y="367"/>
                  <a:pt x="514" y="363"/>
                  <a:pt x="524" y="359"/>
                </a:cubicBezTo>
                <a:cubicBezTo>
                  <a:pt x="525" y="351"/>
                  <a:pt x="530" y="352"/>
                  <a:pt x="531" y="344"/>
                </a:cubicBezTo>
                <a:cubicBezTo>
                  <a:pt x="528" y="325"/>
                  <a:pt x="506" y="346"/>
                  <a:pt x="500" y="355"/>
                </a:cubicBezTo>
                <a:cubicBezTo>
                  <a:pt x="498" y="348"/>
                  <a:pt x="495" y="344"/>
                  <a:pt x="494" y="338"/>
                </a:cubicBezTo>
                <a:cubicBezTo>
                  <a:pt x="494" y="323"/>
                  <a:pt x="494" y="308"/>
                  <a:pt x="495" y="293"/>
                </a:cubicBezTo>
                <a:cubicBezTo>
                  <a:pt x="495" y="287"/>
                  <a:pt x="500" y="275"/>
                  <a:pt x="500" y="275"/>
                </a:cubicBezTo>
                <a:cubicBezTo>
                  <a:pt x="500" y="265"/>
                  <a:pt x="503" y="235"/>
                  <a:pt x="495" y="220"/>
                </a:cubicBezTo>
                <a:cubicBezTo>
                  <a:pt x="492" y="203"/>
                  <a:pt x="488" y="198"/>
                  <a:pt x="471" y="194"/>
                </a:cubicBezTo>
                <a:cubicBezTo>
                  <a:pt x="465" y="189"/>
                  <a:pt x="465" y="197"/>
                  <a:pt x="459" y="194"/>
                </a:cubicBezTo>
                <a:cubicBezTo>
                  <a:pt x="453" y="191"/>
                  <a:pt x="445" y="186"/>
                  <a:pt x="435" y="175"/>
                </a:cubicBezTo>
                <a:cubicBezTo>
                  <a:pt x="426" y="167"/>
                  <a:pt x="413" y="142"/>
                  <a:pt x="399" y="131"/>
                </a:cubicBezTo>
                <a:cubicBezTo>
                  <a:pt x="389" y="124"/>
                  <a:pt x="372" y="110"/>
                  <a:pt x="359" y="106"/>
                </a:cubicBezTo>
                <a:cubicBezTo>
                  <a:pt x="346" y="107"/>
                  <a:pt x="336" y="103"/>
                  <a:pt x="323" y="106"/>
                </a:cubicBezTo>
                <a:cubicBezTo>
                  <a:pt x="318" y="109"/>
                  <a:pt x="325" y="124"/>
                  <a:pt x="320" y="127"/>
                </a:cubicBezTo>
                <a:cubicBezTo>
                  <a:pt x="316" y="133"/>
                  <a:pt x="306" y="123"/>
                  <a:pt x="300" y="127"/>
                </a:cubicBezTo>
                <a:cubicBezTo>
                  <a:pt x="296" y="133"/>
                  <a:pt x="286" y="140"/>
                  <a:pt x="282" y="146"/>
                </a:cubicBezTo>
                <a:cubicBezTo>
                  <a:pt x="280" y="159"/>
                  <a:pt x="270" y="159"/>
                  <a:pt x="261" y="166"/>
                </a:cubicBezTo>
                <a:cubicBezTo>
                  <a:pt x="246" y="165"/>
                  <a:pt x="243" y="165"/>
                  <a:pt x="231" y="158"/>
                </a:cubicBezTo>
                <a:cubicBezTo>
                  <a:pt x="227" y="152"/>
                  <a:pt x="221" y="148"/>
                  <a:pt x="216" y="142"/>
                </a:cubicBezTo>
                <a:cubicBezTo>
                  <a:pt x="215" y="135"/>
                  <a:pt x="210" y="129"/>
                  <a:pt x="204" y="125"/>
                </a:cubicBezTo>
                <a:cubicBezTo>
                  <a:pt x="195" y="113"/>
                  <a:pt x="176" y="104"/>
                  <a:pt x="161" y="103"/>
                </a:cubicBezTo>
                <a:cubicBezTo>
                  <a:pt x="149" y="101"/>
                  <a:pt x="140" y="99"/>
                  <a:pt x="129" y="95"/>
                </a:cubicBezTo>
                <a:cubicBezTo>
                  <a:pt x="96" y="96"/>
                  <a:pt x="72" y="99"/>
                  <a:pt x="41" y="103"/>
                </a:cubicBezTo>
                <a:cubicBezTo>
                  <a:pt x="15" y="100"/>
                  <a:pt x="22" y="105"/>
                  <a:pt x="24" y="86"/>
                </a:cubicBezTo>
                <a:cubicBezTo>
                  <a:pt x="24" y="79"/>
                  <a:pt x="26" y="70"/>
                  <a:pt x="21" y="65"/>
                </a:cubicBezTo>
                <a:cubicBezTo>
                  <a:pt x="18" y="62"/>
                  <a:pt x="12" y="58"/>
                  <a:pt x="12" y="58"/>
                </a:cubicBezTo>
                <a:cubicBezTo>
                  <a:pt x="8" y="52"/>
                  <a:pt x="4" y="47"/>
                  <a:pt x="0" y="41"/>
                </a:cubicBezTo>
                <a:cubicBezTo>
                  <a:pt x="8" y="25"/>
                  <a:pt x="39" y="34"/>
                  <a:pt x="50" y="34"/>
                </a:cubicBezTo>
                <a:cubicBezTo>
                  <a:pt x="62" y="32"/>
                  <a:pt x="36" y="28"/>
                  <a:pt x="71" y="26"/>
                </a:cubicBezTo>
                <a:lnTo>
                  <a:pt x="246" y="13"/>
                </a:lnTo>
                <a:cubicBezTo>
                  <a:pt x="247" y="23"/>
                  <a:pt x="264" y="42"/>
                  <a:pt x="275" y="44"/>
                </a:cubicBezTo>
                <a:cubicBezTo>
                  <a:pt x="314" y="43"/>
                  <a:pt x="349" y="41"/>
                  <a:pt x="387" y="40"/>
                </a:cubicBezTo>
                <a:cubicBezTo>
                  <a:pt x="407" y="38"/>
                  <a:pt x="426" y="35"/>
                  <a:pt x="446" y="34"/>
                </a:cubicBezTo>
                <a:cubicBezTo>
                  <a:pt x="468" y="29"/>
                  <a:pt x="484" y="31"/>
                  <a:pt x="510" y="32"/>
                </a:cubicBezTo>
                <a:cubicBezTo>
                  <a:pt x="515" y="34"/>
                  <a:pt x="519" y="37"/>
                  <a:pt x="524" y="40"/>
                </a:cubicBezTo>
                <a:cubicBezTo>
                  <a:pt x="525" y="47"/>
                  <a:pt x="526" y="49"/>
                  <a:pt x="531" y="53"/>
                </a:cubicBezTo>
                <a:cubicBezTo>
                  <a:pt x="535" y="48"/>
                  <a:pt x="536" y="44"/>
                  <a:pt x="537" y="38"/>
                </a:cubicBezTo>
                <a:cubicBezTo>
                  <a:pt x="538" y="33"/>
                  <a:pt x="536" y="22"/>
                  <a:pt x="536" y="22"/>
                </a:cubicBezTo>
                <a:cubicBezTo>
                  <a:pt x="535" y="12"/>
                  <a:pt x="531" y="13"/>
                  <a:pt x="533" y="2"/>
                </a:cubicBezTo>
                <a:cubicBezTo>
                  <a:pt x="543" y="2"/>
                  <a:pt x="564" y="0"/>
                  <a:pt x="575" y="2"/>
                </a:cubicBezTo>
                <a:cubicBezTo>
                  <a:pt x="579" y="4"/>
                  <a:pt x="588" y="2"/>
                  <a:pt x="588" y="7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50FE91D1-C0AE-47EC-A4AE-6041A64C7E03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5392389" y="4186857"/>
            <a:ext cx="699406" cy="740566"/>
          </a:xfrm>
          <a:custGeom>
            <a:avLst/>
            <a:gdLst>
              <a:gd name="T0" fmla="*/ 3 w 474"/>
              <a:gd name="T1" fmla="*/ 23 h 500"/>
              <a:gd name="T2" fmla="*/ 117 w 474"/>
              <a:gd name="T3" fmla="*/ 16 h 500"/>
              <a:gd name="T4" fmla="*/ 225 w 474"/>
              <a:gd name="T5" fmla="*/ 1 h 500"/>
              <a:gd name="T6" fmla="*/ 217 w 474"/>
              <a:gd name="T7" fmla="*/ 8 h 500"/>
              <a:gd name="T8" fmla="*/ 210 w 474"/>
              <a:gd name="T9" fmla="*/ 19 h 500"/>
              <a:gd name="T10" fmla="*/ 234 w 474"/>
              <a:gd name="T11" fmla="*/ 50 h 500"/>
              <a:gd name="T12" fmla="*/ 252 w 474"/>
              <a:gd name="T13" fmla="*/ 59 h 500"/>
              <a:gd name="T14" fmla="*/ 265 w 474"/>
              <a:gd name="T15" fmla="*/ 76 h 500"/>
              <a:gd name="T16" fmla="*/ 279 w 474"/>
              <a:gd name="T17" fmla="*/ 92 h 500"/>
              <a:gd name="T18" fmla="*/ 300 w 474"/>
              <a:gd name="T19" fmla="*/ 113 h 500"/>
              <a:gd name="T20" fmla="*/ 316 w 474"/>
              <a:gd name="T21" fmla="*/ 131 h 500"/>
              <a:gd name="T22" fmla="*/ 354 w 474"/>
              <a:gd name="T23" fmla="*/ 152 h 500"/>
              <a:gd name="T24" fmla="*/ 363 w 474"/>
              <a:gd name="T25" fmla="*/ 179 h 500"/>
              <a:gd name="T26" fmla="*/ 384 w 474"/>
              <a:gd name="T27" fmla="*/ 194 h 500"/>
              <a:gd name="T28" fmla="*/ 408 w 474"/>
              <a:gd name="T29" fmla="*/ 212 h 500"/>
              <a:gd name="T30" fmla="*/ 433 w 474"/>
              <a:gd name="T31" fmla="*/ 250 h 500"/>
              <a:gd name="T32" fmla="*/ 450 w 474"/>
              <a:gd name="T33" fmla="*/ 290 h 500"/>
              <a:gd name="T34" fmla="*/ 474 w 474"/>
              <a:gd name="T35" fmla="*/ 298 h 500"/>
              <a:gd name="T36" fmla="*/ 463 w 474"/>
              <a:gd name="T37" fmla="*/ 311 h 500"/>
              <a:gd name="T38" fmla="*/ 445 w 474"/>
              <a:gd name="T39" fmla="*/ 379 h 500"/>
              <a:gd name="T40" fmla="*/ 445 w 474"/>
              <a:gd name="T41" fmla="*/ 398 h 500"/>
              <a:gd name="T42" fmla="*/ 433 w 474"/>
              <a:gd name="T43" fmla="*/ 404 h 500"/>
              <a:gd name="T44" fmla="*/ 435 w 474"/>
              <a:gd name="T45" fmla="*/ 449 h 500"/>
              <a:gd name="T46" fmla="*/ 381 w 474"/>
              <a:gd name="T47" fmla="*/ 452 h 500"/>
              <a:gd name="T48" fmla="*/ 381 w 474"/>
              <a:gd name="T49" fmla="*/ 500 h 500"/>
              <a:gd name="T50" fmla="*/ 334 w 474"/>
              <a:gd name="T51" fmla="*/ 479 h 500"/>
              <a:gd name="T52" fmla="*/ 277 w 474"/>
              <a:gd name="T53" fmla="*/ 485 h 500"/>
              <a:gd name="T54" fmla="*/ 231 w 474"/>
              <a:gd name="T55" fmla="*/ 487 h 500"/>
              <a:gd name="T56" fmla="*/ 123 w 474"/>
              <a:gd name="T57" fmla="*/ 491 h 500"/>
              <a:gd name="T58" fmla="*/ 102 w 474"/>
              <a:gd name="T59" fmla="*/ 475 h 500"/>
              <a:gd name="T60" fmla="*/ 94 w 474"/>
              <a:gd name="T61" fmla="*/ 461 h 500"/>
              <a:gd name="T62" fmla="*/ 88 w 474"/>
              <a:gd name="T63" fmla="*/ 436 h 500"/>
              <a:gd name="T64" fmla="*/ 82 w 474"/>
              <a:gd name="T65" fmla="*/ 406 h 500"/>
              <a:gd name="T66" fmla="*/ 78 w 474"/>
              <a:gd name="T67" fmla="*/ 346 h 500"/>
              <a:gd name="T68" fmla="*/ 91 w 474"/>
              <a:gd name="T69" fmla="*/ 322 h 500"/>
              <a:gd name="T70" fmla="*/ 82 w 474"/>
              <a:gd name="T71" fmla="*/ 314 h 500"/>
              <a:gd name="T72" fmla="*/ 79 w 474"/>
              <a:gd name="T73" fmla="*/ 290 h 500"/>
              <a:gd name="T74" fmla="*/ 63 w 474"/>
              <a:gd name="T75" fmla="*/ 262 h 500"/>
              <a:gd name="T76" fmla="*/ 49 w 474"/>
              <a:gd name="T77" fmla="*/ 205 h 500"/>
              <a:gd name="T78" fmla="*/ 34 w 474"/>
              <a:gd name="T79" fmla="*/ 149 h 500"/>
              <a:gd name="T80" fmla="*/ 7 w 474"/>
              <a:gd name="T81" fmla="*/ 44 h 500"/>
              <a:gd name="T82" fmla="*/ 3 w 474"/>
              <a:gd name="T83" fmla="*/ 23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4" h="500">
                <a:moveTo>
                  <a:pt x="3" y="23"/>
                </a:moveTo>
                <a:lnTo>
                  <a:pt x="117" y="16"/>
                </a:lnTo>
                <a:cubicBezTo>
                  <a:pt x="149" y="12"/>
                  <a:pt x="208" y="2"/>
                  <a:pt x="225" y="1"/>
                </a:cubicBezTo>
                <a:cubicBezTo>
                  <a:pt x="242" y="0"/>
                  <a:pt x="219" y="5"/>
                  <a:pt x="217" y="8"/>
                </a:cubicBezTo>
                <a:cubicBezTo>
                  <a:pt x="216" y="14"/>
                  <a:pt x="216" y="16"/>
                  <a:pt x="210" y="19"/>
                </a:cubicBezTo>
                <a:cubicBezTo>
                  <a:pt x="197" y="36"/>
                  <a:pt x="220" y="49"/>
                  <a:pt x="234" y="50"/>
                </a:cubicBezTo>
                <a:cubicBezTo>
                  <a:pt x="239" y="54"/>
                  <a:pt x="246" y="58"/>
                  <a:pt x="252" y="59"/>
                </a:cubicBezTo>
                <a:cubicBezTo>
                  <a:pt x="259" y="63"/>
                  <a:pt x="261" y="71"/>
                  <a:pt x="265" y="76"/>
                </a:cubicBezTo>
                <a:cubicBezTo>
                  <a:pt x="269" y="81"/>
                  <a:pt x="275" y="85"/>
                  <a:pt x="279" y="92"/>
                </a:cubicBezTo>
                <a:cubicBezTo>
                  <a:pt x="281" y="104"/>
                  <a:pt x="288" y="111"/>
                  <a:pt x="300" y="113"/>
                </a:cubicBezTo>
                <a:cubicBezTo>
                  <a:pt x="312" y="119"/>
                  <a:pt x="307" y="124"/>
                  <a:pt x="316" y="131"/>
                </a:cubicBezTo>
                <a:cubicBezTo>
                  <a:pt x="324" y="145"/>
                  <a:pt x="339" y="149"/>
                  <a:pt x="354" y="152"/>
                </a:cubicBezTo>
                <a:cubicBezTo>
                  <a:pt x="361" y="164"/>
                  <a:pt x="349" y="171"/>
                  <a:pt x="363" y="179"/>
                </a:cubicBezTo>
                <a:cubicBezTo>
                  <a:pt x="367" y="184"/>
                  <a:pt x="378" y="193"/>
                  <a:pt x="384" y="194"/>
                </a:cubicBezTo>
                <a:cubicBezTo>
                  <a:pt x="391" y="199"/>
                  <a:pt x="400" y="203"/>
                  <a:pt x="408" y="212"/>
                </a:cubicBezTo>
                <a:cubicBezTo>
                  <a:pt x="413" y="236"/>
                  <a:pt x="409" y="243"/>
                  <a:pt x="433" y="250"/>
                </a:cubicBezTo>
                <a:cubicBezTo>
                  <a:pt x="448" y="259"/>
                  <a:pt x="435" y="287"/>
                  <a:pt x="450" y="290"/>
                </a:cubicBezTo>
                <a:cubicBezTo>
                  <a:pt x="459" y="297"/>
                  <a:pt x="461" y="296"/>
                  <a:pt x="474" y="298"/>
                </a:cubicBezTo>
                <a:cubicBezTo>
                  <a:pt x="469" y="305"/>
                  <a:pt x="472" y="309"/>
                  <a:pt x="463" y="311"/>
                </a:cubicBezTo>
                <a:cubicBezTo>
                  <a:pt x="458" y="325"/>
                  <a:pt x="450" y="364"/>
                  <a:pt x="445" y="379"/>
                </a:cubicBezTo>
                <a:cubicBezTo>
                  <a:pt x="442" y="393"/>
                  <a:pt x="447" y="394"/>
                  <a:pt x="445" y="398"/>
                </a:cubicBezTo>
                <a:cubicBezTo>
                  <a:pt x="443" y="402"/>
                  <a:pt x="435" y="396"/>
                  <a:pt x="433" y="404"/>
                </a:cubicBezTo>
                <a:cubicBezTo>
                  <a:pt x="431" y="412"/>
                  <a:pt x="444" y="441"/>
                  <a:pt x="435" y="449"/>
                </a:cubicBezTo>
                <a:cubicBezTo>
                  <a:pt x="426" y="457"/>
                  <a:pt x="390" y="444"/>
                  <a:pt x="381" y="452"/>
                </a:cubicBezTo>
                <a:cubicBezTo>
                  <a:pt x="382" y="468"/>
                  <a:pt x="391" y="486"/>
                  <a:pt x="381" y="500"/>
                </a:cubicBezTo>
                <a:cubicBezTo>
                  <a:pt x="362" y="486"/>
                  <a:pt x="364" y="483"/>
                  <a:pt x="334" y="479"/>
                </a:cubicBezTo>
                <a:cubicBezTo>
                  <a:pt x="318" y="480"/>
                  <a:pt x="293" y="484"/>
                  <a:pt x="277" y="485"/>
                </a:cubicBezTo>
                <a:cubicBezTo>
                  <a:pt x="259" y="492"/>
                  <a:pt x="254" y="486"/>
                  <a:pt x="231" y="487"/>
                </a:cubicBezTo>
                <a:cubicBezTo>
                  <a:pt x="194" y="490"/>
                  <a:pt x="160" y="490"/>
                  <a:pt x="123" y="491"/>
                </a:cubicBezTo>
                <a:cubicBezTo>
                  <a:pt x="111" y="489"/>
                  <a:pt x="111" y="482"/>
                  <a:pt x="102" y="475"/>
                </a:cubicBezTo>
                <a:cubicBezTo>
                  <a:pt x="99" y="470"/>
                  <a:pt x="97" y="466"/>
                  <a:pt x="94" y="461"/>
                </a:cubicBezTo>
                <a:cubicBezTo>
                  <a:pt x="93" y="452"/>
                  <a:pt x="92" y="444"/>
                  <a:pt x="88" y="436"/>
                </a:cubicBezTo>
                <a:cubicBezTo>
                  <a:pt x="86" y="426"/>
                  <a:pt x="89" y="415"/>
                  <a:pt x="82" y="406"/>
                </a:cubicBezTo>
                <a:cubicBezTo>
                  <a:pt x="80" y="385"/>
                  <a:pt x="74" y="367"/>
                  <a:pt x="78" y="346"/>
                </a:cubicBezTo>
                <a:cubicBezTo>
                  <a:pt x="79" y="338"/>
                  <a:pt x="88" y="330"/>
                  <a:pt x="91" y="322"/>
                </a:cubicBezTo>
                <a:cubicBezTo>
                  <a:pt x="85" y="318"/>
                  <a:pt x="86" y="321"/>
                  <a:pt x="82" y="314"/>
                </a:cubicBezTo>
                <a:cubicBezTo>
                  <a:pt x="78" y="309"/>
                  <a:pt x="82" y="299"/>
                  <a:pt x="79" y="290"/>
                </a:cubicBezTo>
                <a:cubicBezTo>
                  <a:pt x="76" y="281"/>
                  <a:pt x="68" y="276"/>
                  <a:pt x="63" y="262"/>
                </a:cubicBezTo>
                <a:cubicBezTo>
                  <a:pt x="59" y="249"/>
                  <a:pt x="53" y="218"/>
                  <a:pt x="49" y="205"/>
                </a:cubicBezTo>
                <a:cubicBezTo>
                  <a:pt x="44" y="188"/>
                  <a:pt x="41" y="176"/>
                  <a:pt x="34" y="149"/>
                </a:cubicBezTo>
                <a:cubicBezTo>
                  <a:pt x="27" y="122"/>
                  <a:pt x="12" y="65"/>
                  <a:pt x="7" y="44"/>
                </a:cubicBezTo>
                <a:cubicBezTo>
                  <a:pt x="6" y="39"/>
                  <a:pt x="0" y="26"/>
                  <a:pt x="3" y="23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05745F67-4B16-470B-B773-4B468C3FF433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4861195" y="3530715"/>
            <a:ext cx="953199" cy="484331"/>
          </a:xfrm>
          <a:custGeom>
            <a:avLst/>
            <a:gdLst>
              <a:gd name="T0" fmla="*/ 646 w 646"/>
              <a:gd name="T1" fmla="*/ 156 h 327"/>
              <a:gd name="T2" fmla="*/ 630 w 646"/>
              <a:gd name="T3" fmla="*/ 169 h 327"/>
              <a:gd name="T4" fmla="*/ 615 w 646"/>
              <a:gd name="T5" fmla="*/ 183 h 327"/>
              <a:gd name="T6" fmla="*/ 601 w 646"/>
              <a:gd name="T7" fmla="*/ 192 h 327"/>
              <a:gd name="T8" fmla="*/ 585 w 646"/>
              <a:gd name="T9" fmla="*/ 216 h 327"/>
              <a:gd name="T10" fmla="*/ 570 w 646"/>
              <a:gd name="T11" fmla="*/ 240 h 327"/>
              <a:gd name="T12" fmla="*/ 559 w 646"/>
              <a:gd name="T13" fmla="*/ 247 h 327"/>
              <a:gd name="T14" fmla="*/ 523 w 646"/>
              <a:gd name="T15" fmla="*/ 265 h 327"/>
              <a:gd name="T16" fmla="*/ 426 w 646"/>
              <a:gd name="T17" fmla="*/ 280 h 327"/>
              <a:gd name="T18" fmla="*/ 126 w 646"/>
              <a:gd name="T19" fmla="*/ 304 h 327"/>
              <a:gd name="T20" fmla="*/ 126 w 646"/>
              <a:gd name="T21" fmla="*/ 318 h 327"/>
              <a:gd name="T22" fmla="*/ 106 w 646"/>
              <a:gd name="T23" fmla="*/ 321 h 327"/>
              <a:gd name="T24" fmla="*/ 34 w 646"/>
              <a:gd name="T25" fmla="*/ 322 h 327"/>
              <a:gd name="T26" fmla="*/ 0 w 646"/>
              <a:gd name="T27" fmla="*/ 324 h 327"/>
              <a:gd name="T28" fmla="*/ 21 w 646"/>
              <a:gd name="T29" fmla="*/ 309 h 327"/>
              <a:gd name="T30" fmla="*/ 42 w 646"/>
              <a:gd name="T31" fmla="*/ 238 h 327"/>
              <a:gd name="T32" fmla="*/ 63 w 646"/>
              <a:gd name="T33" fmla="*/ 247 h 327"/>
              <a:gd name="T34" fmla="*/ 87 w 646"/>
              <a:gd name="T35" fmla="*/ 256 h 327"/>
              <a:gd name="T36" fmla="*/ 82 w 646"/>
              <a:gd name="T37" fmla="*/ 243 h 327"/>
              <a:gd name="T38" fmla="*/ 93 w 646"/>
              <a:gd name="T39" fmla="*/ 213 h 327"/>
              <a:gd name="T40" fmla="*/ 109 w 646"/>
              <a:gd name="T41" fmla="*/ 199 h 327"/>
              <a:gd name="T42" fmla="*/ 112 w 646"/>
              <a:gd name="T43" fmla="*/ 172 h 327"/>
              <a:gd name="T44" fmla="*/ 123 w 646"/>
              <a:gd name="T45" fmla="*/ 165 h 327"/>
              <a:gd name="T46" fmla="*/ 148 w 646"/>
              <a:gd name="T47" fmla="*/ 166 h 327"/>
              <a:gd name="T48" fmla="*/ 180 w 646"/>
              <a:gd name="T49" fmla="*/ 160 h 327"/>
              <a:gd name="T50" fmla="*/ 198 w 646"/>
              <a:gd name="T51" fmla="*/ 171 h 327"/>
              <a:gd name="T52" fmla="*/ 213 w 646"/>
              <a:gd name="T53" fmla="*/ 150 h 327"/>
              <a:gd name="T54" fmla="*/ 225 w 646"/>
              <a:gd name="T55" fmla="*/ 148 h 327"/>
              <a:gd name="T56" fmla="*/ 243 w 646"/>
              <a:gd name="T57" fmla="*/ 160 h 327"/>
              <a:gd name="T58" fmla="*/ 258 w 646"/>
              <a:gd name="T59" fmla="*/ 129 h 327"/>
              <a:gd name="T60" fmla="*/ 267 w 646"/>
              <a:gd name="T61" fmla="*/ 124 h 327"/>
              <a:gd name="T62" fmla="*/ 273 w 646"/>
              <a:gd name="T63" fmla="*/ 135 h 327"/>
              <a:gd name="T64" fmla="*/ 292 w 646"/>
              <a:gd name="T65" fmla="*/ 138 h 327"/>
              <a:gd name="T66" fmla="*/ 300 w 646"/>
              <a:gd name="T67" fmla="*/ 115 h 327"/>
              <a:gd name="T68" fmla="*/ 318 w 646"/>
              <a:gd name="T69" fmla="*/ 103 h 327"/>
              <a:gd name="T70" fmla="*/ 337 w 646"/>
              <a:gd name="T71" fmla="*/ 78 h 327"/>
              <a:gd name="T72" fmla="*/ 333 w 646"/>
              <a:gd name="T73" fmla="*/ 51 h 327"/>
              <a:gd name="T74" fmla="*/ 369 w 646"/>
              <a:gd name="T75" fmla="*/ 51 h 327"/>
              <a:gd name="T76" fmla="*/ 381 w 646"/>
              <a:gd name="T77" fmla="*/ 42 h 327"/>
              <a:gd name="T78" fmla="*/ 379 w 646"/>
              <a:gd name="T79" fmla="*/ 21 h 327"/>
              <a:gd name="T80" fmla="*/ 384 w 646"/>
              <a:gd name="T81" fmla="*/ 0 h 327"/>
              <a:gd name="T82" fmla="*/ 427 w 646"/>
              <a:gd name="T83" fmla="*/ 9 h 327"/>
              <a:gd name="T84" fmla="*/ 463 w 646"/>
              <a:gd name="T85" fmla="*/ 31 h 327"/>
              <a:gd name="T86" fmla="*/ 480 w 646"/>
              <a:gd name="T87" fmla="*/ 42 h 327"/>
              <a:gd name="T88" fmla="*/ 510 w 646"/>
              <a:gd name="T89" fmla="*/ 37 h 327"/>
              <a:gd name="T90" fmla="*/ 526 w 646"/>
              <a:gd name="T91" fmla="*/ 45 h 327"/>
              <a:gd name="T92" fmla="*/ 540 w 646"/>
              <a:gd name="T93" fmla="*/ 28 h 327"/>
              <a:gd name="T94" fmla="*/ 556 w 646"/>
              <a:gd name="T95" fmla="*/ 25 h 327"/>
              <a:gd name="T96" fmla="*/ 561 w 646"/>
              <a:gd name="T97" fmla="*/ 43 h 327"/>
              <a:gd name="T98" fmla="*/ 573 w 646"/>
              <a:gd name="T99" fmla="*/ 48 h 327"/>
              <a:gd name="T100" fmla="*/ 585 w 646"/>
              <a:gd name="T101" fmla="*/ 58 h 327"/>
              <a:gd name="T102" fmla="*/ 594 w 646"/>
              <a:gd name="T103" fmla="*/ 103 h 327"/>
              <a:gd name="T104" fmla="*/ 603 w 646"/>
              <a:gd name="T105" fmla="*/ 115 h 327"/>
              <a:gd name="T106" fmla="*/ 631 w 646"/>
              <a:gd name="T107" fmla="*/ 138 h 327"/>
              <a:gd name="T108" fmla="*/ 645 w 646"/>
              <a:gd name="T109" fmla="*/ 151 h 327"/>
              <a:gd name="T110" fmla="*/ 646 w 646"/>
              <a:gd name="T111" fmla="*/ 15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6" h="327">
                <a:moveTo>
                  <a:pt x="646" y="156"/>
                </a:moveTo>
                <a:cubicBezTo>
                  <a:pt x="642" y="162"/>
                  <a:pt x="636" y="165"/>
                  <a:pt x="630" y="169"/>
                </a:cubicBezTo>
                <a:cubicBezTo>
                  <a:pt x="626" y="176"/>
                  <a:pt x="622" y="179"/>
                  <a:pt x="615" y="183"/>
                </a:cubicBezTo>
                <a:cubicBezTo>
                  <a:pt x="611" y="188"/>
                  <a:pt x="607" y="189"/>
                  <a:pt x="601" y="192"/>
                </a:cubicBezTo>
                <a:cubicBezTo>
                  <a:pt x="595" y="197"/>
                  <a:pt x="590" y="208"/>
                  <a:pt x="585" y="216"/>
                </a:cubicBezTo>
                <a:cubicBezTo>
                  <a:pt x="580" y="224"/>
                  <a:pt x="579" y="233"/>
                  <a:pt x="570" y="240"/>
                </a:cubicBezTo>
                <a:cubicBezTo>
                  <a:pt x="567" y="246"/>
                  <a:pt x="565" y="246"/>
                  <a:pt x="559" y="247"/>
                </a:cubicBezTo>
                <a:cubicBezTo>
                  <a:pt x="552" y="251"/>
                  <a:pt x="545" y="260"/>
                  <a:pt x="523" y="265"/>
                </a:cubicBezTo>
                <a:cubicBezTo>
                  <a:pt x="505" y="274"/>
                  <a:pt x="446" y="279"/>
                  <a:pt x="426" y="280"/>
                </a:cubicBezTo>
                <a:cubicBezTo>
                  <a:pt x="361" y="287"/>
                  <a:pt x="182" y="297"/>
                  <a:pt x="126" y="304"/>
                </a:cubicBezTo>
                <a:cubicBezTo>
                  <a:pt x="125" y="307"/>
                  <a:pt x="129" y="315"/>
                  <a:pt x="126" y="318"/>
                </a:cubicBezTo>
                <a:cubicBezTo>
                  <a:pt x="123" y="321"/>
                  <a:pt x="121" y="320"/>
                  <a:pt x="106" y="321"/>
                </a:cubicBezTo>
                <a:cubicBezTo>
                  <a:pt x="91" y="322"/>
                  <a:pt x="52" y="322"/>
                  <a:pt x="34" y="322"/>
                </a:cubicBezTo>
                <a:cubicBezTo>
                  <a:pt x="23" y="327"/>
                  <a:pt x="11" y="325"/>
                  <a:pt x="0" y="324"/>
                </a:cubicBezTo>
                <a:cubicBezTo>
                  <a:pt x="8" y="320"/>
                  <a:pt x="13" y="314"/>
                  <a:pt x="21" y="309"/>
                </a:cubicBezTo>
                <a:cubicBezTo>
                  <a:pt x="27" y="280"/>
                  <a:pt x="12" y="248"/>
                  <a:pt x="42" y="238"/>
                </a:cubicBezTo>
                <a:cubicBezTo>
                  <a:pt x="50" y="242"/>
                  <a:pt x="54" y="246"/>
                  <a:pt x="63" y="247"/>
                </a:cubicBezTo>
                <a:cubicBezTo>
                  <a:pt x="72" y="262"/>
                  <a:pt x="59" y="259"/>
                  <a:pt x="87" y="256"/>
                </a:cubicBezTo>
                <a:cubicBezTo>
                  <a:pt x="85" y="252"/>
                  <a:pt x="84" y="247"/>
                  <a:pt x="82" y="243"/>
                </a:cubicBezTo>
                <a:cubicBezTo>
                  <a:pt x="81" y="231"/>
                  <a:pt x="79" y="216"/>
                  <a:pt x="93" y="213"/>
                </a:cubicBezTo>
                <a:cubicBezTo>
                  <a:pt x="102" y="206"/>
                  <a:pt x="104" y="211"/>
                  <a:pt x="109" y="199"/>
                </a:cubicBezTo>
                <a:cubicBezTo>
                  <a:pt x="114" y="194"/>
                  <a:pt x="106" y="177"/>
                  <a:pt x="112" y="172"/>
                </a:cubicBezTo>
                <a:cubicBezTo>
                  <a:pt x="114" y="167"/>
                  <a:pt x="117" y="166"/>
                  <a:pt x="123" y="165"/>
                </a:cubicBezTo>
                <a:cubicBezTo>
                  <a:pt x="129" y="164"/>
                  <a:pt x="139" y="167"/>
                  <a:pt x="148" y="166"/>
                </a:cubicBezTo>
                <a:cubicBezTo>
                  <a:pt x="163" y="157"/>
                  <a:pt x="151" y="159"/>
                  <a:pt x="180" y="160"/>
                </a:cubicBezTo>
                <a:cubicBezTo>
                  <a:pt x="186" y="164"/>
                  <a:pt x="192" y="167"/>
                  <a:pt x="198" y="171"/>
                </a:cubicBezTo>
                <a:cubicBezTo>
                  <a:pt x="215" y="167"/>
                  <a:pt x="200" y="158"/>
                  <a:pt x="213" y="150"/>
                </a:cubicBezTo>
                <a:cubicBezTo>
                  <a:pt x="217" y="147"/>
                  <a:pt x="220" y="148"/>
                  <a:pt x="225" y="148"/>
                </a:cubicBezTo>
                <a:cubicBezTo>
                  <a:pt x="230" y="150"/>
                  <a:pt x="238" y="163"/>
                  <a:pt x="243" y="160"/>
                </a:cubicBezTo>
                <a:cubicBezTo>
                  <a:pt x="245" y="151"/>
                  <a:pt x="250" y="134"/>
                  <a:pt x="258" y="129"/>
                </a:cubicBezTo>
                <a:cubicBezTo>
                  <a:pt x="258" y="127"/>
                  <a:pt x="258" y="114"/>
                  <a:pt x="267" y="124"/>
                </a:cubicBezTo>
                <a:cubicBezTo>
                  <a:pt x="269" y="125"/>
                  <a:pt x="268" y="134"/>
                  <a:pt x="273" y="135"/>
                </a:cubicBezTo>
                <a:cubicBezTo>
                  <a:pt x="281" y="134"/>
                  <a:pt x="285" y="143"/>
                  <a:pt x="292" y="138"/>
                </a:cubicBezTo>
                <a:cubicBezTo>
                  <a:pt x="297" y="134"/>
                  <a:pt x="299" y="121"/>
                  <a:pt x="300" y="115"/>
                </a:cubicBezTo>
                <a:cubicBezTo>
                  <a:pt x="302" y="107"/>
                  <a:pt x="314" y="103"/>
                  <a:pt x="318" y="103"/>
                </a:cubicBezTo>
                <a:cubicBezTo>
                  <a:pt x="320" y="55"/>
                  <a:pt x="321" y="100"/>
                  <a:pt x="337" y="78"/>
                </a:cubicBezTo>
                <a:cubicBezTo>
                  <a:pt x="340" y="70"/>
                  <a:pt x="328" y="55"/>
                  <a:pt x="333" y="51"/>
                </a:cubicBezTo>
                <a:cubicBezTo>
                  <a:pt x="338" y="47"/>
                  <a:pt x="361" y="52"/>
                  <a:pt x="369" y="51"/>
                </a:cubicBezTo>
                <a:cubicBezTo>
                  <a:pt x="371" y="51"/>
                  <a:pt x="376" y="43"/>
                  <a:pt x="381" y="42"/>
                </a:cubicBezTo>
                <a:cubicBezTo>
                  <a:pt x="392" y="37"/>
                  <a:pt x="384" y="28"/>
                  <a:pt x="379" y="21"/>
                </a:cubicBezTo>
                <a:cubicBezTo>
                  <a:pt x="381" y="14"/>
                  <a:pt x="382" y="7"/>
                  <a:pt x="384" y="0"/>
                </a:cubicBezTo>
                <a:cubicBezTo>
                  <a:pt x="404" y="3"/>
                  <a:pt x="398" y="7"/>
                  <a:pt x="427" y="9"/>
                </a:cubicBezTo>
                <a:cubicBezTo>
                  <a:pt x="439" y="32"/>
                  <a:pt x="427" y="29"/>
                  <a:pt x="463" y="31"/>
                </a:cubicBezTo>
                <a:cubicBezTo>
                  <a:pt x="467" y="37"/>
                  <a:pt x="473" y="39"/>
                  <a:pt x="480" y="42"/>
                </a:cubicBezTo>
                <a:cubicBezTo>
                  <a:pt x="489" y="37"/>
                  <a:pt x="499" y="38"/>
                  <a:pt x="510" y="37"/>
                </a:cubicBezTo>
                <a:cubicBezTo>
                  <a:pt x="514" y="39"/>
                  <a:pt x="522" y="43"/>
                  <a:pt x="526" y="45"/>
                </a:cubicBezTo>
                <a:cubicBezTo>
                  <a:pt x="539" y="42"/>
                  <a:pt x="530" y="32"/>
                  <a:pt x="540" y="28"/>
                </a:cubicBezTo>
                <a:cubicBezTo>
                  <a:pt x="544" y="29"/>
                  <a:pt x="552" y="23"/>
                  <a:pt x="556" y="25"/>
                </a:cubicBezTo>
                <a:cubicBezTo>
                  <a:pt x="563" y="28"/>
                  <a:pt x="551" y="41"/>
                  <a:pt x="561" y="43"/>
                </a:cubicBezTo>
                <a:cubicBezTo>
                  <a:pt x="570" y="50"/>
                  <a:pt x="559" y="42"/>
                  <a:pt x="573" y="48"/>
                </a:cubicBezTo>
                <a:cubicBezTo>
                  <a:pt x="578" y="50"/>
                  <a:pt x="581" y="55"/>
                  <a:pt x="585" y="58"/>
                </a:cubicBezTo>
                <a:cubicBezTo>
                  <a:pt x="586" y="81"/>
                  <a:pt x="583" y="88"/>
                  <a:pt x="594" y="103"/>
                </a:cubicBezTo>
                <a:cubicBezTo>
                  <a:pt x="595" y="110"/>
                  <a:pt x="595" y="113"/>
                  <a:pt x="603" y="115"/>
                </a:cubicBezTo>
                <a:cubicBezTo>
                  <a:pt x="610" y="127"/>
                  <a:pt x="620" y="130"/>
                  <a:pt x="631" y="138"/>
                </a:cubicBezTo>
                <a:cubicBezTo>
                  <a:pt x="635" y="146"/>
                  <a:pt x="634" y="149"/>
                  <a:pt x="645" y="151"/>
                </a:cubicBezTo>
                <a:cubicBezTo>
                  <a:pt x="645" y="153"/>
                  <a:pt x="646" y="156"/>
                  <a:pt x="646" y="1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1AA995E0-3476-4EF1-8C1C-90880B96C963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5024979" y="3104149"/>
            <a:ext cx="407249" cy="682803"/>
          </a:xfrm>
          <a:custGeom>
            <a:avLst/>
            <a:gdLst>
              <a:gd name="T0" fmla="*/ 54 w 276"/>
              <a:gd name="T1" fmla="*/ 27 h 461"/>
              <a:gd name="T2" fmla="*/ 85 w 276"/>
              <a:gd name="T3" fmla="*/ 15 h 461"/>
              <a:gd name="T4" fmla="*/ 153 w 276"/>
              <a:gd name="T5" fmla="*/ 6 h 461"/>
              <a:gd name="T6" fmla="*/ 213 w 276"/>
              <a:gd name="T7" fmla="*/ 1 h 461"/>
              <a:gd name="T8" fmla="*/ 243 w 276"/>
              <a:gd name="T9" fmla="*/ 25 h 461"/>
              <a:gd name="T10" fmla="*/ 250 w 276"/>
              <a:gd name="T11" fmla="*/ 75 h 461"/>
              <a:gd name="T12" fmla="*/ 255 w 276"/>
              <a:gd name="T13" fmla="*/ 127 h 461"/>
              <a:gd name="T14" fmla="*/ 261 w 276"/>
              <a:gd name="T15" fmla="*/ 171 h 461"/>
              <a:gd name="T16" fmla="*/ 264 w 276"/>
              <a:gd name="T17" fmla="*/ 219 h 461"/>
              <a:gd name="T18" fmla="*/ 267 w 276"/>
              <a:gd name="T19" fmla="*/ 253 h 461"/>
              <a:gd name="T20" fmla="*/ 271 w 276"/>
              <a:gd name="T21" fmla="*/ 286 h 461"/>
              <a:gd name="T22" fmla="*/ 273 w 276"/>
              <a:gd name="T23" fmla="*/ 312 h 461"/>
              <a:gd name="T24" fmla="*/ 273 w 276"/>
              <a:gd name="T25" fmla="*/ 325 h 461"/>
              <a:gd name="T26" fmla="*/ 253 w 276"/>
              <a:gd name="T27" fmla="*/ 337 h 461"/>
              <a:gd name="T28" fmla="*/ 234 w 276"/>
              <a:gd name="T29" fmla="*/ 339 h 461"/>
              <a:gd name="T30" fmla="*/ 217 w 276"/>
              <a:gd name="T31" fmla="*/ 373 h 461"/>
              <a:gd name="T32" fmla="*/ 205 w 276"/>
              <a:gd name="T33" fmla="*/ 391 h 461"/>
              <a:gd name="T34" fmla="*/ 196 w 276"/>
              <a:gd name="T35" fmla="*/ 396 h 461"/>
              <a:gd name="T36" fmla="*/ 184 w 276"/>
              <a:gd name="T37" fmla="*/ 414 h 461"/>
              <a:gd name="T38" fmla="*/ 177 w 276"/>
              <a:gd name="T39" fmla="*/ 426 h 461"/>
              <a:gd name="T40" fmla="*/ 162 w 276"/>
              <a:gd name="T41" fmla="*/ 421 h 461"/>
              <a:gd name="T42" fmla="*/ 148 w 276"/>
              <a:gd name="T43" fmla="*/ 411 h 461"/>
              <a:gd name="T44" fmla="*/ 139 w 276"/>
              <a:gd name="T45" fmla="*/ 432 h 461"/>
              <a:gd name="T46" fmla="*/ 126 w 276"/>
              <a:gd name="T47" fmla="*/ 447 h 461"/>
              <a:gd name="T48" fmla="*/ 111 w 276"/>
              <a:gd name="T49" fmla="*/ 438 h 461"/>
              <a:gd name="T50" fmla="*/ 97 w 276"/>
              <a:gd name="T51" fmla="*/ 442 h 461"/>
              <a:gd name="T52" fmla="*/ 82 w 276"/>
              <a:gd name="T53" fmla="*/ 456 h 461"/>
              <a:gd name="T54" fmla="*/ 64 w 276"/>
              <a:gd name="T55" fmla="*/ 447 h 461"/>
              <a:gd name="T56" fmla="*/ 43 w 276"/>
              <a:gd name="T57" fmla="*/ 450 h 461"/>
              <a:gd name="T58" fmla="*/ 3 w 276"/>
              <a:gd name="T59" fmla="*/ 454 h 461"/>
              <a:gd name="T60" fmla="*/ 9 w 276"/>
              <a:gd name="T61" fmla="*/ 430 h 461"/>
              <a:gd name="T62" fmla="*/ 21 w 276"/>
              <a:gd name="T63" fmla="*/ 393 h 461"/>
              <a:gd name="T64" fmla="*/ 36 w 276"/>
              <a:gd name="T65" fmla="*/ 375 h 461"/>
              <a:gd name="T66" fmla="*/ 46 w 276"/>
              <a:gd name="T67" fmla="*/ 361 h 461"/>
              <a:gd name="T68" fmla="*/ 33 w 276"/>
              <a:gd name="T69" fmla="*/ 309 h 461"/>
              <a:gd name="T70" fmla="*/ 31 w 276"/>
              <a:gd name="T71" fmla="*/ 252 h 461"/>
              <a:gd name="T72" fmla="*/ 28 w 276"/>
              <a:gd name="T73" fmla="*/ 229 h 461"/>
              <a:gd name="T74" fmla="*/ 28 w 276"/>
              <a:gd name="T75" fmla="*/ 175 h 461"/>
              <a:gd name="T76" fmla="*/ 18 w 276"/>
              <a:gd name="T77" fmla="*/ 25 h 461"/>
              <a:gd name="T78" fmla="*/ 54 w 276"/>
              <a:gd name="T79" fmla="*/ 2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6" h="461">
                <a:moveTo>
                  <a:pt x="54" y="27"/>
                </a:moveTo>
                <a:cubicBezTo>
                  <a:pt x="64" y="22"/>
                  <a:pt x="74" y="16"/>
                  <a:pt x="85" y="15"/>
                </a:cubicBezTo>
                <a:cubicBezTo>
                  <a:pt x="108" y="9"/>
                  <a:pt x="129" y="8"/>
                  <a:pt x="153" y="6"/>
                </a:cubicBezTo>
                <a:cubicBezTo>
                  <a:pt x="171" y="3"/>
                  <a:pt x="195" y="5"/>
                  <a:pt x="213" y="1"/>
                </a:cubicBezTo>
                <a:cubicBezTo>
                  <a:pt x="258" y="5"/>
                  <a:pt x="225" y="0"/>
                  <a:pt x="243" y="25"/>
                </a:cubicBezTo>
                <a:cubicBezTo>
                  <a:pt x="246" y="41"/>
                  <a:pt x="248" y="58"/>
                  <a:pt x="250" y="75"/>
                </a:cubicBezTo>
                <a:cubicBezTo>
                  <a:pt x="251" y="92"/>
                  <a:pt x="253" y="111"/>
                  <a:pt x="255" y="127"/>
                </a:cubicBezTo>
                <a:cubicBezTo>
                  <a:pt x="257" y="143"/>
                  <a:pt x="260" y="156"/>
                  <a:pt x="261" y="171"/>
                </a:cubicBezTo>
                <a:cubicBezTo>
                  <a:pt x="262" y="186"/>
                  <a:pt x="263" y="205"/>
                  <a:pt x="264" y="219"/>
                </a:cubicBezTo>
                <a:cubicBezTo>
                  <a:pt x="265" y="233"/>
                  <a:pt x="266" y="242"/>
                  <a:pt x="267" y="253"/>
                </a:cubicBezTo>
                <a:cubicBezTo>
                  <a:pt x="269" y="263"/>
                  <a:pt x="269" y="276"/>
                  <a:pt x="271" y="286"/>
                </a:cubicBezTo>
                <a:cubicBezTo>
                  <a:pt x="270" y="296"/>
                  <a:pt x="262" y="306"/>
                  <a:pt x="273" y="312"/>
                </a:cubicBezTo>
                <a:cubicBezTo>
                  <a:pt x="272" y="319"/>
                  <a:pt x="276" y="321"/>
                  <a:pt x="273" y="325"/>
                </a:cubicBezTo>
                <a:cubicBezTo>
                  <a:pt x="270" y="329"/>
                  <a:pt x="259" y="335"/>
                  <a:pt x="253" y="337"/>
                </a:cubicBezTo>
                <a:cubicBezTo>
                  <a:pt x="247" y="339"/>
                  <a:pt x="240" y="333"/>
                  <a:pt x="234" y="339"/>
                </a:cubicBezTo>
                <a:cubicBezTo>
                  <a:pt x="203" y="342"/>
                  <a:pt x="244" y="357"/>
                  <a:pt x="217" y="373"/>
                </a:cubicBezTo>
                <a:cubicBezTo>
                  <a:pt x="203" y="371"/>
                  <a:pt x="209" y="378"/>
                  <a:pt x="205" y="391"/>
                </a:cubicBezTo>
                <a:cubicBezTo>
                  <a:pt x="204" y="394"/>
                  <a:pt x="199" y="394"/>
                  <a:pt x="196" y="396"/>
                </a:cubicBezTo>
                <a:cubicBezTo>
                  <a:pt x="191" y="403"/>
                  <a:pt x="191" y="410"/>
                  <a:pt x="184" y="414"/>
                </a:cubicBezTo>
                <a:cubicBezTo>
                  <a:pt x="180" y="420"/>
                  <a:pt x="183" y="422"/>
                  <a:pt x="177" y="426"/>
                </a:cubicBezTo>
                <a:cubicBezTo>
                  <a:pt x="174" y="427"/>
                  <a:pt x="167" y="423"/>
                  <a:pt x="162" y="421"/>
                </a:cubicBezTo>
                <a:cubicBezTo>
                  <a:pt x="157" y="419"/>
                  <a:pt x="152" y="409"/>
                  <a:pt x="148" y="411"/>
                </a:cubicBezTo>
                <a:cubicBezTo>
                  <a:pt x="142" y="419"/>
                  <a:pt x="149" y="428"/>
                  <a:pt x="139" y="432"/>
                </a:cubicBezTo>
                <a:cubicBezTo>
                  <a:pt x="138" y="441"/>
                  <a:pt x="134" y="442"/>
                  <a:pt x="126" y="447"/>
                </a:cubicBezTo>
                <a:cubicBezTo>
                  <a:pt x="121" y="441"/>
                  <a:pt x="117" y="442"/>
                  <a:pt x="111" y="438"/>
                </a:cubicBezTo>
                <a:cubicBezTo>
                  <a:pt x="106" y="439"/>
                  <a:pt x="102" y="441"/>
                  <a:pt x="97" y="442"/>
                </a:cubicBezTo>
                <a:cubicBezTo>
                  <a:pt x="93" y="461"/>
                  <a:pt x="99" y="457"/>
                  <a:pt x="82" y="456"/>
                </a:cubicBezTo>
                <a:cubicBezTo>
                  <a:pt x="77" y="458"/>
                  <a:pt x="70" y="447"/>
                  <a:pt x="64" y="447"/>
                </a:cubicBezTo>
                <a:cubicBezTo>
                  <a:pt x="58" y="446"/>
                  <a:pt x="53" y="449"/>
                  <a:pt x="43" y="450"/>
                </a:cubicBezTo>
                <a:cubicBezTo>
                  <a:pt x="33" y="451"/>
                  <a:pt x="9" y="457"/>
                  <a:pt x="3" y="454"/>
                </a:cubicBezTo>
                <a:cubicBezTo>
                  <a:pt x="0" y="447"/>
                  <a:pt x="5" y="436"/>
                  <a:pt x="9" y="430"/>
                </a:cubicBezTo>
                <a:cubicBezTo>
                  <a:pt x="12" y="414"/>
                  <a:pt x="12" y="406"/>
                  <a:pt x="21" y="393"/>
                </a:cubicBezTo>
                <a:cubicBezTo>
                  <a:pt x="23" y="383"/>
                  <a:pt x="25" y="377"/>
                  <a:pt x="36" y="375"/>
                </a:cubicBezTo>
                <a:cubicBezTo>
                  <a:pt x="39" y="370"/>
                  <a:pt x="43" y="366"/>
                  <a:pt x="46" y="361"/>
                </a:cubicBezTo>
                <a:cubicBezTo>
                  <a:pt x="47" y="349"/>
                  <a:pt x="35" y="327"/>
                  <a:pt x="33" y="309"/>
                </a:cubicBezTo>
                <a:cubicBezTo>
                  <a:pt x="31" y="291"/>
                  <a:pt x="32" y="265"/>
                  <a:pt x="31" y="252"/>
                </a:cubicBezTo>
                <a:cubicBezTo>
                  <a:pt x="30" y="239"/>
                  <a:pt x="28" y="242"/>
                  <a:pt x="28" y="229"/>
                </a:cubicBezTo>
                <a:cubicBezTo>
                  <a:pt x="28" y="216"/>
                  <a:pt x="30" y="209"/>
                  <a:pt x="28" y="175"/>
                </a:cubicBezTo>
                <a:cubicBezTo>
                  <a:pt x="26" y="141"/>
                  <a:pt x="14" y="50"/>
                  <a:pt x="18" y="25"/>
                </a:cubicBezTo>
                <a:cubicBezTo>
                  <a:pt x="30" y="31"/>
                  <a:pt x="40" y="30"/>
                  <a:pt x="54" y="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8A91536B-2706-4160-B9E4-53006DD3A04D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5376157" y="2997509"/>
            <a:ext cx="544474" cy="617633"/>
          </a:xfrm>
          <a:custGeom>
            <a:avLst/>
            <a:gdLst>
              <a:gd name="T0" fmla="*/ 350 w 369"/>
              <a:gd name="T1" fmla="*/ 1 h 417"/>
              <a:gd name="T2" fmla="*/ 354 w 369"/>
              <a:gd name="T3" fmla="*/ 28 h 417"/>
              <a:gd name="T4" fmla="*/ 360 w 369"/>
              <a:gd name="T5" fmla="*/ 60 h 417"/>
              <a:gd name="T6" fmla="*/ 362 w 369"/>
              <a:gd name="T7" fmla="*/ 88 h 417"/>
              <a:gd name="T8" fmla="*/ 362 w 369"/>
              <a:gd name="T9" fmla="*/ 228 h 417"/>
              <a:gd name="T10" fmla="*/ 342 w 369"/>
              <a:gd name="T11" fmla="*/ 285 h 417"/>
              <a:gd name="T12" fmla="*/ 315 w 369"/>
              <a:gd name="T13" fmla="*/ 304 h 417"/>
              <a:gd name="T14" fmla="*/ 296 w 369"/>
              <a:gd name="T15" fmla="*/ 310 h 417"/>
              <a:gd name="T16" fmla="*/ 294 w 369"/>
              <a:gd name="T17" fmla="*/ 331 h 417"/>
              <a:gd name="T18" fmla="*/ 287 w 369"/>
              <a:gd name="T19" fmla="*/ 363 h 417"/>
              <a:gd name="T20" fmla="*/ 272 w 369"/>
              <a:gd name="T21" fmla="*/ 343 h 417"/>
              <a:gd name="T22" fmla="*/ 264 w 369"/>
              <a:gd name="T23" fmla="*/ 381 h 417"/>
              <a:gd name="T24" fmla="*/ 260 w 369"/>
              <a:gd name="T25" fmla="*/ 411 h 417"/>
              <a:gd name="T26" fmla="*/ 242 w 369"/>
              <a:gd name="T27" fmla="*/ 415 h 417"/>
              <a:gd name="T28" fmla="*/ 212 w 369"/>
              <a:gd name="T29" fmla="*/ 403 h 417"/>
              <a:gd name="T30" fmla="*/ 206 w 369"/>
              <a:gd name="T31" fmla="*/ 385 h 417"/>
              <a:gd name="T32" fmla="*/ 188 w 369"/>
              <a:gd name="T33" fmla="*/ 390 h 417"/>
              <a:gd name="T34" fmla="*/ 180 w 369"/>
              <a:gd name="T35" fmla="*/ 400 h 417"/>
              <a:gd name="T36" fmla="*/ 161 w 369"/>
              <a:gd name="T37" fmla="*/ 399 h 417"/>
              <a:gd name="T38" fmla="*/ 135 w 369"/>
              <a:gd name="T39" fmla="*/ 400 h 417"/>
              <a:gd name="T40" fmla="*/ 114 w 369"/>
              <a:gd name="T41" fmla="*/ 393 h 417"/>
              <a:gd name="T42" fmla="*/ 93 w 369"/>
              <a:gd name="T43" fmla="*/ 393 h 417"/>
              <a:gd name="T44" fmla="*/ 78 w 369"/>
              <a:gd name="T45" fmla="*/ 373 h 417"/>
              <a:gd name="T46" fmla="*/ 54 w 369"/>
              <a:gd name="T47" fmla="*/ 366 h 417"/>
              <a:gd name="T48" fmla="*/ 35 w 369"/>
              <a:gd name="T49" fmla="*/ 355 h 417"/>
              <a:gd name="T50" fmla="*/ 27 w 369"/>
              <a:gd name="T51" fmla="*/ 312 h 417"/>
              <a:gd name="T52" fmla="*/ 21 w 369"/>
              <a:gd name="T53" fmla="*/ 232 h 417"/>
              <a:gd name="T54" fmla="*/ 14 w 369"/>
              <a:gd name="T55" fmla="*/ 181 h 417"/>
              <a:gd name="T56" fmla="*/ 9 w 369"/>
              <a:gd name="T57" fmla="*/ 127 h 417"/>
              <a:gd name="T58" fmla="*/ 0 w 369"/>
              <a:gd name="T59" fmla="*/ 90 h 417"/>
              <a:gd name="T60" fmla="*/ 0 w 369"/>
              <a:gd name="T61" fmla="*/ 73 h 417"/>
              <a:gd name="T62" fmla="*/ 116 w 369"/>
              <a:gd name="T63" fmla="*/ 66 h 417"/>
              <a:gd name="T64" fmla="*/ 152 w 369"/>
              <a:gd name="T65" fmla="*/ 73 h 417"/>
              <a:gd name="T66" fmla="*/ 162 w 369"/>
              <a:gd name="T67" fmla="*/ 76 h 417"/>
              <a:gd name="T68" fmla="*/ 194 w 369"/>
              <a:gd name="T69" fmla="*/ 88 h 417"/>
              <a:gd name="T70" fmla="*/ 212 w 369"/>
              <a:gd name="T71" fmla="*/ 81 h 417"/>
              <a:gd name="T72" fmla="*/ 257 w 369"/>
              <a:gd name="T73" fmla="*/ 69 h 417"/>
              <a:gd name="T74" fmla="*/ 269 w 369"/>
              <a:gd name="T75" fmla="*/ 57 h 417"/>
              <a:gd name="T76" fmla="*/ 305 w 369"/>
              <a:gd name="T77" fmla="*/ 27 h 417"/>
              <a:gd name="T78" fmla="*/ 348 w 369"/>
              <a:gd name="T79" fmla="*/ 0 h 417"/>
              <a:gd name="T80" fmla="*/ 350 w 369"/>
              <a:gd name="T81" fmla="*/ 1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9" h="417">
                <a:moveTo>
                  <a:pt x="350" y="1"/>
                </a:moveTo>
                <a:cubicBezTo>
                  <a:pt x="348" y="21"/>
                  <a:pt x="352" y="14"/>
                  <a:pt x="354" y="28"/>
                </a:cubicBezTo>
                <a:cubicBezTo>
                  <a:pt x="355" y="42"/>
                  <a:pt x="355" y="47"/>
                  <a:pt x="360" y="60"/>
                </a:cubicBezTo>
                <a:cubicBezTo>
                  <a:pt x="361" y="68"/>
                  <a:pt x="358" y="82"/>
                  <a:pt x="362" y="88"/>
                </a:cubicBezTo>
                <a:cubicBezTo>
                  <a:pt x="369" y="125"/>
                  <a:pt x="369" y="191"/>
                  <a:pt x="362" y="228"/>
                </a:cubicBezTo>
                <a:cubicBezTo>
                  <a:pt x="360" y="249"/>
                  <a:pt x="362" y="273"/>
                  <a:pt x="342" y="285"/>
                </a:cubicBezTo>
                <a:cubicBezTo>
                  <a:pt x="334" y="298"/>
                  <a:pt x="323" y="300"/>
                  <a:pt x="315" y="304"/>
                </a:cubicBezTo>
                <a:cubicBezTo>
                  <a:pt x="309" y="307"/>
                  <a:pt x="302" y="309"/>
                  <a:pt x="296" y="310"/>
                </a:cubicBezTo>
                <a:cubicBezTo>
                  <a:pt x="293" y="318"/>
                  <a:pt x="293" y="322"/>
                  <a:pt x="294" y="331"/>
                </a:cubicBezTo>
                <a:cubicBezTo>
                  <a:pt x="293" y="343"/>
                  <a:pt x="303" y="366"/>
                  <a:pt x="287" y="363"/>
                </a:cubicBezTo>
                <a:cubicBezTo>
                  <a:pt x="278" y="359"/>
                  <a:pt x="280" y="349"/>
                  <a:pt x="272" y="343"/>
                </a:cubicBezTo>
                <a:cubicBezTo>
                  <a:pt x="253" y="347"/>
                  <a:pt x="260" y="362"/>
                  <a:pt x="264" y="381"/>
                </a:cubicBezTo>
                <a:cubicBezTo>
                  <a:pt x="262" y="391"/>
                  <a:pt x="264" y="405"/>
                  <a:pt x="260" y="411"/>
                </a:cubicBezTo>
                <a:cubicBezTo>
                  <a:pt x="256" y="417"/>
                  <a:pt x="250" y="416"/>
                  <a:pt x="242" y="415"/>
                </a:cubicBezTo>
                <a:cubicBezTo>
                  <a:pt x="231" y="414"/>
                  <a:pt x="220" y="411"/>
                  <a:pt x="212" y="403"/>
                </a:cubicBezTo>
                <a:cubicBezTo>
                  <a:pt x="207" y="398"/>
                  <a:pt x="213" y="389"/>
                  <a:pt x="206" y="385"/>
                </a:cubicBezTo>
                <a:cubicBezTo>
                  <a:pt x="202" y="386"/>
                  <a:pt x="192" y="388"/>
                  <a:pt x="188" y="390"/>
                </a:cubicBezTo>
                <a:cubicBezTo>
                  <a:pt x="182" y="393"/>
                  <a:pt x="189" y="398"/>
                  <a:pt x="180" y="400"/>
                </a:cubicBezTo>
                <a:cubicBezTo>
                  <a:pt x="174" y="403"/>
                  <a:pt x="168" y="400"/>
                  <a:pt x="161" y="399"/>
                </a:cubicBezTo>
                <a:cubicBezTo>
                  <a:pt x="152" y="396"/>
                  <a:pt x="144" y="398"/>
                  <a:pt x="135" y="400"/>
                </a:cubicBezTo>
                <a:cubicBezTo>
                  <a:pt x="127" y="400"/>
                  <a:pt x="121" y="394"/>
                  <a:pt x="114" y="393"/>
                </a:cubicBezTo>
                <a:cubicBezTo>
                  <a:pt x="107" y="392"/>
                  <a:pt x="99" y="396"/>
                  <a:pt x="93" y="393"/>
                </a:cubicBezTo>
                <a:cubicBezTo>
                  <a:pt x="86" y="389"/>
                  <a:pt x="82" y="380"/>
                  <a:pt x="78" y="373"/>
                </a:cubicBezTo>
                <a:cubicBezTo>
                  <a:pt x="76" y="363"/>
                  <a:pt x="63" y="367"/>
                  <a:pt x="54" y="366"/>
                </a:cubicBezTo>
                <a:cubicBezTo>
                  <a:pt x="47" y="364"/>
                  <a:pt x="41" y="360"/>
                  <a:pt x="35" y="355"/>
                </a:cubicBezTo>
                <a:cubicBezTo>
                  <a:pt x="29" y="342"/>
                  <a:pt x="34" y="325"/>
                  <a:pt x="27" y="312"/>
                </a:cubicBezTo>
                <a:cubicBezTo>
                  <a:pt x="24" y="292"/>
                  <a:pt x="23" y="254"/>
                  <a:pt x="21" y="232"/>
                </a:cubicBezTo>
                <a:cubicBezTo>
                  <a:pt x="19" y="210"/>
                  <a:pt x="16" y="198"/>
                  <a:pt x="14" y="181"/>
                </a:cubicBezTo>
                <a:cubicBezTo>
                  <a:pt x="13" y="168"/>
                  <a:pt x="15" y="142"/>
                  <a:pt x="9" y="127"/>
                </a:cubicBezTo>
                <a:cubicBezTo>
                  <a:pt x="7" y="116"/>
                  <a:pt x="5" y="100"/>
                  <a:pt x="0" y="90"/>
                </a:cubicBezTo>
                <a:lnTo>
                  <a:pt x="0" y="73"/>
                </a:lnTo>
                <a:cubicBezTo>
                  <a:pt x="19" y="69"/>
                  <a:pt x="91" y="66"/>
                  <a:pt x="116" y="66"/>
                </a:cubicBezTo>
                <a:cubicBezTo>
                  <a:pt x="126" y="74"/>
                  <a:pt x="140" y="71"/>
                  <a:pt x="152" y="73"/>
                </a:cubicBezTo>
                <a:cubicBezTo>
                  <a:pt x="158" y="76"/>
                  <a:pt x="156" y="81"/>
                  <a:pt x="162" y="76"/>
                </a:cubicBezTo>
                <a:cubicBezTo>
                  <a:pt x="184" y="79"/>
                  <a:pt x="181" y="86"/>
                  <a:pt x="194" y="88"/>
                </a:cubicBezTo>
                <a:cubicBezTo>
                  <a:pt x="204" y="87"/>
                  <a:pt x="203" y="83"/>
                  <a:pt x="212" y="81"/>
                </a:cubicBezTo>
                <a:cubicBezTo>
                  <a:pt x="233" y="71"/>
                  <a:pt x="219" y="70"/>
                  <a:pt x="257" y="69"/>
                </a:cubicBezTo>
                <a:cubicBezTo>
                  <a:pt x="265" y="65"/>
                  <a:pt x="261" y="59"/>
                  <a:pt x="269" y="57"/>
                </a:cubicBezTo>
                <a:cubicBezTo>
                  <a:pt x="280" y="49"/>
                  <a:pt x="292" y="37"/>
                  <a:pt x="305" y="27"/>
                </a:cubicBezTo>
                <a:cubicBezTo>
                  <a:pt x="316" y="20"/>
                  <a:pt x="343" y="3"/>
                  <a:pt x="348" y="0"/>
                </a:cubicBezTo>
                <a:cubicBezTo>
                  <a:pt x="352" y="5"/>
                  <a:pt x="352" y="6"/>
                  <a:pt x="35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E8245742-86C2-4CD9-B08D-4F334796C2FB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5889645" y="2886424"/>
            <a:ext cx="755477" cy="481368"/>
          </a:xfrm>
          <a:custGeom>
            <a:avLst/>
            <a:gdLst>
              <a:gd name="T0" fmla="*/ 41 w 512"/>
              <a:gd name="T1" fmla="*/ 325 h 325"/>
              <a:gd name="T2" fmla="*/ 0 w 512"/>
              <a:gd name="T3" fmla="*/ 76 h 325"/>
              <a:gd name="T4" fmla="*/ 57 w 512"/>
              <a:gd name="T5" fmla="*/ 33 h 325"/>
              <a:gd name="T6" fmla="*/ 62 w 512"/>
              <a:gd name="T7" fmla="*/ 64 h 325"/>
              <a:gd name="T8" fmla="*/ 120 w 512"/>
              <a:gd name="T9" fmla="*/ 54 h 325"/>
              <a:gd name="T10" fmla="*/ 416 w 512"/>
              <a:gd name="T11" fmla="*/ 0 h 325"/>
              <a:gd name="T12" fmla="*/ 437 w 512"/>
              <a:gd name="T13" fmla="*/ 12 h 325"/>
              <a:gd name="T14" fmla="*/ 443 w 512"/>
              <a:gd name="T15" fmla="*/ 13 h 325"/>
              <a:gd name="T16" fmla="*/ 447 w 512"/>
              <a:gd name="T17" fmla="*/ 22 h 325"/>
              <a:gd name="T18" fmla="*/ 455 w 512"/>
              <a:gd name="T19" fmla="*/ 37 h 325"/>
              <a:gd name="T20" fmla="*/ 473 w 512"/>
              <a:gd name="T21" fmla="*/ 48 h 325"/>
              <a:gd name="T22" fmla="*/ 482 w 512"/>
              <a:gd name="T23" fmla="*/ 55 h 325"/>
              <a:gd name="T24" fmla="*/ 465 w 512"/>
              <a:gd name="T25" fmla="*/ 97 h 325"/>
              <a:gd name="T26" fmla="*/ 467 w 512"/>
              <a:gd name="T27" fmla="*/ 108 h 325"/>
              <a:gd name="T28" fmla="*/ 465 w 512"/>
              <a:gd name="T29" fmla="*/ 133 h 325"/>
              <a:gd name="T30" fmla="*/ 468 w 512"/>
              <a:gd name="T31" fmla="*/ 153 h 325"/>
              <a:gd name="T32" fmla="*/ 473 w 512"/>
              <a:gd name="T33" fmla="*/ 151 h 325"/>
              <a:gd name="T34" fmla="*/ 479 w 512"/>
              <a:gd name="T35" fmla="*/ 160 h 325"/>
              <a:gd name="T36" fmla="*/ 492 w 512"/>
              <a:gd name="T37" fmla="*/ 168 h 325"/>
              <a:gd name="T38" fmla="*/ 512 w 512"/>
              <a:gd name="T39" fmla="*/ 184 h 325"/>
              <a:gd name="T40" fmla="*/ 492 w 512"/>
              <a:gd name="T41" fmla="*/ 207 h 325"/>
              <a:gd name="T42" fmla="*/ 483 w 512"/>
              <a:gd name="T43" fmla="*/ 229 h 325"/>
              <a:gd name="T44" fmla="*/ 446 w 512"/>
              <a:gd name="T45" fmla="*/ 240 h 325"/>
              <a:gd name="T46" fmla="*/ 432 w 512"/>
              <a:gd name="T47" fmla="*/ 253 h 325"/>
              <a:gd name="T48" fmla="*/ 428 w 512"/>
              <a:gd name="T49" fmla="*/ 256 h 325"/>
              <a:gd name="T50" fmla="*/ 41 w 512"/>
              <a:gd name="T51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2" h="325">
                <a:moveTo>
                  <a:pt x="41" y="325"/>
                </a:moveTo>
                <a:lnTo>
                  <a:pt x="0" y="76"/>
                </a:lnTo>
                <a:lnTo>
                  <a:pt x="57" y="33"/>
                </a:lnTo>
                <a:lnTo>
                  <a:pt x="62" y="64"/>
                </a:lnTo>
                <a:lnTo>
                  <a:pt x="120" y="54"/>
                </a:lnTo>
                <a:lnTo>
                  <a:pt x="416" y="0"/>
                </a:lnTo>
                <a:cubicBezTo>
                  <a:pt x="417" y="2"/>
                  <a:pt x="435" y="11"/>
                  <a:pt x="437" y="12"/>
                </a:cubicBezTo>
                <a:cubicBezTo>
                  <a:pt x="439" y="13"/>
                  <a:pt x="441" y="12"/>
                  <a:pt x="443" y="13"/>
                </a:cubicBezTo>
                <a:cubicBezTo>
                  <a:pt x="445" y="15"/>
                  <a:pt x="445" y="19"/>
                  <a:pt x="447" y="22"/>
                </a:cubicBezTo>
                <a:cubicBezTo>
                  <a:pt x="449" y="29"/>
                  <a:pt x="447" y="35"/>
                  <a:pt x="455" y="37"/>
                </a:cubicBezTo>
                <a:cubicBezTo>
                  <a:pt x="459" y="44"/>
                  <a:pt x="466" y="44"/>
                  <a:pt x="473" y="48"/>
                </a:cubicBezTo>
                <a:cubicBezTo>
                  <a:pt x="476" y="50"/>
                  <a:pt x="482" y="55"/>
                  <a:pt x="482" y="55"/>
                </a:cubicBezTo>
                <a:cubicBezTo>
                  <a:pt x="471" y="82"/>
                  <a:pt x="486" y="80"/>
                  <a:pt x="465" y="97"/>
                </a:cubicBezTo>
                <a:cubicBezTo>
                  <a:pt x="464" y="104"/>
                  <a:pt x="459" y="105"/>
                  <a:pt x="467" y="108"/>
                </a:cubicBezTo>
                <a:cubicBezTo>
                  <a:pt x="472" y="115"/>
                  <a:pt x="469" y="125"/>
                  <a:pt x="465" y="133"/>
                </a:cubicBezTo>
                <a:cubicBezTo>
                  <a:pt x="464" y="146"/>
                  <a:pt x="466" y="143"/>
                  <a:pt x="468" y="153"/>
                </a:cubicBezTo>
                <a:cubicBezTo>
                  <a:pt x="470" y="152"/>
                  <a:pt x="471" y="150"/>
                  <a:pt x="473" y="151"/>
                </a:cubicBezTo>
                <a:cubicBezTo>
                  <a:pt x="476" y="152"/>
                  <a:pt x="476" y="157"/>
                  <a:pt x="479" y="160"/>
                </a:cubicBezTo>
                <a:cubicBezTo>
                  <a:pt x="483" y="164"/>
                  <a:pt x="488" y="165"/>
                  <a:pt x="492" y="168"/>
                </a:cubicBezTo>
                <a:cubicBezTo>
                  <a:pt x="497" y="172"/>
                  <a:pt x="512" y="178"/>
                  <a:pt x="512" y="184"/>
                </a:cubicBezTo>
                <a:cubicBezTo>
                  <a:pt x="508" y="190"/>
                  <a:pt x="498" y="203"/>
                  <a:pt x="492" y="207"/>
                </a:cubicBezTo>
                <a:cubicBezTo>
                  <a:pt x="485" y="213"/>
                  <a:pt x="491" y="224"/>
                  <a:pt x="483" y="229"/>
                </a:cubicBezTo>
                <a:cubicBezTo>
                  <a:pt x="475" y="234"/>
                  <a:pt x="454" y="236"/>
                  <a:pt x="446" y="240"/>
                </a:cubicBezTo>
                <a:cubicBezTo>
                  <a:pt x="442" y="245"/>
                  <a:pt x="437" y="252"/>
                  <a:pt x="432" y="253"/>
                </a:cubicBezTo>
                <a:cubicBezTo>
                  <a:pt x="431" y="254"/>
                  <a:pt x="428" y="256"/>
                  <a:pt x="428" y="256"/>
                </a:cubicBezTo>
                <a:lnTo>
                  <a:pt x="41" y="325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4D932FD5-DD48-4CB6-9B00-22FF8C7D7084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5973752" y="2339886"/>
            <a:ext cx="967954" cy="756859"/>
          </a:xfrm>
          <a:custGeom>
            <a:avLst/>
            <a:gdLst>
              <a:gd name="T0" fmla="*/ 449 w 656"/>
              <a:gd name="T1" fmla="*/ 42 h 511"/>
              <a:gd name="T2" fmla="*/ 458 w 656"/>
              <a:gd name="T3" fmla="*/ 108 h 511"/>
              <a:gd name="T4" fmla="*/ 471 w 656"/>
              <a:gd name="T5" fmla="*/ 145 h 511"/>
              <a:gd name="T6" fmla="*/ 488 w 656"/>
              <a:gd name="T7" fmla="*/ 184 h 511"/>
              <a:gd name="T8" fmla="*/ 506 w 656"/>
              <a:gd name="T9" fmla="*/ 232 h 511"/>
              <a:gd name="T10" fmla="*/ 504 w 656"/>
              <a:gd name="T11" fmla="*/ 319 h 511"/>
              <a:gd name="T12" fmla="*/ 518 w 656"/>
              <a:gd name="T13" fmla="*/ 372 h 511"/>
              <a:gd name="T14" fmla="*/ 524 w 656"/>
              <a:gd name="T15" fmla="*/ 445 h 511"/>
              <a:gd name="T16" fmla="*/ 537 w 656"/>
              <a:gd name="T17" fmla="*/ 451 h 511"/>
              <a:gd name="T18" fmla="*/ 584 w 656"/>
              <a:gd name="T19" fmla="*/ 432 h 511"/>
              <a:gd name="T20" fmla="*/ 626 w 656"/>
              <a:gd name="T21" fmla="*/ 412 h 511"/>
              <a:gd name="T22" fmla="*/ 585 w 656"/>
              <a:gd name="T23" fmla="*/ 466 h 511"/>
              <a:gd name="T24" fmla="*/ 531 w 656"/>
              <a:gd name="T25" fmla="*/ 492 h 511"/>
              <a:gd name="T26" fmla="*/ 492 w 656"/>
              <a:gd name="T27" fmla="*/ 511 h 511"/>
              <a:gd name="T28" fmla="*/ 500 w 656"/>
              <a:gd name="T29" fmla="*/ 475 h 511"/>
              <a:gd name="T30" fmla="*/ 483 w 656"/>
              <a:gd name="T31" fmla="*/ 445 h 511"/>
              <a:gd name="T32" fmla="*/ 422 w 656"/>
              <a:gd name="T33" fmla="*/ 421 h 511"/>
              <a:gd name="T34" fmla="*/ 386 w 656"/>
              <a:gd name="T35" fmla="*/ 382 h 511"/>
              <a:gd name="T36" fmla="*/ 348 w 656"/>
              <a:gd name="T37" fmla="*/ 372 h 511"/>
              <a:gd name="T38" fmla="*/ 0 w 656"/>
              <a:gd name="T39" fmla="*/ 402 h 511"/>
              <a:gd name="T40" fmla="*/ 53 w 656"/>
              <a:gd name="T41" fmla="*/ 348 h 511"/>
              <a:gd name="T42" fmla="*/ 51 w 656"/>
              <a:gd name="T43" fmla="*/ 321 h 511"/>
              <a:gd name="T44" fmla="*/ 56 w 656"/>
              <a:gd name="T45" fmla="*/ 279 h 511"/>
              <a:gd name="T46" fmla="*/ 122 w 656"/>
              <a:gd name="T47" fmla="*/ 261 h 511"/>
              <a:gd name="T48" fmla="*/ 168 w 656"/>
              <a:gd name="T49" fmla="*/ 262 h 511"/>
              <a:gd name="T50" fmla="*/ 215 w 656"/>
              <a:gd name="T51" fmla="*/ 247 h 511"/>
              <a:gd name="T52" fmla="*/ 255 w 656"/>
              <a:gd name="T53" fmla="*/ 217 h 511"/>
              <a:gd name="T54" fmla="*/ 251 w 656"/>
              <a:gd name="T55" fmla="*/ 168 h 511"/>
              <a:gd name="T56" fmla="*/ 246 w 656"/>
              <a:gd name="T57" fmla="*/ 133 h 511"/>
              <a:gd name="T58" fmla="*/ 279 w 656"/>
              <a:gd name="T59" fmla="*/ 76 h 511"/>
              <a:gd name="T60" fmla="*/ 309 w 656"/>
              <a:gd name="T61" fmla="*/ 40 h 511"/>
              <a:gd name="T62" fmla="*/ 440 w 656"/>
              <a:gd name="T63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6" h="511">
                <a:moveTo>
                  <a:pt x="440" y="0"/>
                </a:moveTo>
                <a:cubicBezTo>
                  <a:pt x="441" y="21"/>
                  <a:pt x="440" y="27"/>
                  <a:pt x="449" y="42"/>
                </a:cubicBezTo>
                <a:cubicBezTo>
                  <a:pt x="451" y="52"/>
                  <a:pt x="453" y="61"/>
                  <a:pt x="458" y="69"/>
                </a:cubicBezTo>
                <a:cubicBezTo>
                  <a:pt x="459" y="81"/>
                  <a:pt x="456" y="98"/>
                  <a:pt x="458" y="108"/>
                </a:cubicBezTo>
                <a:cubicBezTo>
                  <a:pt x="460" y="118"/>
                  <a:pt x="466" y="123"/>
                  <a:pt x="468" y="129"/>
                </a:cubicBezTo>
                <a:cubicBezTo>
                  <a:pt x="469" y="136"/>
                  <a:pt x="469" y="140"/>
                  <a:pt x="471" y="145"/>
                </a:cubicBezTo>
                <a:cubicBezTo>
                  <a:pt x="474" y="150"/>
                  <a:pt x="485" y="153"/>
                  <a:pt x="488" y="159"/>
                </a:cubicBezTo>
                <a:cubicBezTo>
                  <a:pt x="497" y="164"/>
                  <a:pt x="487" y="175"/>
                  <a:pt x="488" y="184"/>
                </a:cubicBezTo>
                <a:cubicBezTo>
                  <a:pt x="490" y="195"/>
                  <a:pt x="493" y="205"/>
                  <a:pt x="500" y="214"/>
                </a:cubicBezTo>
                <a:cubicBezTo>
                  <a:pt x="501" y="220"/>
                  <a:pt x="503" y="226"/>
                  <a:pt x="506" y="232"/>
                </a:cubicBezTo>
                <a:cubicBezTo>
                  <a:pt x="507" y="244"/>
                  <a:pt x="507" y="274"/>
                  <a:pt x="507" y="291"/>
                </a:cubicBezTo>
                <a:cubicBezTo>
                  <a:pt x="507" y="305"/>
                  <a:pt x="503" y="310"/>
                  <a:pt x="504" y="319"/>
                </a:cubicBezTo>
                <a:cubicBezTo>
                  <a:pt x="505" y="328"/>
                  <a:pt x="510" y="336"/>
                  <a:pt x="512" y="345"/>
                </a:cubicBezTo>
                <a:cubicBezTo>
                  <a:pt x="513" y="354"/>
                  <a:pt x="516" y="365"/>
                  <a:pt x="518" y="372"/>
                </a:cubicBezTo>
                <a:cubicBezTo>
                  <a:pt x="520" y="379"/>
                  <a:pt x="521" y="378"/>
                  <a:pt x="522" y="390"/>
                </a:cubicBezTo>
                <a:cubicBezTo>
                  <a:pt x="522" y="400"/>
                  <a:pt x="515" y="433"/>
                  <a:pt x="524" y="445"/>
                </a:cubicBezTo>
                <a:cubicBezTo>
                  <a:pt x="524" y="450"/>
                  <a:pt x="516" y="458"/>
                  <a:pt x="518" y="463"/>
                </a:cubicBezTo>
                <a:cubicBezTo>
                  <a:pt x="519" y="466"/>
                  <a:pt x="536" y="452"/>
                  <a:pt x="537" y="451"/>
                </a:cubicBezTo>
                <a:cubicBezTo>
                  <a:pt x="545" y="445"/>
                  <a:pt x="557" y="445"/>
                  <a:pt x="567" y="444"/>
                </a:cubicBezTo>
                <a:cubicBezTo>
                  <a:pt x="573" y="441"/>
                  <a:pt x="578" y="433"/>
                  <a:pt x="584" y="432"/>
                </a:cubicBezTo>
                <a:cubicBezTo>
                  <a:pt x="592" y="430"/>
                  <a:pt x="600" y="431"/>
                  <a:pt x="608" y="429"/>
                </a:cubicBezTo>
                <a:cubicBezTo>
                  <a:pt x="617" y="425"/>
                  <a:pt x="622" y="421"/>
                  <a:pt x="626" y="412"/>
                </a:cubicBezTo>
                <a:cubicBezTo>
                  <a:pt x="627" y="405"/>
                  <a:pt x="629" y="412"/>
                  <a:pt x="656" y="414"/>
                </a:cubicBezTo>
                <a:cubicBezTo>
                  <a:pt x="649" y="423"/>
                  <a:pt x="603" y="455"/>
                  <a:pt x="585" y="466"/>
                </a:cubicBezTo>
                <a:cubicBezTo>
                  <a:pt x="574" y="471"/>
                  <a:pt x="561" y="480"/>
                  <a:pt x="549" y="481"/>
                </a:cubicBezTo>
                <a:cubicBezTo>
                  <a:pt x="542" y="484"/>
                  <a:pt x="538" y="489"/>
                  <a:pt x="531" y="492"/>
                </a:cubicBezTo>
                <a:cubicBezTo>
                  <a:pt x="525" y="500"/>
                  <a:pt x="511" y="498"/>
                  <a:pt x="501" y="499"/>
                </a:cubicBezTo>
                <a:cubicBezTo>
                  <a:pt x="496" y="502"/>
                  <a:pt x="495" y="506"/>
                  <a:pt x="492" y="511"/>
                </a:cubicBezTo>
                <a:cubicBezTo>
                  <a:pt x="488" y="505"/>
                  <a:pt x="485" y="497"/>
                  <a:pt x="494" y="495"/>
                </a:cubicBezTo>
                <a:cubicBezTo>
                  <a:pt x="498" y="488"/>
                  <a:pt x="497" y="482"/>
                  <a:pt x="500" y="475"/>
                </a:cubicBezTo>
                <a:cubicBezTo>
                  <a:pt x="501" y="468"/>
                  <a:pt x="506" y="463"/>
                  <a:pt x="509" y="456"/>
                </a:cubicBezTo>
                <a:cubicBezTo>
                  <a:pt x="505" y="444"/>
                  <a:pt x="494" y="447"/>
                  <a:pt x="483" y="445"/>
                </a:cubicBezTo>
                <a:cubicBezTo>
                  <a:pt x="477" y="440"/>
                  <a:pt x="464" y="434"/>
                  <a:pt x="456" y="432"/>
                </a:cubicBezTo>
                <a:cubicBezTo>
                  <a:pt x="449" y="421"/>
                  <a:pt x="434" y="423"/>
                  <a:pt x="422" y="421"/>
                </a:cubicBezTo>
                <a:cubicBezTo>
                  <a:pt x="412" y="416"/>
                  <a:pt x="402" y="411"/>
                  <a:pt x="393" y="402"/>
                </a:cubicBezTo>
                <a:lnTo>
                  <a:pt x="386" y="382"/>
                </a:lnTo>
                <a:lnTo>
                  <a:pt x="359" y="370"/>
                </a:lnTo>
                <a:lnTo>
                  <a:pt x="348" y="372"/>
                </a:lnTo>
                <a:lnTo>
                  <a:pt x="5" y="433"/>
                </a:lnTo>
                <a:lnTo>
                  <a:pt x="0" y="402"/>
                </a:lnTo>
                <a:cubicBezTo>
                  <a:pt x="16" y="389"/>
                  <a:pt x="33" y="379"/>
                  <a:pt x="47" y="364"/>
                </a:cubicBezTo>
                <a:cubicBezTo>
                  <a:pt x="65" y="344"/>
                  <a:pt x="37" y="351"/>
                  <a:pt x="53" y="348"/>
                </a:cubicBezTo>
                <a:cubicBezTo>
                  <a:pt x="58" y="345"/>
                  <a:pt x="61" y="344"/>
                  <a:pt x="65" y="339"/>
                </a:cubicBezTo>
                <a:cubicBezTo>
                  <a:pt x="62" y="330"/>
                  <a:pt x="59" y="326"/>
                  <a:pt x="51" y="321"/>
                </a:cubicBezTo>
                <a:cubicBezTo>
                  <a:pt x="49" y="311"/>
                  <a:pt x="44" y="303"/>
                  <a:pt x="39" y="294"/>
                </a:cubicBezTo>
                <a:cubicBezTo>
                  <a:pt x="37" y="286"/>
                  <a:pt x="48" y="281"/>
                  <a:pt x="56" y="279"/>
                </a:cubicBezTo>
                <a:cubicBezTo>
                  <a:pt x="69" y="269"/>
                  <a:pt x="71" y="267"/>
                  <a:pt x="87" y="264"/>
                </a:cubicBezTo>
                <a:cubicBezTo>
                  <a:pt x="94" y="260"/>
                  <a:pt x="114" y="262"/>
                  <a:pt x="122" y="261"/>
                </a:cubicBezTo>
                <a:cubicBezTo>
                  <a:pt x="131" y="257"/>
                  <a:pt x="141" y="261"/>
                  <a:pt x="150" y="262"/>
                </a:cubicBezTo>
                <a:cubicBezTo>
                  <a:pt x="160" y="266"/>
                  <a:pt x="158" y="267"/>
                  <a:pt x="168" y="262"/>
                </a:cubicBezTo>
                <a:cubicBezTo>
                  <a:pt x="173" y="255"/>
                  <a:pt x="181" y="253"/>
                  <a:pt x="189" y="252"/>
                </a:cubicBezTo>
                <a:cubicBezTo>
                  <a:pt x="197" y="249"/>
                  <a:pt x="206" y="248"/>
                  <a:pt x="215" y="247"/>
                </a:cubicBezTo>
                <a:cubicBezTo>
                  <a:pt x="222" y="238"/>
                  <a:pt x="220" y="233"/>
                  <a:pt x="233" y="231"/>
                </a:cubicBezTo>
                <a:cubicBezTo>
                  <a:pt x="245" y="222"/>
                  <a:pt x="236" y="220"/>
                  <a:pt x="255" y="217"/>
                </a:cubicBezTo>
                <a:cubicBezTo>
                  <a:pt x="254" y="207"/>
                  <a:pt x="254" y="195"/>
                  <a:pt x="249" y="186"/>
                </a:cubicBezTo>
                <a:cubicBezTo>
                  <a:pt x="247" y="177"/>
                  <a:pt x="247" y="177"/>
                  <a:pt x="251" y="168"/>
                </a:cubicBezTo>
                <a:cubicBezTo>
                  <a:pt x="248" y="159"/>
                  <a:pt x="238" y="160"/>
                  <a:pt x="230" y="154"/>
                </a:cubicBezTo>
                <a:cubicBezTo>
                  <a:pt x="229" y="147"/>
                  <a:pt x="240" y="142"/>
                  <a:pt x="246" y="133"/>
                </a:cubicBezTo>
                <a:cubicBezTo>
                  <a:pt x="252" y="124"/>
                  <a:pt x="261" y="111"/>
                  <a:pt x="266" y="102"/>
                </a:cubicBezTo>
                <a:cubicBezTo>
                  <a:pt x="269" y="87"/>
                  <a:pt x="267" y="85"/>
                  <a:pt x="279" y="76"/>
                </a:cubicBezTo>
                <a:cubicBezTo>
                  <a:pt x="284" y="68"/>
                  <a:pt x="290" y="57"/>
                  <a:pt x="296" y="51"/>
                </a:cubicBezTo>
                <a:cubicBezTo>
                  <a:pt x="302" y="48"/>
                  <a:pt x="303" y="44"/>
                  <a:pt x="309" y="40"/>
                </a:cubicBezTo>
                <a:cubicBezTo>
                  <a:pt x="310" y="35"/>
                  <a:pt x="305" y="35"/>
                  <a:pt x="327" y="28"/>
                </a:cubicBezTo>
                <a:lnTo>
                  <a:pt x="44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AE165338-0B3B-4E15-A1E3-A2B95650450F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6569870" y="2966404"/>
            <a:ext cx="172638" cy="407311"/>
          </a:xfrm>
          <a:custGeom>
            <a:avLst/>
            <a:gdLst>
              <a:gd name="T0" fmla="*/ 63 w 117"/>
              <a:gd name="T1" fmla="*/ 271 h 275"/>
              <a:gd name="T2" fmla="*/ 60 w 117"/>
              <a:gd name="T3" fmla="*/ 249 h 275"/>
              <a:gd name="T4" fmla="*/ 43 w 117"/>
              <a:gd name="T5" fmla="*/ 246 h 275"/>
              <a:gd name="T6" fmla="*/ 22 w 117"/>
              <a:gd name="T7" fmla="*/ 237 h 275"/>
              <a:gd name="T8" fmla="*/ 7 w 117"/>
              <a:gd name="T9" fmla="*/ 223 h 275"/>
              <a:gd name="T10" fmla="*/ 3 w 117"/>
              <a:gd name="T11" fmla="*/ 211 h 275"/>
              <a:gd name="T12" fmla="*/ 21 w 117"/>
              <a:gd name="T13" fmla="*/ 178 h 275"/>
              <a:gd name="T14" fmla="*/ 28 w 117"/>
              <a:gd name="T15" fmla="*/ 156 h 275"/>
              <a:gd name="T16" fmla="*/ 37 w 117"/>
              <a:gd name="T17" fmla="*/ 150 h 275"/>
              <a:gd name="T18" fmla="*/ 49 w 117"/>
              <a:gd name="T19" fmla="*/ 132 h 275"/>
              <a:gd name="T20" fmla="*/ 34 w 117"/>
              <a:gd name="T21" fmla="*/ 118 h 275"/>
              <a:gd name="T22" fmla="*/ 10 w 117"/>
              <a:gd name="T23" fmla="*/ 99 h 275"/>
              <a:gd name="T24" fmla="*/ 4 w 117"/>
              <a:gd name="T25" fmla="*/ 85 h 275"/>
              <a:gd name="T26" fmla="*/ 7 w 117"/>
              <a:gd name="T27" fmla="*/ 63 h 275"/>
              <a:gd name="T28" fmla="*/ 4 w 117"/>
              <a:gd name="T29" fmla="*/ 45 h 275"/>
              <a:gd name="T30" fmla="*/ 15 w 117"/>
              <a:gd name="T31" fmla="*/ 34 h 275"/>
              <a:gd name="T32" fmla="*/ 24 w 117"/>
              <a:gd name="T33" fmla="*/ 0 h 275"/>
              <a:gd name="T34" fmla="*/ 46 w 117"/>
              <a:gd name="T35" fmla="*/ 6 h 275"/>
              <a:gd name="T36" fmla="*/ 75 w 117"/>
              <a:gd name="T37" fmla="*/ 18 h 275"/>
              <a:gd name="T38" fmla="*/ 97 w 117"/>
              <a:gd name="T39" fmla="*/ 27 h 275"/>
              <a:gd name="T40" fmla="*/ 102 w 117"/>
              <a:gd name="T41" fmla="*/ 28 h 275"/>
              <a:gd name="T42" fmla="*/ 96 w 117"/>
              <a:gd name="T43" fmla="*/ 55 h 275"/>
              <a:gd name="T44" fmla="*/ 91 w 117"/>
              <a:gd name="T45" fmla="*/ 70 h 275"/>
              <a:gd name="T46" fmla="*/ 88 w 117"/>
              <a:gd name="T47" fmla="*/ 79 h 275"/>
              <a:gd name="T48" fmla="*/ 96 w 117"/>
              <a:gd name="T49" fmla="*/ 88 h 275"/>
              <a:gd name="T50" fmla="*/ 109 w 117"/>
              <a:gd name="T51" fmla="*/ 93 h 275"/>
              <a:gd name="T52" fmla="*/ 112 w 117"/>
              <a:gd name="T53" fmla="*/ 135 h 275"/>
              <a:gd name="T54" fmla="*/ 114 w 117"/>
              <a:gd name="T55" fmla="*/ 159 h 275"/>
              <a:gd name="T56" fmla="*/ 105 w 117"/>
              <a:gd name="T57" fmla="*/ 193 h 275"/>
              <a:gd name="T58" fmla="*/ 96 w 117"/>
              <a:gd name="T59" fmla="*/ 223 h 275"/>
              <a:gd name="T60" fmla="*/ 82 w 117"/>
              <a:gd name="T61" fmla="*/ 244 h 275"/>
              <a:gd name="T62" fmla="*/ 76 w 117"/>
              <a:gd name="T63" fmla="*/ 262 h 275"/>
              <a:gd name="T64" fmla="*/ 73 w 117"/>
              <a:gd name="T65" fmla="*/ 274 h 275"/>
              <a:gd name="T66" fmla="*/ 63 w 117"/>
              <a:gd name="T67" fmla="*/ 27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7" h="275">
                <a:moveTo>
                  <a:pt x="63" y="271"/>
                </a:moveTo>
                <a:cubicBezTo>
                  <a:pt x="60" y="269"/>
                  <a:pt x="63" y="253"/>
                  <a:pt x="60" y="249"/>
                </a:cubicBezTo>
                <a:cubicBezTo>
                  <a:pt x="57" y="245"/>
                  <a:pt x="47" y="247"/>
                  <a:pt x="43" y="246"/>
                </a:cubicBezTo>
                <a:cubicBezTo>
                  <a:pt x="37" y="244"/>
                  <a:pt x="28" y="241"/>
                  <a:pt x="22" y="237"/>
                </a:cubicBezTo>
                <a:cubicBezTo>
                  <a:pt x="21" y="230"/>
                  <a:pt x="13" y="227"/>
                  <a:pt x="7" y="223"/>
                </a:cubicBezTo>
                <a:cubicBezTo>
                  <a:pt x="3" y="218"/>
                  <a:pt x="3" y="219"/>
                  <a:pt x="3" y="211"/>
                </a:cubicBezTo>
                <a:cubicBezTo>
                  <a:pt x="3" y="179"/>
                  <a:pt x="0" y="185"/>
                  <a:pt x="21" y="178"/>
                </a:cubicBezTo>
                <a:cubicBezTo>
                  <a:pt x="30" y="172"/>
                  <a:pt x="24" y="164"/>
                  <a:pt x="28" y="156"/>
                </a:cubicBezTo>
                <a:cubicBezTo>
                  <a:pt x="30" y="153"/>
                  <a:pt x="34" y="152"/>
                  <a:pt x="37" y="150"/>
                </a:cubicBezTo>
                <a:cubicBezTo>
                  <a:pt x="40" y="144"/>
                  <a:pt x="44" y="137"/>
                  <a:pt x="49" y="132"/>
                </a:cubicBezTo>
                <a:cubicBezTo>
                  <a:pt x="47" y="122"/>
                  <a:pt x="43" y="123"/>
                  <a:pt x="34" y="118"/>
                </a:cubicBezTo>
                <a:cubicBezTo>
                  <a:pt x="29" y="111"/>
                  <a:pt x="17" y="103"/>
                  <a:pt x="10" y="99"/>
                </a:cubicBezTo>
                <a:cubicBezTo>
                  <a:pt x="9" y="93"/>
                  <a:pt x="6" y="90"/>
                  <a:pt x="4" y="85"/>
                </a:cubicBezTo>
                <a:cubicBezTo>
                  <a:pt x="3" y="79"/>
                  <a:pt x="7" y="70"/>
                  <a:pt x="7" y="63"/>
                </a:cubicBezTo>
                <a:cubicBezTo>
                  <a:pt x="7" y="56"/>
                  <a:pt x="3" y="50"/>
                  <a:pt x="4" y="45"/>
                </a:cubicBezTo>
                <a:cubicBezTo>
                  <a:pt x="8" y="39"/>
                  <a:pt x="12" y="42"/>
                  <a:pt x="15" y="34"/>
                </a:cubicBezTo>
                <a:cubicBezTo>
                  <a:pt x="17" y="23"/>
                  <a:pt x="12" y="6"/>
                  <a:pt x="24" y="0"/>
                </a:cubicBezTo>
                <a:cubicBezTo>
                  <a:pt x="32" y="1"/>
                  <a:pt x="38" y="4"/>
                  <a:pt x="46" y="6"/>
                </a:cubicBezTo>
                <a:cubicBezTo>
                  <a:pt x="54" y="9"/>
                  <a:pt x="67" y="15"/>
                  <a:pt x="75" y="18"/>
                </a:cubicBezTo>
                <a:cubicBezTo>
                  <a:pt x="81" y="21"/>
                  <a:pt x="93" y="25"/>
                  <a:pt x="97" y="27"/>
                </a:cubicBezTo>
                <a:cubicBezTo>
                  <a:pt x="98" y="28"/>
                  <a:pt x="100" y="28"/>
                  <a:pt x="102" y="28"/>
                </a:cubicBezTo>
                <a:cubicBezTo>
                  <a:pt x="104" y="38"/>
                  <a:pt x="104" y="49"/>
                  <a:pt x="96" y="55"/>
                </a:cubicBezTo>
                <a:cubicBezTo>
                  <a:pt x="95" y="63"/>
                  <a:pt x="92" y="66"/>
                  <a:pt x="91" y="70"/>
                </a:cubicBezTo>
                <a:cubicBezTo>
                  <a:pt x="90" y="74"/>
                  <a:pt x="87" y="76"/>
                  <a:pt x="88" y="79"/>
                </a:cubicBezTo>
                <a:cubicBezTo>
                  <a:pt x="77" y="87"/>
                  <a:pt x="80" y="87"/>
                  <a:pt x="96" y="88"/>
                </a:cubicBezTo>
                <a:cubicBezTo>
                  <a:pt x="99" y="93"/>
                  <a:pt x="106" y="88"/>
                  <a:pt x="109" y="93"/>
                </a:cubicBezTo>
                <a:cubicBezTo>
                  <a:pt x="110" y="113"/>
                  <a:pt x="102" y="122"/>
                  <a:pt x="112" y="135"/>
                </a:cubicBezTo>
                <a:cubicBezTo>
                  <a:pt x="113" y="141"/>
                  <a:pt x="112" y="154"/>
                  <a:pt x="114" y="159"/>
                </a:cubicBezTo>
                <a:cubicBezTo>
                  <a:pt x="116" y="171"/>
                  <a:pt x="117" y="186"/>
                  <a:pt x="105" y="193"/>
                </a:cubicBezTo>
                <a:cubicBezTo>
                  <a:pt x="98" y="202"/>
                  <a:pt x="106" y="216"/>
                  <a:pt x="96" y="223"/>
                </a:cubicBezTo>
                <a:cubicBezTo>
                  <a:pt x="94" y="228"/>
                  <a:pt x="85" y="240"/>
                  <a:pt x="82" y="244"/>
                </a:cubicBezTo>
                <a:cubicBezTo>
                  <a:pt x="81" y="250"/>
                  <a:pt x="79" y="256"/>
                  <a:pt x="76" y="262"/>
                </a:cubicBezTo>
                <a:cubicBezTo>
                  <a:pt x="74" y="267"/>
                  <a:pt x="75" y="273"/>
                  <a:pt x="73" y="274"/>
                </a:cubicBezTo>
                <a:cubicBezTo>
                  <a:pt x="71" y="275"/>
                  <a:pt x="65" y="272"/>
                  <a:pt x="63" y="27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Freeform 163">
            <a:extLst>
              <a:ext uri="{FF2B5EF4-FFF2-40B4-BE49-F238E27FC236}">
                <a16:creationId xmlns:a16="http://schemas.microsoft.com/office/drawing/2014/main" id="{E8446EA3-B67C-40C9-9817-1596BEEA1ED3}"/>
              </a:ext>
            </a:extLst>
          </p:cNvPr>
          <p:cNvSpPr>
            <a:spLocks noEditPoints="1"/>
          </p:cNvSpPr>
          <p:nvPr>
            <p:custDataLst>
              <p:tags r:id="rId39"/>
            </p:custDataLst>
          </p:nvPr>
        </p:nvSpPr>
        <p:spPr bwMode="gray">
          <a:xfrm>
            <a:off x="5621098" y="3364828"/>
            <a:ext cx="1040255" cy="570235"/>
          </a:xfrm>
          <a:custGeom>
            <a:avLst/>
            <a:gdLst>
              <a:gd name="T0" fmla="*/ 36 w 823"/>
              <a:gd name="T1" fmla="*/ 432 h 450"/>
              <a:gd name="T2" fmla="*/ 54 w 823"/>
              <a:gd name="T3" fmla="*/ 414 h 450"/>
              <a:gd name="T4" fmla="*/ 78 w 823"/>
              <a:gd name="T5" fmla="*/ 390 h 450"/>
              <a:gd name="T6" fmla="*/ 90 w 823"/>
              <a:gd name="T7" fmla="*/ 366 h 450"/>
              <a:gd name="T8" fmla="*/ 120 w 823"/>
              <a:gd name="T9" fmla="*/ 348 h 450"/>
              <a:gd name="T10" fmla="*/ 150 w 823"/>
              <a:gd name="T11" fmla="*/ 312 h 450"/>
              <a:gd name="T12" fmla="*/ 168 w 823"/>
              <a:gd name="T13" fmla="*/ 318 h 450"/>
              <a:gd name="T14" fmla="*/ 186 w 823"/>
              <a:gd name="T15" fmla="*/ 336 h 450"/>
              <a:gd name="T16" fmla="*/ 211 w 823"/>
              <a:gd name="T17" fmla="*/ 336 h 450"/>
              <a:gd name="T18" fmla="*/ 247 w 823"/>
              <a:gd name="T19" fmla="*/ 324 h 450"/>
              <a:gd name="T20" fmla="*/ 271 w 823"/>
              <a:gd name="T21" fmla="*/ 306 h 450"/>
              <a:gd name="T22" fmla="*/ 301 w 823"/>
              <a:gd name="T23" fmla="*/ 300 h 450"/>
              <a:gd name="T24" fmla="*/ 325 w 823"/>
              <a:gd name="T25" fmla="*/ 282 h 450"/>
              <a:gd name="T26" fmla="*/ 331 w 823"/>
              <a:gd name="T27" fmla="*/ 246 h 450"/>
              <a:gd name="T28" fmla="*/ 349 w 823"/>
              <a:gd name="T29" fmla="*/ 216 h 450"/>
              <a:gd name="T30" fmla="*/ 367 w 823"/>
              <a:gd name="T31" fmla="*/ 174 h 450"/>
              <a:gd name="T32" fmla="*/ 373 w 823"/>
              <a:gd name="T33" fmla="*/ 156 h 450"/>
              <a:gd name="T34" fmla="*/ 391 w 823"/>
              <a:gd name="T35" fmla="*/ 150 h 450"/>
              <a:gd name="T36" fmla="*/ 421 w 823"/>
              <a:gd name="T37" fmla="*/ 120 h 450"/>
              <a:gd name="T38" fmla="*/ 445 w 823"/>
              <a:gd name="T39" fmla="*/ 96 h 450"/>
              <a:gd name="T40" fmla="*/ 463 w 823"/>
              <a:gd name="T41" fmla="*/ 66 h 450"/>
              <a:gd name="T42" fmla="*/ 481 w 823"/>
              <a:gd name="T43" fmla="*/ 36 h 450"/>
              <a:gd name="T44" fmla="*/ 487 w 823"/>
              <a:gd name="T45" fmla="*/ 6 h 450"/>
              <a:gd name="T46" fmla="*/ 511 w 823"/>
              <a:gd name="T47" fmla="*/ 18 h 450"/>
              <a:gd name="T48" fmla="*/ 541 w 823"/>
              <a:gd name="T49" fmla="*/ 18 h 450"/>
              <a:gd name="T50" fmla="*/ 571 w 823"/>
              <a:gd name="T51" fmla="*/ 12 h 450"/>
              <a:gd name="T52" fmla="*/ 589 w 823"/>
              <a:gd name="T53" fmla="*/ 30 h 450"/>
              <a:gd name="T54" fmla="*/ 625 w 823"/>
              <a:gd name="T55" fmla="*/ 60 h 450"/>
              <a:gd name="T56" fmla="*/ 613 w 823"/>
              <a:gd name="T57" fmla="*/ 90 h 450"/>
              <a:gd name="T58" fmla="*/ 625 w 823"/>
              <a:gd name="T59" fmla="*/ 120 h 450"/>
              <a:gd name="T60" fmla="*/ 655 w 823"/>
              <a:gd name="T61" fmla="*/ 138 h 450"/>
              <a:gd name="T62" fmla="*/ 703 w 823"/>
              <a:gd name="T63" fmla="*/ 156 h 450"/>
              <a:gd name="T64" fmla="*/ 727 w 823"/>
              <a:gd name="T65" fmla="*/ 186 h 450"/>
              <a:gd name="T66" fmla="*/ 727 w 823"/>
              <a:gd name="T67" fmla="*/ 204 h 450"/>
              <a:gd name="T68" fmla="*/ 739 w 823"/>
              <a:gd name="T69" fmla="*/ 228 h 450"/>
              <a:gd name="T70" fmla="*/ 733 w 823"/>
              <a:gd name="T71" fmla="*/ 246 h 450"/>
              <a:gd name="T72" fmla="*/ 733 w 823"/>
              <a:gd name="T73" fmla="*/ 288 h 450"/>
              <a:gd name="T74" fmla="*/ 763 w 823"/>
              <a:gd name="T75" fmla="*/ 288 h 450"/>
              <a:gd name="T76" fmla="*/ 799 w 823"/>
              <a:gd name="T77" fmla="*/ 330 h 450"/>
              <a:gd name="T78" fmla="*/ 745 w 823"/>
              <a:gd name="T79" fmla="*/ 336 h 450"/>
              <a:gd name="T80" fmla="*/ 697 w 823"/>
              <a:gd name="T81" fmla="*/ 348 h 450"/>
              <a:gd name="T82" fmla="*/ 649 w 823"/>
              <a:gd name="T83" fmla="*/ 360 h 450"/>
              <a:gd name="T84" fmla="*/ 595 w 823"/>
              <a:gd name="T85" fmla="*/ 366 h 450"/>
              <a:gd name="T86" fmla="*/ 547 w 823"/>
              <a:gd name="T87" fmla="*/ 378 h 450"/>
              <a:gd name="T88" fmla="*/ 493 w 823"/>
              <a:gd name="T89" fmla="*/ 384 h 450"/>
              <a:gd name="T90" fmla="*/ 445 w 823"/>
              <a:gd name="T91" fmla="*/ 396 h 450"/>
              <a:gd name="T92" fmla="*/ 391 w 823"/>
              <a:gd name="T93" fmla="*/ 402 h 450"/>
              <a:gd name="T94" fmla="*/ 337 w 823"/>
              <a:gd name="T95" fmla="*/ 408 h 450"/>
              <a:gd name="T96" fmla="*/ 283 w 823"/>
              <a:gd name="T97" fmla="*/ 414 h 450"/>
              <a:gd name="T98" fmla="*/ 229 w 823"/>
              <a:gd name="T99" fmla="*/ 420 h 450"/>
              <a:gd name="T100" fmla="*/ 180 w 823"/>
              <a:gd name="T101" fmla="*/ 420 h 450"/>
              <a:gd name="T102" fmla="*/ 132 w 823"/>
              <a:gd name="T103" fmla="*/ 432 h 450"/>
              <a:gd name="T104" fmla="*/ 78 w 823"/>
              <a:gd name="T105" fmla="*/ 438 h 450"/>
              <a:gd name="T106" fmla="*/ 18 w 823"/>
              <a:gd name="T107" fmla="*/ 444 h 450"/>
              <a:gd name="T108" fmla="*/ 811 w 823"/>
              <a:gd name="T109" fmla="*/ 150 h 450"/>
              <a:gd name="T110" fmla="*/ 799 w 823"/>
              <a:gd name="T111" fmla="*/ 198 h 450"/>
              <a:gd name="T112" fmla="*/ 787 w 823"/>
              <a:gd name="T113" fmla="*/ 246 h 450"/>
              <a:gd name="T114" fmla="*/ 769 w 823"/>
              <a:gd name="T115" fmla="*/ 228 h 450"/>
              <a:gd name="T116" fmla="*/ 775 w 823"/>
              <a:gd name="T117" fmla="*/ 174 h 450"/>
              <a:gd name="T118" fmla="*/ 775 w 823"/>
              <a:gd name="T119" fmla="*/ 150 h 450"/>
              <a:gd name="T120" fmla="*/ 817 w 823"/>
              <a:gd name="T121" fmla="*/ 126 h 4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23" h="450">
                <a:moveTo>
                  <a:pt x="0" y="450"/>
                </a:moveTo>
                <a:lnTo>
                  <a:pt x="0" y="444"/>
                </a:lnTo>
                <a:lnTo>
                  <a:pt x="6" y="444"/>
                </a:lnTo>
                <a:lnTo>
                  <a:pt x="6" y="438"/>
                </a:lnTo>
                <a:lnTo>
                  <a:pt x="12" y="438"/>
                </a:lnTo>
                <a:lnTo>
                  <a:pt x="18" y="438"/>
                </a:lnTo>
                <a:lnTo>
                  <a:pt x="24" y="438"/>
                </a:lnTo>
                <a:lnTo>
                  <a:pt x="24" y="432"/>
                </a:lnTo>
                <a:lnTo>
                  <a:pt x="30" y="432"/>
                </a:lnTo>
                <a:lnTo>
                  <a:pt x="36" y="432"/>
                </a:lnTo>
                <a:lnTo>
                  <a:pt x="36" y="426"/>
                </a:lnTo>
                <a:lnTo>
                  <a:pt x="42" y="426"/>
                </a:lnTo>
                <a:lnTo>
                  <a:pt x="48" y="426"/>
                </a:lnTo>
                <a:lnTo>
                  <a:pt x="48" y="420"/>
                </a:lnTo>
                <a:lnTo>
                  <a:pt x="48" y="426"/>
                </a:lnTo>
                <a:lnTo>
                  <a:pt x="48" y="420"/>
                </a:lnTo>
                <a:lnTo>
                  <a:pt x="48" y="426"/>
                </a:lnTo>
                <a:lnTo>
                  <a:pt x="48" y="420"/>
                </a:lnTo>
                <a:lnTo>
                  <a:pt x="54" y="420"/>
                </a:lnTo>
                <a:lnTo>
                  <a:pt x="54" y="414"/>
                </a:lnTo>
                <a:lnTo>
                  <a:pt x="54" y="408"/>
                </a:lnTo>
                <a:lnTo>
                  <a:pt x="60" y="408"/>
                </a:lnTo>
                <a:lnTo>
                  <a:pt x="66" y="408"/>
                </a:lnTo>
                <a:lnTo>
                  <a:pt x="66" y="402"/>
                </a:lnTo>
                <a:lnTo>
                  <a:pt x="66" y="408"/>
                </a:lnTo>
                <a:lnTo>
                  <a:pt x="66" y="402"/>
                </a:lnTo>
                <a:lnTo>
                  <a:pt x="72" y="402"/>
                </a:lnTo>
                <a:lnTo>
                  <a:pt x="78" y="402"/>
                </a:lnTo>
                <a:lnTo>
                  <a:pt x="78" y="396"/>
                </a:lnTo>
                <a:lnTo>
                  <a:pt x="78" y="390"/>
                </a:lnTo>
                <a:lnTo>
                  <a:pt x="78" y="384"/>
                </a:lnTo>
                <a:lnTo>
                  <a:pt x="78" y="390"/>
                </a:lnTo>
                <a:lnTo>
                  <a:pt x="78" y="384"/>
                </a:lnTo>
                <a:lnTo>
                  <a:pt x="84" y="384"/>
                </a:lnTo>
                <a:lnTo>
                  <a:pt x="84" y="378"/>
                </a:lnTo>
                <a:lnTo>
                  <a:pt x="90" y="378"/>
                </a:lnTo>
                <a:lnTo>
                  <a:pt x="90" y="372"/>
                </a:lnTo>
                <a:lnTo>
                  <a:pt x="90" y="366"/>
                </a:lnTo>
                <a:lnTo>
                  <a:pt x="96" y="366"/>
                </a:lnTo>
                <a:lnTo>
                  <a:pt x="90" y="366"/>
                </a:lnTo>
                <a:lnTo>
                  <a:pt x="96" y="366"/>
                </a:lnTo>
                <a:lnTo>
                  <a:pt x="96" y="360"/>
                </a:lnTo>
                <a:lnTo>
                  <a:pt x="102" y="360"/>
                </a:lnTo>
                <a:lnTo>
                  <a:pt x="102" y="354"/>
                </a:lnTo>
                <a:lnTo>
                  <a:pt x="108" y="354"/>
                </a:lnTo>
                <a:lnTo>
                  <a:pt x="108" y="348"/>
                </a:lnTo>
                <a:lnTo>
                  <a:pt x="108" y="354"/>
                </a:lnTo>
                <a:lnTo>
                  <a:pt x="108" y="348"/>
                </a:lnTo>
                <a:lnTo>
                  <a:pt x="114" y="348"/>
                </a:lnTo>
                <a:lnTo>
                  <a:pt x="120" y="348"/>
                </a:lnTo>
                <a:lnTo>
                  <a:pt x="120" y="342"/>
                </a:lnTo>
                <a:lnTo>
                  <a:pt x="126" y="342"/>
                </a:lnTo>
                <a:lnTo>
                  <a:pt x="132" y="336"/>
                </a:lnTo>
                <a:lnTo>
                  <a:pt x="132" y="330"/>
                </a:lnTo>
                <a:lnTo>
                  <a:pt x="138" y="330"/>
                </a:lnTo>
                <a:lnTo>
                  <a:pt x="138" y="324"/>
                </a:lnTo>
                <a:lnTo>
                  <a:pt x="144" y="324"/>
                </a:lnTo>
                <a:lnTo>
                  <a:pt x="144" y="318"/>
                </a:lnTo>
                <a:lnTo>
                  <a:pt x="150" y="318"/>
                </a:lnTo>
                <a:lnTo>
                  <a:pt x="150" y="312"/>
                </a:lnTo>
                <a:lnTo>
                  <a:pt x="156" y="312"/>
                </a:lnTo>
                <a:lnTo>
                  <a:pt x="156" y="306"/>
                </a:lnTo>
                <a:lnTo>
                  <a:pt x="162" y="306"/>
                </a:lnTo>
                <a:lnTo>
                  <a:pt x="162" y="312"/>
                </a:lnTo>
                <a:lnTo>
                  <a:pt x="156" y="312"/>
                </a:lnTo>
                <a:lnTo>
                  <a:pt x="162" y="312"/>
                </a:lnTo>
                <a:lnTo>
                  <a:pt x="162" y="318"/>
                </a:lnTo>
                <a:lnTo>
                  <a:pt x="168" y="318"/>
                </a:lnTo>
                <a:lnTo>
                  <a:pt x="162" y="318"/>
                </a:lnTo>
                <a:lnTo>
                  <a:pt x="168" y="318"/>
                </a:lnTo>
                <a:lnTo>
                  <a:pt x="162" y="318"/>
                </a:lnTo>
                <a:lnTo>
                  <a:pt x="168" y="318"/>
                </a:lnTo>
                <a:lnTo>
                  <a:pt x="162" y="318"/>
                </a:lnTo>
                <a:lnTo>
                  <a:pt x="162" y="324"/>
                </a:lnTo>
                <a:lnTo>
                  <a:pt x="168" y="324"/>
                </a:lnTo>
                <a:lnTo>
                  <a:pt x="168" y="330"/>
                </a:lnTo>
                <a:lnTo>
                  <a:pt x="174" y="330"/>
                </a:lnTo>
                <a:lnTo>
                  <a:pt x="174" y="336"/>
                </a:lnTo>
                <a:lnTo>
                  <a:pt x="180" y="336"/>
                </a:lnTo>
                <a:lnTo>
                  <a:pt x="186" y="336"/>
                </a:lnTo>
                <a:lnTo>
                  <a:pt x="186" y="342"/>
                </a:lnTo>
                <a:lnTo>
                  <a:pt x="186" y="336"/>
                </a:lnTo>
                <a:lnTo>
                  <a:pt x="186" y="342"/>
                </a:lnTo>
                <a:lnTo>
                  <a:pt x="186" y="336"/>
                </a:lnTo>
                <a:lnTo>
                  <a:pt x="186" y="342"/>
                </a:lnTo>
                <a:lnTo>
                  <a:pt x="192" y="342"/>
                </a:lnTo>
                <a:lnTo>
                  <a:pt x="199" y="342"/>
                </a:lnTo>
                <a:lnTo>
                  <a:pt x="205" y="342"/>
                </a:lnTo>
                <a:lnTo>
                  <a:pt x="211" y="342"/>
                </a:lnTo>
                <a:lnTo>
                  <a:pt x="211" y="336"/>
                </a:lnTo>
                <a:lnTo>
                  <a:pt x="217" y="336"/>
                </a:lnTo>
                <a:lnTo>
                  <a:pt x="217" y="330"/>
                </a:lnTo>
                <a:lnTo>
                  <a:pt x="223" y="330"/>
                </a:lnTo>
                <a:lnTo>
                  <a:pt x="223" y="324"/>
                </a:lnTo>
                <a:lnTo>
                  <a:pt x="229" y="324"/>
                </a:lnTo>
                <a:lnTo>
                  <a:pt x="235" y="324"/>
                </a:lnTo>
                <a:lnTo>
                  <a:pt x="235" y="330"/>
                </a:lnTo>
                <a:lnTo>
                  <a:pt x="241" y="330"/>
                </a:lnTo>
                <a:lnTo>
                  <a:pt x="247" y="330"/>
                </a:lnTo>
                <a:lnTo>
                  <a:pt x="247" y="324"/>
                </a:lnTo>
                <a:lnTo>
                  <a:pt x="253" y="324"/>
                </a:lnTo>
                <a:lnTo>
                  <a:pt x="259" y="324"/>
                </a:lnTo>
                <a:lnTo>
                  <a:pt x="265" y="324"/>
                </a:lnTo>
                <a:lnTo>
                  <a:pt x="265" y="318"/>
                </a:lnTo>
                <a:lnTo>
                  <a:pt x="265" y="324"/>
                </a:lnTo>
                <a:lnTo>
                  <a:pt x="265" y="318"/>
                </a:lnTo>
                <a:lnTo>
                  <a:pt x="271" y="318"/>
                </a:lnTo>
                <a:lnTo>
                  <a:pt x="277" y="312"/>
                </a:lnTo>
                <a:lnTo>
                  <a:pt x="271" y="312"/>
                </a:lnTo>
                <a:lnTo>
                  <a:pt x="271" y="306"/>
                </a:lnTo>
                <a:lnTo>
                  <a:pt x="277" y="306"/>
                </a:lnTo>
                <a:lnTo>
                  <a:pt x="271" y="306"/>
                </a:lnTo>
                <a:lnTo>
                  <a:pt x="271" y="300"/>
                </a:lnTo>
                <a:lnTo>
                  <a:pt x="277" y="300"/>
                </a:lnTo>
                <a:lnTo>
                  <a:pt x="277" y="306"/>
                </a:lnTo>
                <a:lnTo>
                  <a:pt x="283" y="306"/>
                </a:lnTo>
                <a:lnTo>
                  <a:pt x="289" y="306"/>
                </a:lnTo>
                <a:lnTo>
                  <a:pt x="289" y="300"/>
                </a:lnTo>
                <a:lnTo>
                  <a:pt x="295" y="300"/>
                </a:lnTo>
                <a:lnTo>
                  <a:pt x="301" y="300"/>
                </a:lnTo>
                <a:lnTo>
                  <a:pt x="301" y="294"/>
                </a:lnTo>
                <a:lnTo>
                  <a:pt x="307" y="294"/>
                </a:lnTo>
                <a:lnTo>
                  <a:pt x="307" y="288"/>
                </a:lnTo>
                <a:lnTo>
                  <a:pt x="313" y="294"/>
                </a:lnTo>
                <a:lnTo>
                  <a:pt x="319" y="294"/>
                </a:lnTo>
                <a:lnTo>
                  <a:pt x="319" y="288"/>
                </a:lnTo>
                <a:lnTo>
                  <a:pt x="325" y="288"/>
                </a:lnTo>
                <a:lnTo>
                  <a:pt x="325" y="282"/>
                </a:lnTo>
                <a:lnTo>
                  <a:pt x="331" y="282"/>
                </a:lnTo>
                <a:lnTo>
                  <a:pt x="325" y="282"/>
                </a:lnTo>
                <a:lnTo>
                  <a:pt x="325" y="276"/>
                </a:lnTo>
                <a:lnTo>
                  <a:pt x="331" y="276"/>
                </a:lnTo>
                <a:lnTo>
                  <a:pt x="331" y="270"/>
                </a:lnTo>
                <a:lnTo>
                  <a:pt x="337" y="270"/>
                </a:lnTo>
                <a:lnTo>
                  <a:pt x="337" y="264"/>
                </a:lnTo>
                <a:lnTo>
                  <a:pt x="331" y="264"/>
                </a:lnTo>
                <a:lnTo>
                  <a:pt x="325" y="258"/>
                </a:lnTo>
                <a:lnTo>
                  <a:pt x="331" y="258"/>
                </a:lnTo>
                <a:lnTo>
                  <a:pt x="331" y="252"/>
                </a:lnTo>
                <a:lnTo>
                  <a:pt x="331" y="246"/>
                </a:lnTo>
                <a:lnTo>
                  <a:pt x="331" y="240"/>
                </a:lnTo>
                <a:lnTo>
                  <a:pt x="337" y="240"/>
                </a:lnTo>
                <a:lnTo>
                  <a:pt x="337" y="234"/>
                </a:lnTo>
                <a:lnTo>
                  <a:pt x="337" y="228"/>
                </a:lnTo>
                <a:lnTo>
                  <a:pt x="343" y="228"/>
                </a:lnTo>
                <a:lnTo>
                  <a:pt x="337" y="228"/>
                </a:lnTo>
                <a:lnTo>
                  <a:pt x="343" y="228"/>
                </a:lnTo>
                <a:lnTo>
                  <a:pt x="343" y="222"/>
                </a:lnTo>
                <a:lnTo>
                  <a:pt x="349" y="222"/>
                </a:lnTo>
                <a:lnTo>
                  <a:pt x="349" y="216"/>
                </a:lnTo>
                <a:lnTo>
                  <a:pt x="349" y="210"/>
                </a:lnTo>
                <a:lnTo>
                  <a:pt x="355" y="210"/>
                </a:lnTo>
                <a:lnTo>
                  <a:pt x="355" y="204"/>
                </a:lnTo>
                <a:lnTo>
                  <a:pt x="355" y="198"/>
                </a:lnTo>
                <a:lnTo>
                  <a:pt x="355" y="192"/>
                </a:lnTo>
                <a:lnTo>
                  <a:pt x="355" y="186"/>
                </a:lnTo>
                <a:lnTo>
                  <a:pt x="361" y="186"/>
                </a:lnTo>
                <a:lnTo>
                  <a:pt x="361" y="180"/>
                </a:lnTo>
                <a:lnTo>
                  <a:pt x="367" y="180"/>
                </a:lnTo>
                <a:lnTo>
                  <a:pt x="367" y="174"/>
                </a:lnTo>
                <a:lnTo>
                  <a:pt x="361" y="174"/>
                </a:lnTo>
                <a:lnTo>
                  <a:pt x="361" y="168"/>
                </a:lnTo>
                <a:lnTo>
                  <a:pt x="367" y="168"/>
                </a:lnTo>
                <a:lnTo>
                  <a:pt x="367" y="162"/>
                </a:lnTo>
                <a:lnTo>
                  <a:pt x="367" y="168"/>
                </a:lnTo>
                <a:lnTo>
                  <a:pt x="367" y="162"/>
                </a:lnTo>
                <a:lnTo>
                  <a:pt x="367" y="168"/>
                </a:lnTo>
                <a:lnTo>
                  <a:pt x="367" y="162"/>
                </a:lnTo>
                <a:lnTo>
                  <a:pt x="367" y="156"/>
                </a:lnTo>
                <a:lnTo>
                  <a:pt x="373" y="156"/>
                </a:lnTo>
                <a:lnTo>
                  <a:pt x="373" y="150"/>
                </a:lnTo>
                <a:lnTo>
                  <a:pt x="373" y="144"/>
                </a:lnTo>
                <a:lnTo>
                  <a:pt x="373" y="138"/>
                </a:lnTo>
                <a:lnTo>
                  <a:pt x="373" y="132"/>
                </a:lnTo>
                <a:lnTo>
                  <a:pt x="379" y="132"/>
                </a:lnTo>
                <a:lnTo>
                  <a:pt x="379" y="138"/>
                </a:lnTo>
                <a:lnTo>
                  <a:pt x="385" y="138"/>
                </a:lnTo>
                <a:lnTo>
                  <a:pt x="391" y="138"/>
                </a:lnTo>
                <a:lnTo>
                  <a:pt x="391" y="144"/>
                </a:lnTo>
                <a:lnTo>
                  <a:pt x="391" y="150"/>
                </a:lnTo>
                <a:lnTo>
                  <a:pt x="397" y="150"/>
                </a:lnTo>
                <a:lnTo>
                  <a:pt x="403" y="150"/>
                </a:lnTo>
                <a:lnTo>
                  <a:pt x="409" y="150"/>
                </a:lnTo>
                <a:lnTo>
                  <a:pt x="415" y="150"/>
                </a:lnTo>
                <a:lnTo>
                  <a:pt x="415" y="144"/>
                </a:lnTo>
                <a:lnTo>
                  <a:pt x="415" y="138"/>
                </a:lnTo>
                <a:lnTo>
                  <a:pt x="421" y="138"/>
                </a:lnTo>
                <a:lnTo>
                  <a:pt x="421" y="132"/>
                </a:lnTo>
                <a:lnTo>
                  <a:pt x="421" y="126"/>
                </a:lnTo>
                <a:lnTo>
                  <a:pt x="421" y="120"/>
                </a:lnTo>
                <a:lnTo>
                  <a:pt x="421" y="114"/>
                </a:lnTo>
                <a:lnTo>
                  <a:pt x="427" y="114"/>
                </a:lnTo>
                <a:lnTo>
                  <a:pt x="427" y="108"/>
                </a:lnTo>
                <a:lnTo>
                  <a:pt x="427" y="102"/>
                </a:lnTo>
                <a:lnTo>
                  <a:pt x="427" y="96"/>
                </a:lnTo>
                <a:lnTo>
                  <a:pt x="433" y="96"/>
                </a:lnTo>
                <a:lnTo>
                  <a:pt x="433" y="90"/>
                </a:lnTo>
                <a:lnTo>
                  <a:pt x="439" y="90"/>
                </a:lnTo>
                <a:lnTo>
                  <a:pt x="439" y="96"/>
                </a:lnTo>
                <a:lnTo>
                  <a:pt x="445" y="96"/>
                </a:lnTo>
                <a:lnTo>
                  <a:pt x="451" y="96"/>
                </a:lnTo>
                <a:lnTo>
                  <a:pt x="451" y="90"/>
                </a:lnTo>
                <a:lnTo>
                  <a:pt x="451" y="84"/>
                </a:lnTo>
                <a:lnTo>
                  <a:pt x="451" y="78"/>
                </a:lnTo>
                <a:lnTo>
                  <a:pt x="457" y="78"/>
                </a:lnTo>
                <a:lnTo>
                  <a:pt x="457" y="72"/>
                </a:lnTo>
                <a:lnTo>
                  <a:pt x="457" y="78"/>
                </a:lnTo>
                <a:lnTo>
                  <a:pt x="463" y="78"/>
                </a:lnTo>
                <a:lnTo>
                  <a:pt x="463" y="72"/>
                </a:lnTo>
                <a:lnTo>
                  <a:pt x="463" y="66"/>
                </a:lnTo>
                <a:lnTo>
                  <a:pt x="469" y="66"/>
                </a:lnTo>
                <a:lnTo>
                  <a:pt x="469" y="60"/>
                </a:lnTo>
                <a:lnTo>
                  <a:pt x="475" y="60"/>
                </a:lnTo>
                <a:lnTo>
                  <a:pt x="469" y="60"/>
                </a:lnTo>
                <a:lnTo>
                  <a:pt x="469" y="54"/>
                </a:lnTo>
                <a:lnTo>
                  <a:pt x="475" y="54"/>
                </a:lnTo>
                <a:lnTo>
                  <a:pt x="475" y="48"/>
                </a:lnTo>
                <a:lnTo>
                  <a:pt x="481" y="48"/>
                </a:lnTo>
                <a:lnTo>
                  <a:pt x="481" y="42"/>
                </a:lnTo>
                <a:lnTo>
                  <a:pt x="481" y="36"/>
                </a:lnTo>
                <a:lnTo>
                  <a:pt x="481" y="30"/>
                </a:lnTo>
                <a:lnTo>
                  <a:pt x="481" y="24"/>
                </a:lnTo>
                <a:lnTo>
                  <a:pt x="481" y="18"/>
                </a:lnTo>
                <a:lnTo>
                  <a:pt x="487" y="18"/>
                </a:lnTo>
                <a:lnTo>
                  <a:pt x="481" y="18"/>
                </a:lnTo>
                <a:lnTo>
                  <a:pt x="487" y="18"/>
                </a:lnTo>
                <a:lnTo>
                  <a:pt x="487" y="12"/>
                </a:lnTo>
                <a:lnTo>
                  <a:pt x="481" y="12"/>
                </a:lnTo>
                <a:lnTo>
                  <a:pt x="487" y="12"/>
                </a:lnTo>
                <a:lnTo>
                  <a:pt x="487" y="6"/>
                </a:lnTo>
                <a:lnTo>
                  <a:pt x="481" y="6"/>
                </a:lnTo>
                <a:lnTo>
                  <a:pt x="481" y="0"/>
                </a:lnTo>
                <a:lnTo>
                  <a:pt x="487" y="0"/>
                </a:lnTo>
                <a:lnTo>
                  <a:pt x="493" y="0"/>
                </a:lnTo>
                <a:lnTo>
                  <a:pt x="493" y="6"/>
                </a:lnTo>
                <a:lnTo>
                  <a:pt x="499" y="6"/>
                </a:lnTo>
                <a:lnTo>
                  <a:pt x="499" y="12"/>
                </a:lnTo>
                <a:lnTo>
                  <a:pt x="505" y="12"/>
                </a:lnTo>
                <a:lnTo>
                  <a:pt x="511" y="12"/>
                </a:lnTo>
                <a:lnTo>
                  <a:pt x="511" y="18"/>
                </a:lnTo>
                <a:lnTo>
                  <a:pt x="517" y="18"/>
                </a:lnTo>
                <a:lnTo>
                  <a:pt x="523" y="18"/>
                </a:lnTo>
                <a:lnTo>
                  <a:pt x="523" y="24"/>
                </a:lnTo>
                <a:lnTo>
                  <a:pt x="529" y="24"/>
                </a:lnTo>
                <a:lnTo>
                  <a:pt x="535" y="30"/>
                </a:lnTo>
                <a:lnTo>
                  <a:pt x="541" y="30"/>
                </a:lnTo>
                <a:lnTo>
                  <a:pt x="541" y="24"/>
                </a:lnTo>
                <a:lnTo>
                  <a:pt x="541" y="18"/>
                </a:lnTo>
                <a:lnTo>
                  <a:pt x="547" y="18"/>
                </a:lnTo>
                <a:lnTo>
                  <a:pt x="541" y="18"/>
                </a:lnTo>
                <a:lnTo>
                  <a:pt x="547" y="18"/>
                </a:lnTo>
                <a:lnTo>
                  <a:pt x="541" y="18"/>
                </a:lnTo>
                <a:lnTo>
                  <a:pt x="547" y="18"/>
                </a:lnTo>
                <a:lnTo>
                  <a:pt x="547" y="12"/>
                </a:lnTo>
                <a:lnTo>
                  <a:pt x="547" y="6"/>
                </a:lnTo>
                <a:lnTo>
                  <a:pt x="553" y="6"/>
                </a:lnTo>
                <a:lnTo>
                  <a:pt x="559" y="6"/>
                </a:lnTo>
                <a:lnTo>
                  <a:pt x="565" y="6"/>
                </a:lnTo>
                <a:lnTo>
                  <a:pt x="565" y="12"/>
                </a:lnTo>
                <a:lnTo>
                  <a:pt x="571" y="12"/>
                </a:lnTo>
                <a:lnTo>
                  <a:pt x="577" y="12"/>
                </a:lnTo>
                <a:lnTo>
                  <a:pt x="577" y="18"/>
                </a:lnTo>
                <a:lnTo>
                  <a:pt x="571" y="18"/>
                </a:lnTo>
                <a:lnTo>
                  <a:pt x="571" y="24"/>
                </a:lnTo>
                <a:lnTo>
                  <a:pt x="571" y="30"/>
                </a:lnTo>
                <a:lnTo>
                  <a:pt x="577" y="30"/>
                </a:lnTo>
                <a:lnTo>
                  <a:pt x="577" y="36"/>
                </a:lnTo>
                <a:lnTo>
                  <a:pt x="583" y="36"/>
                </a:lnTo>
                <a:lnTo>
                  <a:pt x="589" y="36"/>
                </a:lnTo>
                <a:lnTo>
                  <a:pt x="589" y="30"/>
                </a:lnTo>
                <a:lnTo>
                  <a:pt x="595" y="30"/>
                </a:lnTo>
                <a:lnTo>
                  <a:pt x="595" y="36"/>
                </a:lnTo>
                <a:lnTo>
                  <a:pt x="601" y="36"/>
                </a:lnTo>
                <a:lnTo>
                  <a:pt x="601" y="42"/>
                </a:lnTo>
                <a:lnTo>
                  <a:pt x="607" y="42"/>
                </a:lnTo>
                <a:lnTo>
                  <a:pt x="613" y="42"/>
                </a:lnTo>
                <a:lnTo>
                  <a:pt x="619" y="48"/>
                </a:lnTo>
                <a:lnTo>
                  <a:pt x="625" y="48"/>
                </a:lnTo>
                <a:lnTo>
                  <a:pt x="625" y="54"/>
                </a:lnTo>
                <a:lnTo>
                  <a:pt x="625" y="60"/>
                </a:lnTo>
                <a:lnTo>
                  <a:pt x="625" y="66"/>
                </a:lnTo>
                <a:lnTo>
                  <a:pt x="631" y="66"/>
                </a:lnTo>
                <a:lnTo>
                  <a:pt x="631" y="72"/>
                </a:lnTo>
                <a:lnTo>
                  <a:pt x="625" y="72"/>
                </a:lnTo>
                <a:lnTo>
                  <a:pt x="625" y="78"/>
                </a:lnTo>
                <a:lnTo>
                  <a:pt x="619" y="78"/>
                </a:lnTo>
                <a:lnTo>
                  <a:pt x="619" y="84"/>
                </a:lnTo>
                <a:lnTo>
                  <a:pt x="625" y="84"/>
                </a:lnTo>
                <a:lnTo>
                  <a:pt x="619" y="84"/>
                </a:lnTo>
                <a:lnTo>
                  <a:pt x="613" y="90"/>
                </a:lnTo>
                <a:lnTo>
                  <a:pt x="613" y="96"/>
                </a:lnTo>
                <a:lnTo>
                  <a:pt x="613" y="102"/>
                </a:lnTo>
                <a:lnTo>
                  <a:pt x="607" y="102"/>
                </a:lnTo>
                <a:lnTo>
                  <a:pt x="607" y="108"/>
                </a:lnTo>
                <a:lnTo>
                  <a:pt x="607" y="114"/>
                </a:lnTo>
                <a:lnTo>
                  <a:pt x="613" y="120"/>
                </a:lnTo>
                <a:lnTo>
                  <a:pt x="613" y="126"/>
                </a:lnTo>
                <a:lnTo>
                  <a:pt x="619" y="126"/>
                </a:lnTo>
                <a:lnTo>
                  <a:pt x="625" y="126"/>
                </a:lnTo>
                <a:lnTo>
                  <a:pt x="625" y="120"/>
                </a:lnTo>
                <a:lnTo>
                  <a:pt x="631" y="120"/>
                </a:lnTo>
                <a:lnTo>
                  <a:pt x="631" y="114"/>
                </a:lnTo>
                <a:lnTo>
                  <a:pt x="637" y="114"/>
                </a:lnTo>
                <a:lnTo>
                  <a:pt x="643" y="114"/>
                </a:lnTo>
                <a:lnTo>
                  <a:pt x="643" y="120"/>
                </a:lnTo>
                <a:lnTo>
                  <a:pt x="643" y="126"/>
                </a:lnTo>
                <a:lnTo>
                  <a:pt x="649" y="126"/>
                </a:lnTo>
                <a:lnTo>
                  <a:pt x="649" y="132"/>
                </a:lnTo>
                <a:lnTo>
                  <a:pt x="649" y="138"/>
                </a:lnTo>
                <a:lnTo>
                  <a:pt x="655" y="138"/>
                </a:lnTo>
                <a:lnTo>
                  <a:pt x="661" y="138"/>
                </a:lnTo>
                <a:lnTo>
                  <a:pt x="667" y="138"/>
                </a:lnTo>
                <a:lnTo>
                  <a:pt x="673" y="138"/>
                </a:lnTo>
                <a:lnTo>
                  <a:pt x="685" y="138"/>
                </a:lnTo>
                <a:lnTo>
                  <a:pt x="691" y="138"/>
                </a:lnTo>
                <a:lnTo>
                  <a:pt x="691" y="144"/>
                </a:lnTo>
                <a:lnTo>
                  <a:pt x="697" y="144"/>
                </a:lnTo>
                <a:lnTo>
                  <a:pt x="697" y="150"/>
                </a:lnTo>
                <a:lnTo>
                  <a:pt x="703" y="150"/>
                </a:lnTo>
                <a:lnTo>
                  <a:pt x="703" y="156"/>
                </a:lnTo>
                <a:lnTo>
                  <a:pt x="709" y="156"/>
                </a:lnTo>
                <a:lnTo>
                  <a:pt x="715" y="156"/>
                </a:lnTo>
                <a:lnTo>
                  <a:pt x="721" y="156"/>
                </a:lnTo>
                <a:lnTo>
                  <a:pt x="721" y="162"/>
                </a:lnTo>
                <a:lnTo>
                  <a:pt x="727" y="162"/>
                </a:lnTo>
                <a:lnTo>
                  <a:pt x="733" y="162"/>
                </a:lnTo>
                <a:lnTo>
                  <a:pt x="733" y="168"/>
                </a:lnTo>
                <a:lnTo>
                  <a:pt x="727" y="174"/>
                </a:lnTo>
                <a:lnTo>
                  <a:pt x="727" y="180"/>
                </a:lnTo>
                <a:lnTo>
                  <a:pt x="727" y="186"/>
                </a:lnTo>
                <a:lnTo>
                  <a:pt x="727" y="192"/>
                </a:lnTo>
                <a:lnTo>
                  <a:pt x="727" y="198"/>
                </a:lnTo>
                <a:lnTo>
                  <a:pt x="733" y="198"/>
                </a:lnTo>
                <a:lnTo>
                  <a:pt x="727" y="198"/>
                </a:lnTo>
                <a:lnTo>
                  <a:pt x="727" y="204"/>
                </a:lnTo>
                <a:lnTo>
                  <a:pt x="721" y="198"/>
                </a:lnTo>
                <a:lnTo>
                  <a:pt x="721" y="204"/>
                </a:lnTo>
                <a:lnTo>
                  <a:pt x="715" y="204"/>
                </a:lnTo>
                <a:lnTo>
                  <a:pt x="721" y="204"/>
                </a:lnTo>
                <a:lnTo>
                  <a:pt x="727" y="204"/>
                </a:lnTo>
                <a:lnTo>
                  <a:pt x="733" y="204"/>
                </a:lnTo>
                <a:lnTo>
                  <a:pt x="733" y="210"/>
                </a:lnTo>
                <a:lnTo>
                  <a:pt x="727" y="210"/>
                </a:lnTo>
                <a:lnTo>
                  <a:pt x="727" y="216"/>
                </a:lnTo>
                <a:lnTo>
                  <a:pt x="733" y="216"/>
                </a:lnTo>
                <a:lnTo>
                  <a:pt x="733" y="210"/>
                </a:lnTo>
                <a:lnTo>
                  <a:pt x="733" y="216"/>
                </a:lnTo>
                <a:lnTo>
                  <a:pt x="739" y="216"/>
                </a:lnTo>
                <a:lnTo>
                  <a:pt x="739" y="222"/>
                </a:lnTo>
                <a:lnTo>
                  <a:pt x="739" y="228"/>
                </a:lnTo>
                <a:lnTo>
                  <a:pt x="745" y="228"/>
                </a:lnTo>
                <a:lnTo>
                  <a:pt x="739" y="228"/>
                </a:lnTo>
                <a:lnTo>
                  <a:pt x="739" y="234"/>
                </a:lnTo>
                <a:lnTo>
                  <a:pt x="739" y="240"/>
                </a:lnTo>
                <a:lnTo>
                  <a:pt x="739" y="234"/>
                </a:lnTo>
                <a:lnTo>
                  <a:pt x="733" y="234"/>
                </a:lnTo>
                <a:lnTo>
                  <a:pt x="727" y="234"/>
                </a:lnTo>
                <a:lnTo>
                  <a:pt x="727" y="240"/>
                </a:lnTo>
                <a:lnTo>
                  <a:pt x="733" y="240"/>
                </a:lnTo>
                <a:lnTo>
                  <a:pt x="733" y="246"/>
                </a:lnTo>
                <a:lnTo>
                  <a:pt x="733" y="252"/>
                </a:lnTo>
                <a:lnTo>
                  <a:pt x="733" y="258"/>
                </a:lnTo>
                <a:lnTo>
                  <a:pt x="739" y="258"/>
                </a:lnTo>
                <a:lnTo>
                  <a:pt x="745" y="264"/>
                </a:lnTo>
                <a:lnTo>
                  <a:pt x="745" y="270"/>
                </a:lnTo>
                <a:lnTo>
                  <a:pt x="745" y="276"/>
                </a:lnTo>
                <a:lnTo>
                  <a:pt x="739" y="276"/>
                </a:lnTo>
                <a:lnTo>
                  <a:pt x="739" y="282"/>
                </a:lnTo>
                <a:lnTo>
                  <a:pt x="739" y="288"/>
                </a:lnTo>
                <a:lnTo>
                  <a:pt x="733" y="288"/>
                </a:lnTo>
                <a:lnTo>
                  <a:pt x="727" y="288"/>
                </a:lnTo>
                <a:lnTo>
                  <a:pt x="727" y="294"/>
                </a:lnTo>
                <a:lnTo>
                  <a:pt x="733" y="294"/>
                </a:lnTo>
                <a:lnTo>
                  <a:pt x="739" y="294"/>
                </a:lnTo>
                <a:lnTo>
                  <a:pt x="739" y="288"/>
                </a:lnTo>
                <a:lnTo>
                  <a:pt x="745" y="288"/>
                </a:lnTo>
                <a:lnTo>
                  <a:pt x="745" y="282"/>
                </a:lnTo>
                <a:lnTo>
                  <a:pt x="751" y="282"/>
                </a:lnTo>
                <a:lnTo>
                  <a:pt x="757" y="282"/>
                </a:lnTo>
                <a:lnTo>
                  <a:pt x="763" y="288"/>
                </a:lnTo>
                <a:lnTo>
                  <a:pt x="769" y="288"/>
                </a:lnTo>
                <a:lnTo>
                  <a:pt x="775" y="282"/>
                </a:lnTo>
                <a:lnTo>
                  <a:pt x="781" y="282"/>
                </a:lnTo>
                <a:lnTo>
                  <a:pt x="781" y="288"/>
                </a:lnTo>
                <a:lnTo>
                  <a:pt x="787" y="294"/>
                </a:lnTo>
                <a:lnTo>
                  <a:pt x="787" y="300"/>
                </a:lnTo>
                <a:lnTo>
                  <a:pt x="793" y="312"/>
                </a:lnTo>
                <a:lnTo>
                  <a:pt x="799" y="318"/>
                </a:lnTo>
                <a:lnTo>
                  <a:pt x="799" y="324"/>
                </a:lnTo>
                <a:lnTo>
                  <a:pt x="799" y="330"/>
                </a:lnTo>
                <a:lnTo>
                  <a:pt x="793" y="330"/>
                </a:lnTo>
                <a:lnTo>
                  <a:pt x="787" y="330"/>
                </a:lnTo>
                <a:lnTo>
                  <a:pt x="781" y="330"/>
                </a:lnTo>
                <a:lnTo>
                  <a:pt x="775" y="330"/>
                </a:lnTo>
                <a:lnTo>
                  <a:pt x="775" y="336"/>
                </a:lnTo>
                <a:lnTo>
                  <a:pt x="769" y="336"/>
                </a:lnTo>
                <a:lnTo>
                  <a:pt x="763" y="336"/>
                </a:lnTo>
                <a:lnTo>
                  <a:pt x="757" y="336"/>
                </a:lnTo>
                <a:lnTo>
                  <a:pt x="751" y="336"/>
                </a:lnTo>
                <a:lnTo>
                  <a:pt x="745" y="336"/>
                </a:lnTo>
                <a:lnTo>
                  <a:pt x="745" y="342"/>
                </a:lnTo>
                <a:lnTo>
                  <a:pt x="739" y="342"/>
                </a:lnTo>
                <a:lnTo>
                  <a:pt x="733" y="342"/>
                </a:lnTo>
                <a:lnTo>
                  <a:pt x="727" y="342"/>
                </a:lnTo>
                <a:lnTo>
                  <a:pt x="721" y="342"/>
                </a:lnTo>
                <a:lnTo>
                  <a:pt x="715" y="342"/>
                </a:lnTo>
                <a:lnTo>
                  <a:pt x="715" y="348"/>
                </a:lnTo>
                <a:lnTo>
                  <a:pt x="709" y="348"/>
                </a:lnTo>
                <a:lnTo>
                  <a:pt x="703" y="348"/>
                </a:lnTo>
                <a:lnTo>
                  <a:pt x="697" y="348"/>
                </a:lnTo>
                <a:lnTo>
                  <a:pt x="691" y="348"/>
                </a:lnTo>
                <a:lnTo>
                  <a:pt x="685" y="348"/>
                </a:lnTo>
                <a:lnTo>
                  <a:pt x="685" y="354"/>
                </a:lnTo>
                <a:lnTo>
                  <a:pt x="679" y="354"/>
                </a:lnTo>
                <a:lnTo>
                  <a:pt x="673" y="354"/>
                </a:lnTo>
                <a:lnTo>
                  <a:pt x="667" y="354"/>
                </a:lnTo>
                <a:lnTo>
                  <a:pt x="661" y="354"/>
                </a:lnTo>
                <a:lnTo>
                  <a:pt x="655" y="354"/>
                </a:lnTo>
                <a:lnTo>
                  <a:pt x="655" y="360"/>
                </a:lnTo>
                <a:lnTo>
                  <a:pt x="649" y="360"/>
                </a:lnTo>
                <a:lnTo>
                  <a:pt x="643" y="360"/>
                </a:lnTo>
                <a:lnTo>
                  <a:pt x="637" y="360"/>
                </a:lnTo>
                <a:lnTo>
                  <a:pt x="631" y="360"/>
                </a:lnTo>
                <a:lnTo>
                  <a:pt x="625" y="360"/>
                </a:lnTo>
                <a:lnTo>
                  <a:pt x="619" y="360"/>
                </a:lnTo>
                <a:lnTo>
                  <a:pt x="619" y="366"/>
                </a:lnTo>
                <a:lnTo>
                  <a:pt x="613" y="366"/>
                </a:lnTo>
                <a:lnTo>
                  <a:pt x="607" y="366"/>
                </a:lnTo>
                <a:lnTo>
                  <a:pt x="601" y="366"/>
                </a:lnTo>
                <a:lnTo>
                  <a:pt x="595" y="366"/>
                </a:lnTo>
                <a:lnTo>
                  <a:pt x="589" y="366"/>
                </a:lnTo>
                <a:lnTo>
                  <a:pt x="589" y="372"/>
                </a:lnTo>
                <a:lnTo>
                  <a:pt x="583" y="372"/>
                </a:lnTo>
                <a:lnTo>
                  <a:pt x="577" y="372"/>
                </a:lnTo>
                <a:lnTo>
                  <a:pt x="571" y="372"/>
                </a:lnTo>
                <a:lnTo>
                  <a:pt x="565" y="372"/>
                </a:lnTo>
                <a:lnTo>
                  <a:pt x="559" y="372"/>
                </a:lnTo>
                <a:lnTo>
                  <a:pt x="553" y="372"/>
                </a:lnTo>
                <a:lnTo>
                  <a:pt x="553" y="378"/>
                </a:lnTo>
                <a:lnTo>
                  <a:pt x="547" y="378"/>
                </a:lnTo>
                <a:lnTo>
                  <a:pt x="541" y="378"/>
                </a:lnTo>
                <a:lnTo>
                  <a:pt x="535" y="378"/>
                </a:lnTo>
                <a:lnTo>
                  <a:pt x="529" y="378"/>
                </a:lnTo>
                <a:lnTo>
                  <a:pt x="523" y="378"/>
                </a:lnTo>
                <a:lnTo>
                  <a:pt x="517" y="378"/>
                </a:lnTo>
                <a:lnTo>
                  <a:pt x="517" y="384"/>
                </a:lnTo>
                <a:lnTo>
                  <a:pt x="511" y="384"/>
                </a:lnTo>
                <a:lnTo>
                  <a:pt x="505" y="384"/>
                </a:lnTo>
                <a:lnTo>
                  <a:pt x="499" y="384"/>
                </a:lnTo>
                <a:lnTo>
                  <a:pt x="493" y="384"/>
                </a:lnTo>
                <a:lnTo>
                  <a:pt x="487" y="384"/>
                </a:lnTo>
                <a:lnTo>
                  <a:pt x="481" y="384"/>
                </a:lnTo>
                <a:lnTo>
                  <a:pt x="481" y="390"/>
                </a:lnTo>
                <a:lnTo>
                  <a:pt x="475" y="390"/>
                </a:lnTo>
                <a:lnTo>
                  <a:pt x="469" y="390"/>
                </a:lnTo>
                <a:lnTo>
                  <a:pt x="463" y="390"/>
                </a:lnTo>
                <a:lnTo>
                  <a:pt x="457" y="390"/>
                </a:lnTo>
                <a:lnTo>
                  <a:pt x="451" y="390"/>
                </a:lnTo>
                <a:lnTo>
                  <a:pt x="445" y="390"/>
                </a:lnTo>
                <a:lnTo>
                  <a:pt x="445" y="396"/>
                </a:lnTo>
                <a:lnTo>
                  <a:pt x="439" y="396"/>
                </a:lnTo>
                <a:lnTo>
                  <a:pt x="433" y="396"/>
                </a:lnTo>
                <a:lnTo>
                  <a:pt x="427" y="396"/>
                </a:lnTo>
                <a:lnTo>
                  <a:pt x="421" y="396"/>
                </a:lnTo>
                <a:lnTo>
                  <a:pt x="415" y="396"/>
                </a:lnTo>
                <a:lnTo>
                  <a:pt x="409" y="396"/>
                </a:lnTo>
                <a:lnTo>
                  <a:pt x="409" y="402"/>
                </a:lnTo>
                <a:lnTo>
                  <a:pt x="403" y="402"/>
                </a:lnTo>
                <a:lnTo>
                  <a:pt x="397" y="402"/>
                </a:lnTo>
                <a:lnTo>
                  <a:pt x="391" y="402"/>
                </a:lnTo>
                <a:lnTo>
                  <a:pt x="385" y="402"/>
                </a:lnTo>
                <a:lnTo>
                  <a:pt x="379" y="402"/>
                </a:lnTo>
                <a:lnTo>
                  <a:pt x="373" y="402"/>
                </a:lnTo>
                <a:lnTo>
                  <a:pt x="367" y="402"/>
                </a:lnTo>
                <a:lnTo>
                  <a:pt x="367" y="408"/>
                </a:lnTo>
                <a:lnTo>
                  <a:pt x="361" y="408"/>
                </a:lnTo>
                <a:lnTo>
                  <a:pt x="355" y="408"/>
                </a:lnTo>
                <a:lnTo>
                  <a:pt x="349" y="408"/>
                </a:lnTo>
                <a:lnTo>
                  <a:pt x="343" y="408"/>
                </a:lnTo>
                <a:lnTo>
                  <a:pt x="337" y="408"/>
                </a:lnTo>
                <a:lnTo>
                  <a:pt x="331" y="408"/>
                </a:lnTo>
                <a:lnTo>
                  <a:pt x="325" y="408"/>
                </a:lnTo>
                <a:lnTo>
                  <a:pt x="319" y="408"/>
                </a:lnTo>
                <a:lnTo>
                  <a:pt x="319" y="414"/>
                </a:lnTo>
                <a:lnTo>
                  <a:pt x="313" y="414"/>
                </a:lnTo>
                <a:lnTo>
                  <a:pt x="307" y="414"/>
                </a:lnTo>
                <a:lnTo>
                  <a:pt x="301" y="414"/>
                </a:lnTo>
                <a:lnTo>
                  <a:pt x="295" y="414"/>
                </a:lnTo>
                <a:lnTo>
                  <a:pt x="289" y="414"/>
                </a:lnTo>
                <a:lnTo>
                  <a:pt x="283" y="414"/>
                </a:lnTo>
                <a:lnTo>
                  <a:pt x="277" y="414"/>
                </a:lnTo>
                <a:lnTo>
                  <a:pt x="271" y="414"/>
                </a:lnTo>
                <a:lnTo>
                  <a:pt x="265" y="414"/>
                </a:lnTo>
                <a:lnTo>
                  <a:pt x="265" y="420"/>
                </a:lnTo>
                <a:lnTo>
                  <a:pt x="259" y="420"/>
                </a:lnTo>
                <a:lnTo>
                  <a:pt x="253" y="420"/>
                </a:lnTo>
                <a:lnTo>
                  <a:pt x="247" y="420"/>
                </a:lnTo>
                <a:lnTo>
                  <a:pt x="241" y="420"/>
                </a:lnTo>
                <a:lnTo>
                  <a:pt x="235" y="420"/>
                </a:lnTo>
                <a:lnTo>
                  <a:pt x="229" y="420"/>
                </a:lnTo>
                <a:lnTo>
                  <a:pt x="223" y="420"/>
                </a:lnTo>
                <a:lnTo>
                  <a:pt x="217" y="420"/>
                </a:lnTo>
                <a:lnTo>
                  <a:pt x="211" y="420"/>
                </a:lnTo>
                <a:lnTo>
                  <a:pt x="205" y="420"/>
                </a:lnTo>
                <a:lnTo>
                  <a:pt x="211" y="420"/>
                </a:lnTo>
                <a:lnTo>
                  <a:pt x="205" y="420"/>
                </a:lnTo>
                <a:lnTo>
                  <a:pt x="199" y="420"/>
                </a:lnTo>
                <a:lnTo>
                  <a:pt x="192" y="420"/>
                </a:lnTo>
                <a:lnTo>
                  <a:pt x="186" y="420"/>
                </a:lnTo>
                <a:lnTo>
                  <a:pt x="180" y="420"/>
                </a:lnTo>
                <a:lnTo>
                  <a:pt x="180" y="426"/>
                </a:lnTo>
                <a:lnTo>
                  <a:pt x="174" y="426"/>
                </a:lnTo>
                <a:lnTo>
                  <a:pt x="168" y="426"/>
                </a:lnTo>
                <a:lnTo>
                  <a:pt x="162" y="426"/>
                </a:lnTo>
                <a:lnTo>
                  <a:pt x="156" y="426"/>
                </a:lnTo>
                <a:lnTo>
                  <a:pt x="150" y="426"/>
                </a:lnTo>
                <a:lnTo>
                  <a:pt x="150" y="432"/>
                </a:lnTo>
                <a:lnTo>
                  <a:pt x="144" y="432"/>
                </a:lnTo>
                <a:lnTo>
                  <a:pt x="138" y="432"/>
                </a:lnTo>
                <a:lnTo>
                  <a:pt x="132" y="432"/>
                </a:lnTo>
                <a:lnTo>
                  <a:pt x="126" y="432"/>
                </a:lnTo>
                <a:lnTo>
                  <a:pt x="120" y="432"/>
                </a:lnTo>
                <a:lnTo>
                  <a:pt x="114" y="432"/>
                </a:lnTo>
                <a:lnTo>
                  <a:pt x="108" y="432"/>
                </a:lnTo>
                <a:lnTo>
                  <a:pt x="108" y="438"/>
                </a:lnTo>
                <a:lnTo>
                  <a:pt x="102" y="438"/>
                </a:lnTo>
                <a:lnTo>
                  <a:pt x="96" y="438"/>
                </a:lnTo>
                <a:lnTo>
                  <a:pt x="90" y="438"/>
                </a:lnTo>
                <a:lnTo>
                  <a:pt x="84" y="438"/>
                </a:lnTo>
                <a:lnTo>
                  <a:pt x="78" y="438"/>
                </a:lnTo>
                <a:lnTo>
                  <a:pt x="72" y="438"/>
                </a:lnTo>
                <a:lnTo>
                  <a:pt x="66" y="438"/>
                </a:lnTo>
                <a:lnTo>
                  <a:pt x="60" y="438"/>
                </a:lnTo>
                <a:lnTo>
                  <a:pt x="54" y="444"/>
                </a:lnTo>
                <a:lnTo>
                  <a:pt x="48" y="444"/>
                </a:lnTo>
                <a:lnTo>
                  <a:pt x="42" y="444"/>
                </a:lnTo>
                <a:lnTo>
                  <a:pt x="36" y="444"/>
                </a:lnTo>
                <a:lnTo>
                  <a:pt x="30" y="444"/>
                </a:lnTo>
                <a:lnTo>
                  <a:pt x="24" y="444"/>
                </a:lnTo>
                <a:lnTo>
                  <a:pt x="18" y="444"/>
                </a:lnTo>
                <a:lnTo>
                  <a:pt x="12" y="444"/>
                </a:lnTo>
                <a:lnTo>
                  <a:pt x="6" y="444"/>
                </a:lnTo>
                <a:lnTo>
                  <a:pt x="0" y="444"/>
                </a:lnTo>
                <a:lnTo>
                  <a:pt x="0" y="450"/>
                </a:lnTo>
                <a:close/>
                <a:moveTo>
                  <a:pt x="823" y="126"/>
                </a:moveTo>
                <a:lnTo>
                  <a:pt x="823" y="132"/>
                </a:lnTo>
                <a:lnTo>
                  <a:pt x="823" y="138"/>
                </a:lnTo>
                <a:lnTo>
                  <a:pt x="823" y="144"/>
                </a:lnTo>
                <a:lnTo>
                  <a:pt x="817" y="150"/>
                </a:lnTo>
                <a:lnTo>
                  <a:pt x="811" y="150"/>
                </a:lnTo>
                <a:lnTo>
                  <a:pt x="805" y="156"/>
                </a:lnTo>
                <a:lnTo>
                  <a:pt x="805" y="162"/>
                </a:lnTo>
                <a:lnTo>
                  <a:pt x="805" y="168"/>
                </a:lnTo>
                <a:lnTo>
                  <a:pt x="805" y="174"/>
                </a:lnTo>
                <a:lnTo>
                  <a:pt x="799" y="174"/>
                </a:lnTo>
                <a:lnTo>
                  <a:pt x="799" y="180"/>
                </a:lnTo>
                <a:lnTo>
                  <a:pt x="799" y="186"/>
                </a:lnTo>
                <a:lnTo>
                  <a:pt x="799" y="192"/>
                </a:lnTo>
                <a:lnTo>
                  <a:pt x="805" y="192"/>
                </a:lnTo>
                <a:lnTo>
                  <a:pt x="799" y="198"/>
                </a:lnTo>
                <a:lnTo>
                  <a:pt x="799" y="204"/>
                </a:lnTo>
                <a:lnTo>
                  <a:pt x="799" y="210"/>
                </a:lnTo>
                <a:lnTo>
                  <a:pt x="799" y="216"/>
                </a:lnTo>
                <a:lnTo>
                  <a:pt x="793" y="216"/>
                </a:lnTo>
                <a:lnTo>
                  <a:pt x="793" y="222"/>
                </a:lnTo>
                <a:lnTo>
                  <a:pt x="793" y="228"/>
                </a:lnTo>
                <a:lnTo>
                  <a:pt x="793" y="234"/>
                </a:lnTo>
                <a:lnTo>
                  <a:pt x="793" y="240"/>
                </a:lnTo>
                <a:lnTo>
                  <a:pt x="793" y="246"/>
                </a:lnTo>
                <a:lnTo>
                  <a:pt x="787" y="246"/>
                </a:lnTo>
                <a:lnTo>
                  <a:pt x="787" y="252"/>
                </a:lnTo>
                <a:lnTo>
                  <a:pt x="787" y="258"/>
                </a:lnTo>
                <a:lnTo>
                  <a:pt x="781" y="258"/>
                </a:lnTo>
                <a:lnTo>
                  <a:pt x="775" y="258"/>
                </a:lnTo>
                <a:lnTo>
                  <a:pt x="775" y="252"/>
                </a:lnTo>
                <a:lnTo>
                  <a:pt x="775" y="246"/>
                </a:lnTo>
                <a:lnTo>
                  <a:pt x="769" y="246"/>
                </a:lnTo>
                <a:lnTo>
                  <a:pt x="769" y="240"/>
                </a:lnTo>
                <a:lnTo>
                  <a:pt x="769" y="234"/>
                </a:lnTo>
                <a:lnTo>
                  <a:pt x="769" y="228"/>
                </a:lnTo>
                <a:lnTo>
                  <a:pt x="769" y="222"/>
                </a:lnTo>
                <a:lnTo>
                  <a:pt x="769" y="216"/>
                </a:lnTo>
                <a:lnTo>
                  <a:pt x="769" y="210"/>
                </a:lnTo>
                <a:lnTo>
                  <a:pt x="769" y="204"/>
                </a:lnTo>
                <a:lnTo>
                  <a:pt x="769" y="198"/>
                </a:lnTo>
                <a:lnTo>
                  <a:pt x="769" y="192"/>
                </a:lnTo>
                <a:lnTo>
                  <a:pt x="769" y="186"/>
                </a:lnTo>
                <a:lnTo>
                  <a:pt x="775" y="186"/>
                </a:lnTo>
                <a:lnTo>
                  <a:pt x="775" y="180"/>
                </a:lnTo>
                <a:lnTo>
                  <a:pt x="775" y="174"/>
                </a:lnTo>
                <a:lnTo>
                  <a:pt x="775" y="168"/>
                </a:lnTo>
                <a:lnTo>
                  <a:pt x="775" y="162"/>
                </a:lnTo>
                <a:lnTo>
                  <a:pt x="781" y="162"/>
                </a:lnTo>
                <a:lnTo>
                  <a:pt x="781" y="168"/>
                </a:lnTo>
                <a:lnTo>
                  <a:pt x="781" y="162"/>
                </a:lnTo>
                <a:lnTo>
                  <a:pt x="781" y="156"/>
                </a:lnTo>
                <a:lnTo>
                  <a:pt x="787" y="156"/>
                </a:lnTo>
                <a:lnTo>
                  <a:pt x="787" y="150"/>
                </a:lnTo>
                <a:lnTo>
                  <a:pt x="781" y="150"/>
                </a:lnTo>
                <a:lnTo>
                  <a:pt x="775" y="150"/>
                </a:lnTo>
                <a:lnTo>
                  <a:pt x="781" y="150"/>
                </a:lnTo>
                <a:lnTo>
                  <a:pt x="781" y="144"/>
                </a:lnTo>
                <a:lnTo>
                  <a:pt x="787" y="144"/>
                </a:lnTo>
                <a:lnTo>
                  <a:pt x="787" y="138"/>
                </a:lnTo>
                <a:lnTo>
                  <a:pt x="793" y="138"/>
                </a:lnTo>
                <a:lnTo>
                  <a:pt x="793" y="132"/>
                </a:lnTo>
                <a:lnTo>
                  <a:pt x="799" y="132"/>
                </a:lnTo>
                <a:lnTo>
                  <a:pt x="805" y="132"/>
                </a:lnTo>
                <a:lnTo>
                  <a:pt x="811" y="132"/>
                </a:lnTo>
                <a:lnTo>
                  <a:pt x="817" y="126"/>
                </a:lnTo>
                <a:lnTo>
                  <a:pt x="823" y="126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96C8D6A9-9B49-489A-BD0D-F764409EA11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5712581" y="3141178"/>
            <a:ext cx="587265" cy="657622"/>
          </a:xfrm>
          <a:custGeom>
            <a:avLst/>
            <a:gdLst>
              <a:gd name="T0" fmla="*/ 68 w 398"/>
              <a:gd name="T1" fmla="*/ 258 h 444"/>
              <a:gd name="T2" fmla="*/ 80 w 398"/>
              <a:gd name="T3" fmla="*/ 210 h 444"/>
              <a:gd name="T4" fmla="*/ 104 w 398"/>
              <a:gd name="T5" fmla="*/ 200 h 444"/>
              <a:gd name="T6" fmla="*/ 114 w 398"/>
              <a:gd name="T7" fmla="*/ 189 h 444"/>
              <a:gd name="T8" fmla="*/ 129 w 398"/>
              <a:gd name="T9" fmla="*/ 168 h 444"/>
              <a:gd name="T10" fmla="*/ 134 w 398"/>
              <a:gd name="T11" fmla="*/ 152 h 444"/>
              <a:gd name="T12" fmla="*/ 140 w 398"/>
              <a:gd name="T13" fmla="*/ 107 h 444"/>
              <a:gd name="T14" fmla="*/ 138 w 398"/>
              <a:gd name="T15" fmla="*/ 17 h 444"/>
              <a:gd name="T16" fmla="*/ 162 w 398"/>
              <a:gd name="T17" fmla="*/ 153 h 444"/>
              <a:gd name="T18" fmla="*/ 243 w 398"/>
              <a:gd name="T19" fmla="*/ 141 h 444"/>
              <a:gd name="T20" fmla="*/ 254 w 398"/>
              <a:gd name="T21" fmla="*/ 156 h 444"/>
              <a:gd name="T22" fmla="*/ 263 w 398"/>
              <a:gd name="T23" fmla="*/ 191 h 444"/>
              <a:gd name="T24" fmla="*/ 272 w 398"/>
              <a:gd name="T25" fmla="*/ 179 h 444"/>
              <a:gd name="T26" fmla="*/ 284 w 398"/>
              <a:gd name="T27" fmla="*/ 170 h 444"/>
              <a:gd name="T28" fmla="*/ 299 w 398"/>
              <a:gd name="T29" fmla="*/ 155 h 444"/>
              <a:gd name="T30" fmla="*/ 308 w 398"/>
              <a:gd name="T31" fmla="*/ 138 h 444"/>
              <a:gd name="T32" fmla="*/ 326 w 398"/>
              <a:gd name="T33" fmla="*/ 144 h 444"/>
              <a:gd name="T34" fmla="*/ 362 w 398"/>
              <a:gd name="T35" fmla="*/ 128 h 444"/>
              <a:gd name="T36" fmla="*/ 389 w 398"/>
              <a:gd name="T37" fmla="*/ 134 h 444"/>
              <a:gd name="T38" fmla="*/ 398 w 398"/>
              <a:gd name="T39" fmla="*/ 146 h 444"/>
              <a:gd name="T40" fmla="*/ 372 w 398"/>
              <a:gd name="T41" fmla="*/ 164 h 444"/>
              <a:gd name="T42" fmla="*/ 354 w 398"/>
              <a:gd name="T43" fmla="*/ 162 h 444"/>
              <a:gd name="T44" fmla="*/ 344 w 398"/>
              <a:gd name="T45" fmla="*/ 206 h 444"/>
              <a:gd name="T46" fmla="*/ 324 w 398"/>
              <a:gd name="T47" fmla="*/ 218 h 444"/>
              <a:gd name="T48" fmla="*/ 312 w 398"/>
              <a:gd name="T49" fmla="*/ 233 h 444"/>
              <a:gd name="T50" fmla="*/ 303 w 398"/>
              <a:gd name="T51" fmla="*/ 240 h 444"/>
              <a:gd name="T52" fmla="*/ 297 w 398"/>
              <a:gd name="T53" fmla="*/ 257 h 444"/>
              <a:gd name="T54" fmla="*/ 276 w 398"/>
              <a:gd name="T55" fmla="*/ 276 h 444"/>
              <a:gd name="T56" fmla="*/ 263 w 398"/>
              <a:gd name="T57" fmla="*/ 270 h 444"/>
              <a:gd name="T58" fmla="*/ 243 w 398"/>
              <a:gd name="T59" fmla="*/ 305 h 444"/>
              <a:gd name="T60" fmla="*/ 231 w 398"/>
              <a:gd name="T61" fmla="*/ 341 h 444"/>
              <a:gd name="T62" fmla="*/ 222 w 398"/>
              <a:gd name="T63" fmla="*/ 362 h 444"/>
              <a:gd name="T64" fmla="*/ 179 w 398"/>
              <a:gd name="T65" fmla="*/ 405 h 444"/>
              <a:gd name="T66" fmla="*/ 170 w 398"/>
              <a:gd name="T67" fmla="*/ 422 h 444"/>
              <a:gd name="T68" fmla="*/ 155 w 398"/>
              <a:gd name="T69" fmla="*/ 425 h 444"/>
              <a:gd name="T70" fmla="*/ 150 w 398"/>
              <a:gd name="T71" fmla="*/ 426 h 444"/>
              <a:gd name="T72" fmla="*/ 126 w 398"/>
              <a:gd name="T73" fmla="*/ 431 h 444"/>
              <a:gd name="T74" fmla="*/ 108 w 398"/>
              <a:gd name="T75" fmla="*/ 444 h 444"/>
              <a:gd name="T76" fmla="*/ 93 w 398"/>
              <a:gd name="T77" fmla="*/ 440 h 444"/>
              <a:gd name="T78" fmla="*/ 84 w 398"/>
              <a:gd name="T79" fmla="*/ 435 h 444"/>
              <a:gd name="T80" fmla="*/ 75 w 398"/>
              <a:gd name="T81" fmla="*/ 422 h 444"/>
              <a:gd name="T82" fmla="*/ 62 w 398"/>
              <a:gd name="T83" fmla="*/ 413 h 444"/>
              <a:gd name="T84" fmla="*/ 51 w 398"/>
              <a:gd name="T85" fmla="*/ 402 h 444"/>
              <a:gd name="T86" fmla="*/ 35 w 398"/>
              <a:gd name="T87" fmla="*/ 389 h 444"/>
              <a:gd name="T88" fmla="*/ 21 w 398"/>
              <a:gd name="T89" fmla="*/ 372 h 444"/>
              <a:gd name="T90" fmla="*/ 12 w 398"/>
              <a:gd name="T91" fmla="*/ 354 h 444"/>
              <a:gd name="T92" fmla="*/ 35 w 398"/>
              <a:gd name="T93" fmla="*/ 314 h 444"/>
              <a:gd name="T94" fmla="*/ 38 w 398"/>
              <a:gd name="T95" fmla="*/ 288 h 444"/>
              <a:gd name="T96" fmla="*/ 33 w 398"/>
              <a:gd name="T97" fmla="*/ 272 h 444"/>
              <a:gd name="T98" fmla="*/ 44 w 398"/>
              <a:gd name="T99" fmla="*/ 245 h 444"/>
              <a:gd name="T100" fmla="*/ 59 w 398"/>
              <a:gd name="T101" fmla="*/ 267 h 444"/>
              <a:gd name="T102" fmla="*/ 65 w 398"/>
              <a:gd name="T103" fmla="*/ 266 h 444"/>
              <a:gd name="T104" fmla="*/ 68 w 398"/>
              <a:gd name="T105" fmla="*/ 258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8" h="444">
                <a:moveTo>
                  <a:pt x="68" y="258"/>
                </a:moveTo>
                <a:cubicBezTo>
                  <a:pt x="71" y="209"/>
                  <a:pt x="59" y="223"/>
                  <a:pt x="80" y="210"/>
                </a:cubicBezTo>
                <a:cubicBezTo>
                  <a:pt x="86" y="201"/>
                  <a:pt x="94" y="202"/>
                  <a:pt x="104" y="200"/>
                </a:cubicBezTo>
                <a:cubicBezTo>
                  <a:pt x="109" y="196"/>
                  <a:pt x="109" y="193"/>
                  <a:pt x="114" y="189"/>
                </a:cubicBezTo>
                <a:cubicBezTo>
                  <a:pt x="118" y="181"/>
                  <a:pt x="124" y="176"/>
                  <a:pt x="129" y="168"/>
                </a:cubicBezTo>
                <a:cubicBezTo>
                  <a:pt x="131" y="162"/>
                  <a:pt x="131" y="157"/>
                  <a:pt x="134" y="152"/>
                </a:cubicBezTo>
                <a:cubicBezTo>
                  <a:pt x="137" y="137"/>
                  <a:pt x="133" y="120"/>
                  <a:pt x="140" y="107"/>
                </a:cubicBezTo>
                <a:cubicBezTo>
                  <a:pt x="140" y="106"/>
                  <a:pt x="128" y="0"/>
                  <a:pt x="138" y="17"/>
                </a:cubicBezTo>
                <a:lnTo>
                  <a:pt x="162" y="153"/>
                </a:lnTo>
                <a:lnTo>
                  <a:pt x="243" y="141"/>
                </a:lnTo>
                <a:cubicBezTo>
                  <a:pt x="252" y="144"/>
                  <a:pt x="250" y="148"/>
                  <a:pt x="254" y="156"/>
                </a:cubicBezTo>
                <a:cubicBezTo>
                  <a:pt x="257" y="170"/>
                  <a:pt x="245" y="194"/>
                  <a:pt x="263" y="191"/>
                </a:cubicBezTo>
                <a:cubicBezTo>
                  <a:pt x="264" y="184"/>
                  <a:pt x="266" y="183"/>
                  <a:pt x="272" y="179"/>
                </a:cubicBezTo>
                <a:cubicBezTo>
                  <a:pt x="276" y="173"/>
                  <a:pt x="277" y="171"/>
                  <a:pt x="284" y="170"/>
                </a:cubicBezTo>
                <a:cubicBezTo>
                  <a:pt x="288" y="164"/>
                  <a:pt x="293" y="159"/>
                  <a:pt x="299" y="155"/>
                </a:cubicBezTo>
                <a:cubicBezTo>
                  <a:pt x="300" y="148"/>
                  <a:pt x="302" y="142"/>
                  <a:pt x="308" y="138"/>
                </a:cubicBezTo>
                <a:cubicBezTo>
                  <a:pt x="314" y="142"/>
                  <a:pt x="319" y="143"/>
                  <a:pt x="326" y="144"/>
                </a:cubicBezTo>
                <a:cubicBezTo>
                  <a:pt x="347" y="142"/>
                  <a:pt x="337" y="130"/>
                  <a:pt x="362" y="128"/>
                </a:cubicBezTo>
                <a:cubicBezTo>
                  <a:pt x="381" y="129"/>
                  <a:pt x="376" y="129"/>
                  <a:pt x="389" y="134"/>
                </a:cubicBezTo>
                <a:cubicBezTo>
                  <a:pt x="393" y="140"/>
                  <a:pt x="396" y="139"/>
                  <a:pt x="398" y="146"/>
                </a:cubicBezTo>
                <a:cubicBezTo>
                  <a:pt x="395" y="185"/>
                  <a:pt x="397" y="168"/>
                  <a:pt x="372" y="164"/>
                </a:cubicBezTo>
                <a:cubicBezTo>
                  <a:pt x="365" y="161"/>
                  <a:pt x="362" y="161"/>
                  <a:pt x="354" y="162"/>
                </a:cubicBezTo>
                <a:cubicBezTo>
                  <a:pt x="334" y="172"/>
                  <a:pt x="349" y="168"/>
                  <a:pt x="344" y="206"/>
                </a:cubicBezTo>
                <a:cubicBezTo>
                  <a:pt x="344" y="208"/>
                  <a:pt x="327" y="216"/>
                  <a:pt x="324" y="218"/>
                </a:cubicBezTo>
                <a:cubicBezTo>
                  <a:pt x="321" y="234"/>
                  <a:pt x="328" y="228"/>
                  <a:pt x="312" y="233"/>
                </a:cubicBezTo>
                <a:cubicBezTo>
                  <a:pt x="305" y="230"/>
                  <a:pt x="306" y="235"/>
                  <a:pt x="303" y="240"/>
                </a:cubicBezTo>
                <a:cubicBezTo>
                  <a:pt x="302" y="246"/>
                  <a:pt x="300" y="251"/>
                  <a:pt x="297" y="257"/>
                </a:cubicBezTo>
                <a:cubicBezTo>
                  <a:pt x="296" y="277"/>
                  <a:pt x="296" y="275"/>
                  <a:pt x="276" y="276"/>
                </a:cubicBezTo>
                <a:cubicBezTo>
                  <a:pt x="272" y="273"/>
                  <a:pt x="268" y="272"/>
                  <a:pt x="263" y="270"/>
                </a:cubicBezTo>
                <a:cubicBezTo>
                  <a:pt x="246" y="276"/>
                  <a:pt x="261" y="298"/>
                  <a:pt x="243" y="305"/>
                </a:cubicBezTo>
                <a:cubicBezTo>
                  <a:pt x="235" y="315"/>
                  <a:pt x="238" y="330"/>
                  <a:pt x="231" y="341"/>
                </a:cubicBezTo>
                <a:cubicBezTo>
                  <a:pt x="230" y="349"/>
                  <a:pt x="225" y="354"/>
                  <a:pt x="222" y="362"/>
                </a:cubicBezTo>
                <a:cubicBezTo>
                  <a:pt x="220" y="401"/>
                  <a:pt x="216" y="403"/>
                  <a:pt x="179" y="405"/>
                </a:cubicBezTo>
                <a:cubicBezTo>
                  <a:pt x="177" y="411"/>
                  <a:pt x="177" y="420"/>
                  <a:pt x="170" y="422"/>
                </a:cubicBezTo>
                <a:cubicBezTo>
                  <a:pt x="165" y="423"/>
                  <a:pt x="160" y="424"/>
                  <a:pt x="155" y="425"/>
                </a:cubicBezTo>
                <a:cubicBezTo>
                  <a:pt x="153" y="425"/>
                  <a:pt x="150" y="426"/>
                  <a:pt x="150" y="426"/>
                </a:cubicBezTo>
                <a:cubicBezTo>
                  <a:pt x="143" y="430"/>
                  <a:pt x="134" y="430"/>
                  <a:pt x="126" y="431"/>
                </a:cubicBezTo>
                <a:cubicBezTo>
                  <a:pt x="120" y="435"/>
                  <a:pt x="114" y="440"/>
                  <a:pt x="108" y="444"/>
                </a:cubicBezTo>
                <a:cubicBezTo>
                  <a:pt x="103" y="443"/>
                  <a:pt x="98" y="441"/>
                  <a:pt x="93" y="440"/>
                </a:cubicBezTo>
                <a:cubicBezTo>
                  <a:pt x="90" y="438"/>
                  <a:pt x="86" y="438"/>
                  <a:pt x="84" y="435"/>
                </a:cubicBezTo>
                <a:cubicBezTo>
                  <a:pt x="79" y="429"/>
                  <a:pt x="83" y="427"/>
                  <a:pt x="75" y="422"/>
                </a:cubicBezTo>
                <a:cubicBezTo>
                  <a:pt x="71" y="415"/>
                  <a:pt x="70" y="414"/>
                  <a:pt x="62" y="413"/>
                </a:cubicBezTo>
                <a:cubicBezTo>
                  <a:pt x="55" y="409"/>
                  <a:pt x="59" y="405"/>
                  <a:pt x="51" y="402"/>
                </a:cubicBezTo>
                <a:cubicBezTo>
                  <a:pt x="46" y="397"/>
                  <a:pt x="41" y="393"/>
                  <a:pt x="35" y="389"/>
                </a:cubicBezTo>
                <a:cubicBezTo>
                  <a:pt x="31" y="382"/>
                  <a:pt x="28" y="376"/>
                  <a:pt x="21" y="372"/>
                </a:cubicBezTo>
                <a:cubicBezTo>
                  <a:pt x="17" y="367"/>
                  <a:pt x="16" y="360"/>
                  <a:pt x="12" y="354"/>
                </a:cubicBezTo>
                <a:cubicBezTo>
                  <a:pt x="11" y="318"/>
                  <a:pt x="0" y="320"/>
                  <a:pt x="35" y="314"/>
                </a:cubicBezTo>
                <a:cubicBezTo>
                  <a:pt x="31" y="305"/>
                  <a:pt x="33" y="296"/>
                  <a:pt x="38" y="288"/>
                </a:cubicBezTo>
                <a:cubicBezTo>
                  <a:pt x="36" y="282"/>
                  <a:pt x="36" y="277"/>
                  <a:pt x="33" y="272"/>
                </a:cubicBezTo>
                <a:cubicBezTo>
                  <a:pt x="35" y="261"/>
                  <a:pt x="32" y="247"/>
                  <a:pt x="44" y="245"/>
                </a:cubicBezTo>
                <a:cubicBezTo>
                  <a:pt x="60" y="247"/>
                  <a:pt x="45" y="264"/>
                  <a:pt x="59" y="267"/>
                </a:cubicBezTo>
                <a:cubicBezTo>
                  <a:pt x="61" y="267"/>
                  <a:pt x="63" y="267"/>
                  <a:pt x="65" y="266"/>
                </a:cubicBezTo>
                <a:cubicBezTo>
                  <a:pt x="67" y="264"/>
                  <a:pt x="70" y="256"/>
                  <a:pt x="68" y="258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D6D24F46-E2A3-4EB9-A63A-5B77C6E1722F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6069662" y="3259668"/>
            <a:ext cx="603495" cy="297709"/>
          </a:xfrm>
          <a:custGeom>
            <a:avLst/>
            <a:gdLst>
              <a:gd name="T0" fmla="*/ 0 w 409"/>
              <a:gd name="T1" fmla="*/ 58 h 201"/>
              <a:gd name="T2" fmla="*/ 315 w 409"/>
              <a:gd name="T3" fmla="*/ 0 h 201"/>
              <a:gd name="T4" fmla="*/ 354 w 409"/>
              <a:gd name="T5" fmla="*/ 142 h 201"/>
              <a:gd name="T6" fmla="*/ 408 w 409"/>
              <a:gd name="T7" fmla="*/ 127 h 201"/>
              <a:gd name="T8" fmla="*/ 405 w 409"/>
              <a:gd name="T9" fmla="*/ 144 h 201"/>
              <a:gd name="T10" fmla="*/ 390 w 409"/>
              <a:gd name="T11" fmla="*/ 178 h 201"/>
              <a:gd name="T12" fmla="*/ 376 w 409"/>
              <a:gd name="T13" fmla="*/ 183 h 201"/>
              <a:gd name="T14" fmla="*/ 352 w 409"/>
              <a:gd name="T15" fmla="*/ 196 h 201"/>
              <a:gd name="T16" fmla="*/ 343 w 409"/>
              <a:gd name="T17" fmla="*/ 183 h 201"/>
              <a:gd name="T18" fmla="*/ 321 w 409"/>
              <a:gd name="T19" fmla="*/ 166 h 201"/>
              <a:gd name="T20" fmla="*/ 306 w 409"/>
              <a:gd name="T21" fmla="*/ 165 h 201"/>
              <a:gd name="T22" fmla="*/ 300 w 409"/>
              <a:gd name="T23" fmla="*/ 150 h 201"/>
              <a:gd name="T24" fmla="*/ 292 w 409"/>
              <a:gd name="T25" fmla="*/ 120 h 201"/>
              <a:gd name="T26" fmla="*/ 282 w 409"/>
              <a:gd name="T27" fmla="*/ 106 h 201"/>
              <a:gd name="T28" fmla="*/ 288 w 409"/>
              <a:gd name="T29" fmla="*/ 97 h 201"/>
              <a:gd name="T30" fmla="*/ 291 w 409"/>
              <a:gd name="T31" fmla="*/ 85 h 201"/>
              <a:gd name="T32" fmla="*/ 298 w 409"/>
              <a:gd name="T33" fmla="*/ 49 h 201"/>
              <a:gd name="T34" fmla="*/ 303 w 409"/>
              <a:gd name="T35" fmla="*/ 36 h 201"/>
              <a:gd name="T36" fmla="*/ 291 w 409"/>
              <a:gd name="T37" fmla="*/ 30 h 201"/>
              <a:gd name="T38" fmla="*/ 279 w 409"/>
              <a:gd name="T39" fmla="*/ 57 h 201"/>
              <a:gd name="T40" fmla="*/ 273 w 409"/>
              <a:gd name="T41" fmla="*/ 99 h 201"/>
              <a:gd name="T42" fmla="*/ 282 w 409"/>
              <a:gd name="T43" fmla="*/ 139 h 201"/>
              <a:gd name="T44" fmla="*/ 291 w 409"/>
              <a:gd name="T45" fmla="*/ 159 h 201"/>
              <a:gd name="T46" fmla="*/ 304 w 409"/>
              <a:gd name="T47" fmla="*/ 175 h 201"/>
              <a:gd name="T48" fmla="*/ 306 w 409"/>
              <a:gd name="T49" fmla="*/ 198 h 201"/>
              <a:gd name="T50" fmla="*/ 283 w 409"/>
              <a:gd name="T51" fmla="*/ 195 h 201"/>
              <a:gd name="T52" fmla="*/ 250 w 409"/>
              <a:gd name="T53" fmla="*/ 189 h 201"/>
              <a:gd name="T54" fmla="*/ 241 w 409"/>
              <a:gd name="T55" fmla="*/ 166 h 201"/>
              <a:gd name="T56" fmla="*/ 226 w 409"/>
              <a:gd name="T57" fmla="*/ 178 h 201"/>
              <a:gd name="T58" fmla="*/ 217 w 409"/>
              <a:gd name="T59" fmla="*/ 166 h 201"/>
              <a:gd name="T60" fmla="*/ 228 w 409"/>
              <a:gd name="T61" fmla="*/ 147 h 201"/>
              <a:gd name="T62" fmla="*/ 234 w 409"/>
              <a:gd name="T63" fmla="*/ 132 h 201"/>
              <a:gd name="T64" fmla="*/ 220 w 409"/>
              <a:gd name="T65" fmla="*/ 108 h 201"/>
              <a:gd name="T66" fmla="*/ 208 w 409"/>
              <a:gd name="T67" fmla="*/ 100 h 201"/>
              <a:gd name="T68" fmla="*/ 187 w 409"/>
              <a:gd name="T69" fmla="*/ 96 h 201"/>
              <a:gd name="T70" fmla="*/ 190 w 409"/>
              <a:gd name="T71" fmla="*/ 82 h 201"/>
              <a:gd name="T72" fmla="*/ 168 w 409"/>
              <a:gd name="T73" fmla="*/ 78 h 201"/>
              <a:gd name="T74" fmla="*/ 160 w 409"/>
              <a:gd name="T75" fmla="*/ 91 h 201"/>
              <a:gd name="T76" fmla="*/ 151 w 409"/>
              <a:gd name="T77" fmla="*/ 64 h 201"/>
              <a:gd name="T78" fmla="*/ 124 w 409"/>
              <a:gd name="T79" fmla="*/ 48 h 201"/>
              <a:gd name="T80" fmla="*/ 87 w 409"/>
              <a:gd name="T81" fmla="*/ 61 h 201"/>
              <a:gd name="T82" fmla="*/ 66 w 409"/>
              <a:gd name="T83" fmla="*/ 61 h 201"/>
              <a:gd name="T84" fmla="*/ 51 w 409"/>
              <a:gd name="T85" fmla="*/ 79 h 201"/>
              <a:gd name="T86" fmla="*/ 28 w 409"/>
              <a:gd name="T87" fmla="*/ 99 h 201"/>
              <a:gd name="T88" fmla="*/ 15 w 409"/>
              <a:gd name="T89" fmla="*/ 108 h 201"/>
              <a:gd name="T90" fmla="*/ 12 w 409"/>
              <a:gd name="T91" fmla="*/ 88 h 201"/>
              <a:gd name="T92" fmla="*/ 10 w 409"/>
              <a:gd name="T93" fmla="*/ 70 h 201"/>
              <a:gd name="T94" fmla="*/ 0 w 409"/>
              <a:gd name="T95" fmla="*/ 5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201">
                <a:moveTo>
                  <a:pt x="0" y="58"/>
                </a:moveTo>
                <a:lnTo>
                  <a:pt x="315" y="0"/>
                </a:lnTo>
                <a:lnTo>
                  <a:pt x="354" y="142"/>
                </a:lnTo>
                <a:lnTo>
                  <a:pt x="408" y="127"/>
                </a:lnTo>
                <a:cubicBezTo>
                  <a:pt x="409" y="134"/>
                  <a:pt x="409" y="138"/>
                  <a:pt x="405" y="144"/>
                </a:cubicBezTo>
                <a:cubicBezTo>
                  <a:pt x="403" y="157"/>
                  <a:pt x="405" y="175"/>
                  <a:pt x="390" y="178"/>
                </a:cubicBezTo>
                <a:cubicBezTo>
                  <a:pt x="385" y="184"/>
                  <a:pt x="382" y="180"/>
                  <a:pt x="376" y="183"/>
                </a:cubicBezTo>
                <a:cubicBezTo>
                  <a:pt x="365" y="189"/>
                  <a:pt x="364" y="194"/>
                  <a:pt x="352" y="196"/>
                </a:cubicBezTo>
                <a:cubicBezTo>
                  <a:pt x="347" y="192"/>
                  <a:pt x="347" y="188"/>
                  <a:pt x="343" y="183"/>
                </a:cubicBezTo>
                <a:cubicBezTo>
                  <a:pt x="338" y="178"/>
                  <a:pt x="327" y="169"/>
                  <a:pt x="321" y="166"/>
                </a:cubicBezTo>
                <a:cubicBezTo>
                  <a:pt x="316" y="165"/>
                  <a:pt x="311" y="167"/>
                  <a:pt x="306" y="165"/>
                </a:cubicBezTo>
                <a:cubicBezTo>
                  <a:pt x="305" y="165"/>
                  <a:pt x="301" y="152"/>
                  <a:pt x="300" y="150"/>
                </a:cubicBezTo>
                <a:cubicBezTo>
                  <a:pt x="302" y="139"/>
                  <a:pt x="309" y="123"/>
                  <a:pt x="292" y="120"/>
                </a:cubicBezTo>
                <a:cubicBezTo>
                  <a:pt x="284" y="109"/>
                  <a:pt x="287" y="114"/>
                  <a:pt x="282" y="106"/>
                </a:cubicBezTo>
                <a:cubicBezTo>
                  <a:pt x="285" y="88"/>
                  <a:pt x="280" y="111"/>
                  <a:pt x="288" y="97"/>
                </a:cubicBezTo>
                <a:cubicBezTo>
                  <a:pt x="290" y="93"/>
                  <a:pt x="289" y="89"/>
                  <a:pt x="291" y="85"/>
                </a:cubicBezTo>
                <a:cubicBezTo>
                  <a:pt x="288" y="76"/>
                  <a:pt x="290" y="55"/>
                  <a:pt x="298" y="49"/>
                </a:cubicBezTo>
                <a:cubicBezTo>
                  <a:pt x="300" y="45"/>
                  <a:pt x="301" y="40"/>
                  <a:pt x="303" y="36"/>
                </a:cubicBezTo>
                <a:cubicBezTo>
                  <a:pt x="300" y="29"/>
                  <a:pt x="299" y="27"/>
                  <a:pt x="291" y="30"/>
                </a:cubicBezTo>
                <a:cubicBezTo>
                  <a:pt x="287" y="39"/>
                  <a:pt x="285" y="54"/>
                  <a:pt x="279" y="57"/>
                </a:cubicBezTo>
                <a:cubicBezTo>
                  <a:pt x="271" y="68"/>
                  <a:pt x="274" y="86"/>
                  <a:pt x="273" y="99"/>
                </a:cubicBezTo>
                <a:cubicBezTo>
                  <a:pt x="274" y="119"/>
                  <a:pt x="275" y="124"/>
                  <a:pt x="282" y="139"/>
                </a:cubicBezTo>
                <a:cubicBezTo>
                  <a:pt x="283" y="147"/>
                  <a:pt x="284" y="155"/>
                  <a:pt x="291" y="159"/>
                </a:cubicBezTo>
                <a:cubicBezTo>
                  <a:pt x="295" y="165"/>
                  <a:pt x="300" y="169"/>
                  <a:pt x="304" y="175"/>
                </a:cubicBezTo>
                <a:cubicBezTo>
                  <a:pt x="307" y="184"/>
                  <a:pt x="307" y="187"/>
                  <a:pt x="306" y="198"/>
                </a:cubicBezTo>
                <a:cubicBezTo>
                  <a:pt x="303" y="201"/>
                  <a:pt x="292" y="197"/>
                  <a:pt x="283" y="195"/>
                </a:cubicBezTo>
                <a:cubicBezTo>
                  <a:pt x="274" y="193"/>
                  <a:pt x="257" y="194"/>
                  <a:pt x="250" y="189"/>
                </a:cubicBezTo>
                <a:cubicBezTo>
                  <a:pt x="248" y="180"/>
                  <a:pt x="249" y="171"/>
                  <a:pt x="241" y="166"/>
                </a:cubicBezTo>
                <a:cubicBezTo>
                  <a:pt x="234" y="170"/>
                  <a:pt x="233" y="177"/>
                  <a:pt x="226" y="178"/>
                </a:cubicBezTo>
                <a:cubicBezTo>
                  <a:pt x="221" y="174"/>
                  <a:pt x="220" y="171"/>
                  <a:pt x="217" y="166"/>
                </a:cubicBezTo>
                <a:cubicBezTo>
                  <a:pt x="220" y="157"/>
                  <a:pt x="220" y="152"/>
                  <a:pt x="228" y="147"/>
                </a:cubicBezTo>
                <a:cubicBezTo>
                  <a:pt x="229" y="141"/>
                  <a:pt x="231" y="137"/>
                  <a:pt x="234" y="132"/>
                </a:cubicBezTo>
                <a:cubicBezTo>
                  <a:pt x="232" y="120"/>
                  <a:pt x="233" y="111"/>
                  <a:pt x="220" y="108"/>
                </a:cubicBezTo>
                <a:cubicBezTo>
                  <a:pt x="214" y="105"/>
                  <a:pt x="212" y="106"/>
                  <a:pt x="208" y="100"/>
                </a:cubicBezTo>
                <a:cubicBezTo>
                  <a:pt x="201" y="102"/>
                  <a:pt x="194" y="97"/>
                  <a:pt x="187" y="96"/>
                </a:cubicBezTo>
                <a:cubicBezTo>
                  <a:pt x="183" y="94"/>
                  <a:pt x="193" y="85"/>
                  <a:pt x="190" y="82"/>
                </a:cubicBezTo>
                <a:cubicBezTo>
                  <a:pt x="187" y="79"/>
                  <a:pt x="173" y="77"/>
                  <a:pt x="168" y="78"/>
                </a:cubicBezTo>
                <a:cubicBezTo>
                  <a:pt x="158" y="80"/>
                  <a:pt x="165" y="84"/>
                  <a:pt x="160" y="91"/>
                </a:cubicBezTo>
                <a:cubicBezTo>
                  <a:pt x="151" y="84"/>
                  <a:pt x="155" y="74"/>
                  <a:pt x="151" y="64"/>
                </a:cubicBezTo>
                <a:cubicBezTo>
                  <a:pt x="149" y="53"/>
                  <a:pt x="134" y="49"/>
                  <a:pt x="124" y="48"/>
                </a:cubicBezTo>
                <a:cubicBezTo>
                  <a:pt x="113" y="47"/>
                  <a:pt x="97" y="59"/>
                  <a:pt x="87" y="61"/>
                </a:cubicBezTo>
                <a:cubicBezTo>
                  <a:pt x="77" y="63"/>
                  <a:pt x="72" y="58"/>
                  <a:pt x="66" y="61"/>
                </a:cubicBezTo>
                <a:cubicBezTo>
                  <a:pt x="52" y="65"/>
                  <a:pt x="57" y="73"/>
                  <a:pt x="51" y="79"/>
                </a:cubicBezTo>
                <a:cubicBezTo>
                  <a:pt x="45" y="85"/>
                  <a:pt x="34" y="94"/>
                  <a:pt x="28" y="99"/>
                </a:cubicBezTo>
                <a:cubicBezTo>
                  <a:pt x="27" y="105"/>
                  <a:pt x="22" y="112"/>
                  <a:pt x="15" y="108"/>
                </a:cubicBezTo>
                <a:cubicBezTo>
                  <a:pt x="11" y="100"/>
                  <a:pt x="10" y="98"/>
                  <a:pt x="12" y="88"/>
                </a:cubicBezTo>
                <a:lnTo>
                  <a:pt x="10" y="70"/>
                </a:lnTo>
                <a:lnTo>
                  <a:pt x="0" y="58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6B9EE026-066B-47BB-B460-01739F4ABD81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6531506" y="3234489"/>
            <a:ext cx="137226" cy="235500"/>
          </a:xfrm>
          <a:custGeom>
            <a:avLst/>
            <a:gdLst>
              <a:gd name="T0" fmla="*/ 93 w 93"/>
              <a:gd name="T1" fmla="*/ 144 h 159"/>
              <a:gd name="T2" fmla="*/ 42 w 93"/>
              <a:gd name="T3" fmla="*/ 159 h 159"/>
              <a:gd name="T4" fmla="*/ 0 w 93"/>
              <a:gd name="T5" fmla="*/ 17 h 159"/>
              <a:gd name="T6" fmla="*/ 15 w 93"/>
              <a:gd name="T7" fmla="*/ 3 h 159"/>
              <a:gd name="T8" fmla="*/ 30 w 93"/>
              <a:gd name="T9" fmla="*/ 0 h 159"/>
              <a:gd name="T10" fmla="*/ 24 w 93"/>
              <a:gd name="T11" fmla="*/ 41 h 159"/>
              <a:gd name="T12" fmla="*/ 45 w 93"/>
              <a:gd name="T13" fmla="*/ 66 h 159"/>
              <a:gd name="T14" fmla="*/ 53 w 93"/>
              <a:gd name="T15" fmla="*/ 89 h 159"/>
              <a:gd name="T16" fmla="*/ 68 w 93"/>
              <a:gd name="T17" fmla="*/ 108 h 159"/>
              <a:gd name="T18" fmla="*/ 86 w 93"/>
              <a:gd name="T19" fmla="*/ 111 h 159"/>
              <a:gd name="T20" fmla="*/ 87 w 93"/>
              <a:gd name="T21" fmla="*/ 125 h 159"/>
              <a:gd name="T22" fmla="*/ 93 w 93"/>
              <a:gd name="T23" fmla="*/ 14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" h="159">
                <a:moveTo>
                  <a:pt x="93" y="144"/>
                </a:moveTo>
                <a:lnTo>
                  <a:pt x="42" y="159"/>
                </a:lnTo>
                <a:lnTo>
                  <a:pt x="0" y="17"/>
                </a:lnTo>
                <a:lnTo>
                  <a:pt x="15" y="3"/>
                </a:lnTo>
                <a:lnTo>
                  <a:pt x="30" y="0"/>
                </a:lnTo>
                <a:lnTo>
                  <a:pt x="24" y="41"/>
                </a:lnTo>
                <a:lnTo>
                  <a:pt x="45" y="66"/>
                </a:lnTo>
                <a:lnTo>
                  <a:pt x="53" y="89"/>
                </a:lnTo>
                <a:cubicBezTo>
                  <a:pt x="58" y="95"/>
                  <a:pt x="63" y="104"/>
                  <a:pt x="68" y="108"/>
                </a:cubicBezTo>
                <a:cubicBezTo>
                  <a:pt x="73" y="112"/>
                  <a:pt x="83" y="108"/>
                  <a:pt x="86" y="111"/>
                </a:cubicBezTo>
                <a:cubicBezTo>
                  <a:pt x="89" y="114"/>
                  <a:pt x="86" y="120"/>
                  <a:pt x="87" y="125"/>
                </a:cubicBezTo>
                <a:cubicBezTo>
                  <a:pt x="88" y="130"/>
                  <a:pt x="92" y="140"/>
                  <a:pt x="93" y="144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Freeform 160">
            <a:extLst>
              <a:ext uri="{FF2B5EF4-FFF2-40B4-BE49-F238E27FC236}">
                <a16:creationId xmlns:a16="http://schemas.microsoft.com/office/drawing/2014/main" id="{68C5E821-D64A-494E-8FAF-4DE6FBFBD0E3}"/>
              </a:ext>
            </a:extLst>
          </p:cNvPr>
          <p:cNvSpPr>
            <a:spLocks noEditPoints="1"/>
          </p:cNvSpPr>
          <p:nvPr>
            <p:custDataLst>
              <p:tags r:id="rId43"/>
            </p:custDataLst>
          </p:nvPr>
        </p:nvSpPr>
        <p:spPr bwMode="gray">
          <a:xfrm>
            <a:off x="5562076" y="3783989"/>
            <a:ext cx="1159775" cy="503584"/>
          </a:xfrm>
          <a:custGeom>
            <a:avLst/>
            <a:gdLst>
              <a:gd name="T0" fmla="*/ 12 w 919"/>
              <a:gd name="T1" fmla="*/ 294 h 396"/>
              <a:gd name="T2" fmla="*/ 36 w 919"/>
              <a:gd name="T3" fmla="*/ 270 h 396"/>
              <a:gd name="T4" fmla="*/ 72 w 919"/>
              <a:gd name="T5" fmla="*/ 246 h 396"/>
              <a:gd name="T6" fmla="*/ 108 w 919"/>
              <a:gd name="T7" fmla="*/ 228 h 396"/>
              <a:gd name="T8" fmla="*/ 138 w 919"/>
              <a:gd name="T9" fmla="*/ 210 h 396"/>
              <a:gd name="T10" fmla="*/ 156 w 919"/>
              <a:gd name="T11" fmla="*/ 180 h 396"/>
              <a:gd name="T12" fmla="*/ 186 w 919"/>
              <a:gd name="T13" fmla="*/ 174 h 396"/>
              <a:gd name="T14" fmla="*/ 222 w 919"/>
              <a:gd name="T15" fmla="*/ 162 h 396"/>
              <a:gd name="T16" fmla="*/ 253 w 919"/>
              <a:gd name="T17" fmla="*/ 126 h 396"/>
              <a:gd name="T18" fmla="*/ 277 w 919"/>
              <a:gd name="T19" fmla="*/ 90 h 396"/>
              <a:gd name="T20" fmla="*/ 331 w 919"/>
              <a:gd name="T21" fmla="*/ 84 h 396"/>
              <a:gd name="T22" fmla="*/ 385 w 919"/>
              <a:gd name="T23" fmla="*/ 78 h 396"/>
              <a:gd name="T24" fmla="*/ 439 w 919"/>
              <a:gd name="T25" fmla="*/ 72 h 396"/>
              <a:gd name="T26" fmla="*/ 493 w 919"/>
              <a:gd name="T27" fmla="*/ 66 h 396"/>
              <a:gd name="T28" fmla="*/ 541 w 919"/>
              <a:gd name="T29" fmla="*/ 54 h 396"/>
              <a:gd name="T30" fmla="*/ 595 w 919"/>
              <a:gd name="T31" fmla="*/ 48 h 396"/>
              <a:gd name="T32" fmla="*/ 643 w 919"/>
              <a:gd name="T33" fmla="*/ 36 h 396"/>
              <a:gd name="T34" fmla="*/ 697 w 919"/>
              <a:gd name="T35" fmla="*/ 30 h 396"/>
              <a:gd name="T36" fmla="*/ 745 w 919"/>
              <a:gd name="T37" fmla="*/ 18 h 396"/>
              <a:gd name="T38" fmla="*/ 793 w 919"/>
              <a:gd name="T39" fmla="*/ 6 h 396"/>
              <a:gd name="T40" fmla="*/ 847 w 919"/>
              <a:gd name="T41" fmla="*/ 0 h 396"/>
              <a:gd name="T42" fmla="*/ 889 w 919"/>
              <a:gd name="T43" fmla="*/ 66 h 396"/>
              <a:gd name="T44" fmla="*/ 883 w 919"/>
              <a:gd name="T45" fmla="*/ 66 h 396"/>
              <a:gd name="T46" fmla="*/ 853 w 919"/>
              <a:gd name="T47" fmla="*/ 12 h 396"/>
              <a:gd name="T48" fmla="*/ 847 w 919"/>
              <a:gd name="T49" fmla="*/ 18 h 396"/>
              <a:gd name="T50" fmla="*/ 865 w 919"/>
              <a:gd name="T51" fmla="*/ 54 h 396"/>
              <a:gd name="T52" fmla="*/ 811 w 919"/>
              <a:gd name="T53" fmla="*/ 66 h 396"/>
              <a:gd name="T54" fmla="*/ 787 w 919"/>
              <a:gd name="T55" fmla="*/ 90 h 396"/>
              <a:gd name="T56" fmla="*/ 853 w 919"/>
              <a:gd name="T57" fmla="*/ 84 h 396"/>
              <a:gd name="T58" fmla="*/ 889 w 919"/>
              <a:gd name="T59" fmla="*/ 114 h 396"/>
              <a:gd name="T60" fmla="*/ 835 w 919"/>
              <a:gd name="T61" fmla="*/ 162 h 396"/>
              <a:gd name="T62" fmla="*/ 823 w 919"/>
              <a:gd name="T63" fmla="*/ 174 h 396"/>
              <a:gd name="T64" fmla="*/ 823 w 919"/>
              <a:gd name="T65" fmla="*/ 204 h 396"/>
              <a:gd name="T66" fmla="*/ 871 w 919"/>
              <a:gd name="T67" fmla="*/ 192 h 396"/>
              <a:gd name="T68" fmla="*/ 835 w 919"/>
              <a:gd name="T69" fmla="*/ 246 h 396"/>
              <a:gd name="T70" fmla="*/ 799 w 919"/>
              <a:gd name="T71" fmla="*/ 258 h 396"/>
              <a:gd name="T72" fmla="*/ 745 w 919"/>
              <a:gd name="T73" fmla="*/ 288 h 396"/>
              <a:gd name="T74" fmla="*/ 703 w 919"/>
              <a:gd name="T75" fmla="*/ 354 h 396"/>
              <a:gd name="T76" fmla="*/ 661 w 919"/>
              <a:gd name="T77" fmla="*/ 384 h 396"/>
              <a:gd name="T78" fmla="*/ 631 w 919"/>
              <a:gd name="T79" fmla="*/ 390 h 396"/>
              <a:gd name="T80" fmla="*/ 589 w 919"/>
              <a:gd name="T81" fmla="*/ 366 h 396"/>
              <a:gd name="T82" fmla="*/ 559 w 919"/>
              <a:gd name="T83" fmla="*/ 336 h 396"/>
              <a:gd name="T84" fmla="*/ 517 w 919"/>
              <a:gd name="T85" fmla="*/ 312 h 396"/>
              <a:gd name="T86" fmla="*/ 475 w 919"/>
              <a:gd name="T87" fmla="*/ 294 h 396"/>
              <a:gd name="T88" fmla="*/ 421 w 919"/>
              <a:gd name="T89" fmla="*/ 300 h 396"/>
              <a:gd name="T90" fmla="*/ 379 w 919"/>
              <a:gd name="T91" fmla="*/ 294 h 396"/>
              <a:gd name="T92" fmla="*/ 343 w 919"/>
              <a:gd name="T93" fmla="*/ 282 h 396"/>
              <a:gd name="T94" fmla="*/ 319 w 919"/>
              <a:gd name="T95" fmla="*/ 270 h 396"/>
              <a:gd name="T96" fmla="*/ 265 w 919"/>
              <a:gd name="T97" fmla="*/ 276 h 396"/>
              <a:gd name="T98" fmla="*/ 210 w 919"/>
              <a:gd name="T99" fmla="*/ 282 h 396"/>
              <a:gd name="T100" fmla="*/ 174 w 919"/>
              <a:gd name="T101" fmla="*/ 294 h 396"/>
              <a:gd name="T102" fmla="*/ 144 w 919"/>
              <a:gd name="T103" fmla="*/ 312 h 396"/>
              <a:gd name="T104" fmla="*/ 96 w 919"/>
              <a:gd name="T105" fmla="*/ 324 h 396"/>
              <a:gd name="T106" fmla="*/ 42 w 919"/>
              <a:gd name="T107" fmla="*/ 330 h 396"/>
              <a:gd name="T108" fmla="*/ 877 w 919"/>
              <a:gd name="T109" fmla="*/ 72 h 396"/>
              <a:gd name="T110" fmla="*/ 871 w 919"/>
              <a:gd name="T111" fmla="*/ 186 h 396"/>
              <a:gd name="T112" fmla="*/ 913 w 919"/>
              <a:gd name="T113" fmla="*/ 156 h 396"/>
              <a:gd name="T114" fmla="*/ 907 w 919"/>
              <a:gd name="T115" fmla="*/ 102 h 396"/>
              <a:gd name="T116" fmla="*/ 919 w 919"/>
              <a:gd name="T117" fmla="*/ 150 h 396"/>
              <a:gd name="T118" fmla="*/ 877 w 919"/>
              <a:gd name="T119" fmla="*/ 192 h 3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19" h="396">
                <a:moveTo>
                  <a:pt x="0" y="336"/>
                </a:moveTo>
                <a:lnTo>
                  <a:pt x="0" y="330"/>
                </a:lnTo>
                <a:lnTo>
                  <a:pt x="0" y="324"/>
                </a:lnTo>
                <a:lnTo>
                  <a:pt x="0" y="318"/>
                </a:lnTo>
                <a:lnTo>
                  <a:pt x="0" y="312"/>
                </a:lnTo>
                <a:lnTo>
                  <a:pt x="0" y="306"/>
                </a:lnTo>
                <a:lnTo>
                  <a:pt x="0" y="300"/>
                </a:lnTo>
                <a:lnTo>
                  <a:pt x="6" y="300"/>
                </a:lnTo>
                <a:lnTo>
                  <a:pt x="6" y="294"/>
                </a:lnTo>
                <a:lnTo>
                  <a:pt x="12" y="294"/>
                </a:lnTo>
                <a:lnTo>
                  <a:pt x="12" y="300"/>
                </a:lnTo>
                <a:lnTo>
                  <a:pt x="18" y="300"/>
                </a:lnTo>
                <a:lnTo>
                  <a:pt x="24" y="300"/>
                </a:lnTo>
                <a:lnTo>
                  <a:pt x="24" y="294"/>
                </a:lnTo>
                <a:lnTo>
                  <a:pt x="30" y="294"/>
                </a:lnTo>
                <a:lnTo>
                  <a:pt x="30" y="288"/>
                </a:lnTo>
                <a:lnTo>
                  <a:pt x="30" y="282"/>
                </a:lnTo>
                <a:lnTo>
                  <a:pt x="30" y="276"/>
                </a:lnTo>
                <a:lnTo>
                  <a:pt x="30" y="270"/>
                </a:lnTo>
                <a:lnTo>
                  <a:pt x="36" y="270"/>
                </a:lnTo>
                <a:lnTo>
                  <a:pt x="36" y="264"/>
                </a:lnTo>
                <a:lnTo>
                  <a:pt x="42" y="264"/>
                </a:lnTo>
                <a:lnTo>
                  <a:pt x="42" y="258"/>
                </a:lnTo>
                <a:lnTo>
                  <a:pt x="48" y="258"/>
                </a:lnTo>
                <a:lnTo>
                  <a:pt x="48" y="252"/>
                </a:lnTo>
                <a:lnTo>
                  <a:pt x="54" y="252"/>
                </a:lnTo>
                <a:lnTo>
                  <a:pt x="60" y="252"/>
                </a:lnTo>
                <a:lnTo>
                  <a:pt x="66" y="252"/>
                </a:lnTo>
                <a:lnTo>
                  <a:pt x="66" y="246"/>
                </a:lnTo>
                <a:lnTo>
                  <a:pt x="72" y="246"/>
                </a:lnTo>
                <a:lnTo>
                  <a:pt x="72" y="252"/>
                </a:lnTo>
                <a:lnTo>
                  <a:pt x="78" y="252"/>
                </a:lnTo>
                <a:lnTo>
                  <a:pt x="84" y="246"/>
                </a:lnTo>
                <a:lnTo>
                  <a:pt x="84" y="240"/>
                </a:lnTo>
                <a:lnTo>
                  <a:pt x="90" y="240"/>
                </a:lnTo>
                <a:lnTo>
                  <a:pt x="96" y="240"/>
                </a:lnTo>
                <a:lnTo>
                  <a:pt x="96" y="234"/>
                </a:lnTo>
                <a:lnTo>
                  <a:pt x="102" y="234"/>
                </a:lnTo>
                <a:lnTo>
                  <a:pt x="102" y="228"/>
                </a:lnTo>
                <a:lnTo>
                  <a:pt x="108" y="228"/>
                </a:lnTo>
                <a:lnTo>
                  <a:pt x="108" y="222"/>
                </a:lnTo>
                <a:lnTo>
                  <a:pt x="108" y="228"/>
                </a:lnTo>
                <a:lnTo>
                  <a:pt x="108" y="222"/>
                </a:lnTo>
                <a:lnTo>
                  <a:pt x="114" y="222"/>
                </a:lnTo>
                <a:lnTo>
                  <a:pt x="114" y="216"/>
                </a:lnTo>
                <a:lnTo>
                  <a:pt x="120" y="216"/>
                </a:lnTo>
                <a:lnTo>
                  <a:pt x="126" y="216"/>
                </a:lnTo>
                <a:lnTo>
                  <a:pt x="132" y="216"/>
                </a:lnTo>
                <a:lnTo>
                  <a:pt x="132" y="210"/>
                </a:lnTo>
                <a:lnTo>
                  <a:pt x="138" y="210"/>
                </a:lnTo>
                <a:lnTo>
                  <a:pt x="138" y="204"/>
                </a:lnTo>
                <a:lnTo>
                  <a:pt x="138" y="198"/>
                </a:lnTo>
                <a:lnTo>
                  <a:pt x="138" y="192"/>
                </a:lnTo>
                <a:lnTo>
                  <a:pt x="144" y="192"/>
                </a:lnTo>
                <a:lnTo>
                  <a:pt x="150" y="192"/>
                </a:lnTo>
                <a:lnTo>
                  <a:pt x="150" y="186"/>
                </a:lnTo>
                <a:lnTo>
                  <a:pt x="150" y="180"/>
                </a:lnTo>
                <a:lnTo>
                  <a:pt x="150" y="186"/>
                </a:lnTo>
                <a:lnTo>
                  <a:pt x="150" y="180"/>
                </a:lnTo>
                <a:lnTo>
                  <a:pt x="156" y="180"/>
                </a:lnTo>
                <a:lnTo>
                  <a:pt x="156" y="174"/>
                </a:lnTo>
                <a:lnTo>
                  <a:pt x="162" y="174"/>
                </a:lnTo>
                <a:lnTo>
                  <a:pt x="168" y="174"/>
                </a:lnTo>
                <a:lnTo>
                  <a:pt x="168" y="180"/>
                </a:lnTo>
                <a:lnTo>
                  <a:pt x="168" y="186"/>
                </a:lnTo>
                <a:lnTo>
                  <a:pt x="174" y="186"/>
                </a:lnTo>
                <a:lnTo>
                  <a:pt x="180" y="186"/>
                </a:lnTo>
                <a:lnTo>
                  <a:pt x="180" y="180"/>
                </a:lnTo>
                <a:lnTo>
                  <a:pt x="180" y="174"/>
                </a:lnTo>
                <a:lnTo>
                  <a:pt x="186" y="174"/>
                </a:lnTo>
                <a:lnTo>
                  <a:pt x="186" y="168"/>
                </a:lnTo>
                <a:lnTo>
                  <a:pt x="186" y="162"/>
                </a:lnTo>
                <a:lnTo>
                  <a:pt x="192" y="162"/>
                </a:lnTo>
                <a:lnTo>
                  <a:pt x="198" y="162"/>
                </a:lnTo>
                <a:lnTo>
                  <a:pt x="204" y="162"/>
                </a:lnTo>
                <a:lnTo>
                  <a:pt x="204" y="156"/>
                </a:lnTo>
                <a:lnTo>
                  <a:pt x="210" y="156"/>
                </a:lnTo>
                <a:lnTo>
                  <a:pt x="216" y="156"/>
                </a:lnTo>
                <a:lnTo>
                  <a:pt x="216" y="162"/>
                </a:lnTo>
                <a:lnTo>
                  <a:pt x="222" y="162"/>
                </a:lnTo>
                <a:lnTo>
                  <a:pt x="222" y="156"/>
                </a:lnTo>
                <a:lnTo>
                  <a:pt x="228" y="156"/>
                </a:lnTo>
                <a:lnTo>
                  <a:pt x="228" y="150"/>
                </a:lnTo>
                <a:lnTo>
                  <a:pt x="228" y="144"/>
                </a:lnTo>
                <a:lnTo>
                  <a:pt x="234" y="138"/>
                </a:lnTo>
                <a:lnTo>
                  <a:pt x="234" y="132"/>
                </a:lnTo>
                <a:lnTo>
                  <a:pt x="240" y="132"/>
                </a:lnTo>
                <a:lnTo>
                  <a:pt x="240" y="126"/>
                </a:lnTo>
                <a:lnTo>
                  <a:pt x="247" y="126"/>
                </a:lnTo>
                <a:lnTo>
                  <a:pt x="253" y="126"/>
                </a:lnTo>
                <a:lnTo>
                  <a:pt x="253" y="120"/>
                </a:lnTo>
                <a:lnTo>
                  <a:pt x="253" y="114"/>
                </a:lnTo>
                <a:lnTo>
                  <a:pt x="253" y="108"/>
                </a:lnTo>
                <a:lnTo>
                  <a:pt x="253" y="102"/>
                </a:lnTo>
                <a:lnTo>
                  <a:pt x="253" y="96"/>
                </a:lnTo>
                <a:lnTo>
                  <a:pt x="253" y="90"/>
                </a:lnTo>
                <a:lnTo>
                  <a:pt x="259" y="90"/>
                </a:lnTo>
                <a:lnTo>
                  <a:pt x="265" y="90"/>
                </a:lnTo>
                <a:lnTo>
                  <a:pt x="271" y="90"/>
                </a:lnTo>
                <a:lnTo>
                  <a:pt x="277" y="90"/>
                </a:lnTo>
                <a:lnTo>
                  <a:pt x="283" y="90"/>
                </a:lnTo>
                <a:lnTo>
                  <a:pt x="289" y="90"/>
                </a:lnTo>
                <a:lnTo>
                  <a:pt x="295" y="90"/>
                </a:lnTo>
                <a:lnTo>
                  <a:pt x="301" y="90"/>
                </a:lnTo>
                <a:lnTo>
                  <a:pt x="307" y="90"/>
                </a:lnTo>
                <a:lnTo>
                  <a:pt x="313" y="90"/>
                </a:lnTo>
                <a:lnTo>
                  <a:pt x="313" y="84"/>
                </a:lnTo>
                <a:lnTo>
                  <a:pt x="319" y="84"/>
                </a:lnTo>
                <a:lnTo>
                  <a:pt x="325" y="84"/>
                </a:lnTo>
                <a:lnTo>
                  <a:pt x="331" y="84"/>
                </a:lnTo>
                <a:lnTo>
                  <a:pt x="337" y="84"/>
                </a:lnTo>
                <a:lnTo>
                  <a:pt x="343" y="84"/>
                </a:lnTo>
                <a:lnTo>
                  <a:pt x="349" y="84"/>
                </a:lnTo>
                <a:lnTo>
                  <a:pt x="355" y="84"/>
                </a:lnTo>
                <a:lnTo>
                  <a:pt x="361" y="84"/>
                </a:lnTo>
                <a:lnTo>
                  <a:pt x="367" y="84"/>
                </a:lnTo>
                <a:lnTo>
                  <a:pt x="367" y="78"/>
                </a:lnTo>
                <a:lnTo>
                  <a:pt x="373" y="78"/>
                </a:lnTo>
                <a:lnTo>
                  <a:pt x="379" y="78"/>
                </a:lnTo>
                <a:lnTo>
                  <a:pt x="385" y="78"/>
                </a:lnTo>
                <a:lnTo>
                  <a:pt x="391" y="78"/>
                </a:lnTo>
                <a:lnTo>
                  <a:pt x="397" y="78"/>
                </a:lnTo>
                <a:lnTo>
                  <a:pt x="403" y="78"/>
                </a:lnTo>
                <a:lnTo>
                  <a:pt x="409" y="78"/>
                </a:lnTo>
                <a:lnTo>
                  <a:pt x="415" y="78"/>
                </a:lnTo>
                <a:lnTo>
                  <a:pt x="415" y="72"/>
                </a:lnTo>
                <a:lnTo>
                  <a:pt x="421" y="72"/>
                </a:lnTo>
                <a:lnTo>
                  <a:pt x="427" y="72"/>
                </a:lnTo>
                <a:lnTo>
                  <a:pt x="433" y="72"/>
                </a:lnTo>
                <a:lnTo>
                  <a:pt x="439" y="72"/>
                </a:lnTo>
                <a:lnTo>
                  <a:pt x="445" y="72"/>
                </a:lnTo>
                <a:lnTo>
                  <a:pt x="451" y="72"/>
                </a:lnTo>
                <a:lnTo>
                  <a:pt x="457" y="72"/>
                </a:lnTo>
                <a:lnTo>
                  <a:pt x="457" y="66"/>
                </a:lnTo>
                <a:lnTo>
                  <a:pt x="463" y="66"/>
                </a:lnTo>
                <a:lnTo>
                  <a:pt x="469" y="66"/>
                </a:lnTo>
                <a:lnTo>
                  <a:pt x="475" y="66"/>
                </a:lnTo>
                <a:lnTo>
                  <a:pt x="481" y="66"/>
                </a:lnTo>
                <a:lnTo>
                  <a:pt x="487" y="66"/>
                </a:lnTo>
                <a:lnTo>
                  <a:pt x="493" y="66"/>
                </a:lnTo>
                <a:lnTo>
                  <a:pt x="493" y="60"/>
                </a:lnTo>
                <a:lnTo>
                  <a:pt x="499" y="60"/>
                </a:lnTo>
                <a:lnTo>
                  <a:pt x="505" y="60"/>
                </a:lnTo>
                <a:lnTo>
                  <a:pt x="511" y="60"/>
                </a:lnTo>
                <a:lnTo>
                  <a:pt x="517" y="60"/>
                </a:lnTo>
                <a:lnTo>
                  <a:pt x="523" y="60"/>
                </a:lnTo>
                <a:lnTo>
                  <a:pt x="529" y="60"/>
                </a:lnTo>
                <a:lnTo>
                  <a:pt x="529" y="54"/>
                </a:lnTo>
                <a:lnTo>
                  <a:pt x="535" y="54"/>
                </a:lnTo>
                <a:lnTo>
                  <a:pt x="541" y="54"/>
                </a:lnTo>
                <a:lnTo>
                  <a:pt x="547" y="54"/>
                </a:lnTo>
                <a:lnTo>
                  <a:pt x="553" y="54"/>
                </a:lnTo>
                <a:lnTo>
                  <a:pt x="559" y="54"/>
                </a:lnTo>
                <a:lnTo>
                  <a:pt x="565" y="54"/>
                </a:lnTo>
                <a:lnTo>
                  <a:pt x="565" y="48"/>
                </a:lnTo>
                <a:lnTo>
                  <a:pt x="571" y="48"/>
                </a:lnTo>
                <a:lnTo>
                  <a:pt x="577" y="48"/>
                </a:lnTo>
                <a:lnTo>
                  <a:pt x="583" y="48"/>
                </a:lnTo>
                <a:lnTo>
                  <a:pt x="589" y="48"/>
                </a:lnTo>
                <a:lnTo>
                  <a:pt x="595" y="48"/>
                </a:lnTo>
                <a:lnTo>
                  <a:pt x="601" y="48"/>
                </a:lnTo>
                <a:lnTo>
                  <a:pt x="601" y="42"/>
                </a:lnTo>
                <a:lnTo>
                  <a:pt x="607" y="42"/>
                </a:lnTo>
                <a:lnTo>
                  <a:pt x="613" y="42"/>
                </a:lnTo>
                <a:lnTo>
                  <a:pt x="619" y="42"/>
                </a:lnTo>
                <a:lnTo>
                  <a:pt x="625" y="42"/>
                </a:lnTo>
                <a:lnTo>
                  <a:pt x="631" y="42"/>
                </a:lnTo>
                <a:lnTo>
                  <a:pt x="637" y="42"/>
                </a:lnTo>
                <a:lnTo>
                  <a:pt x="637" y="36"/>
                </a:lnTo>
                <a:lnTo>
                  <a:pt x="643" y="36"/>
                </a:lnTo>
                <a:lnTo>
                  <a:pt x="649" y="36"/>
                </a:lnTo>
                <a:lnTo>
                  <a:pt x="655" y="36"/>
                </a:lnTo>
                <a:lnTo>
                  <a:pt x="661" y="36"/>
                </a:lnTo>
                <a:lnTo>
                  <a:pt x="667" y="36"/>
                </a:lnTo>
                <a:lnTo>
                  <a:pt x="667" y="30"/>
                </a:lnTo>
                <a:lnTo>
                  <a:pt x="673" y="30"/>
                </a:lnTo>
                <a:lnTo>
                  <a:pt x="679" y="30"/>
                </a:lnTo>
                <a:lnTo>
                  <a:pt x="685" y="30"/>
                </a:lnTo>
                <a:lnTo>
                  <a:pt x="691" y="30"/>
                </a:lnTo>
                <a:lnTo>
                  <a:pt x="697" y="30"/>
                </a:lnTo>
                <a:lnTo>
                  <a:pt x="703" y="30"/>
                </a:lnTo>
                <a:lnTo>
                  <a:pt x="703" y="24"/>
                </a:lnTo>
                <a:lnTo>
                  <a:pt x="709" y="24"/>
                </a:lnTo>
                <a:lnTo>
                  <a:pt x="715" y="24"/>
                </a:lnTo>
                <a:lnTo>
                  <a:pt x="721" y="24"/>
                </a:lnTo>
                <a:lnTo>
                  <a:pt x="727" y="24"/>
                </a:lnTo>
                <a:lnTo>
                  <a:pt x="733" y="24"/>
                </a:lnTo>
                <a:lnTo>
                  <a:pt x="733" y="18"/>
                </a:lnTo>
                <a:lnTo>
                  <a:pt x="739" y="18"/>
                </a:lnTo>
                <a:lnTo>
                  <a:pt x="745" y="18"/>
                </a:lnTo>
                <a:lnTo>
                  <a:pt x="751" y="18"/>
                </a:lnTo>
                <a:lnTo>
                  <a:pt x="757" y="18"/>
                </a:lnTo>
                <a:lnTo>
                  <a:pt x="763" y="18"/>
                </a:lnTo>
                <a:lnTo>
                  <a:pt x="763" y="12"/>
                </a:lnTo>
                <a:lnTo>
                  <a:pt x="769" y="12"/>
                </a:lnTo>
                <a:lnTo>
                  <a:pt x="775" y="12"/>
                </a:lnTo>
                <a:lnTo>
                  <a:pt x="781" y="12"/>
                </a:lnTo>
                <a:lnTo>
                  <a:pt x="787" y="12"/>
                </a:lnTo>
                <a:lnTo>
                  <a:pt x="793" y="12"/>
                </a:lnTo>
                <a:lnTo>
                  <a:pt x="793" y="6"/>
                </a:lnTo>
                <a:lnTo>
                  <a:pt x="799" y="6"/>
                </a:lnTo>
                <a:lnTo>
                  <a:pt x="805" y="6"/>
                </a:lnTo>
                <a:lnTo>
                  <a:pt x="811" y="6"/>
                </a:lnTo>
                <a:lnTo>
                  <a:pt x="817" y="6"/>
                </a:lnTo>
                <a:lnTo>
                  <a:pt x="823" y="6"/>
                </a:lnTo>
                <a:lnTo>
                  <a:pt x="823" y="0"/>
                </a:lnTo>
                <a:lnTo>
                  <a:pt x="829" y="0"/>
                </a:lnTo>
                <a:lnTo>
                  <a:pt x="835" y="0"/>
                </a:lnTo>
                <a:lnTo>
                  <a:pt x="841" y="0"/>
                </a:lnTo>
                <a:lnTo>
                  <a:pt x="847" y="0"/>
                </a:lnTo>
                <a:lnTo>
                  <a:pt x="853" y="6"/>
                </a:lnTo>
                <a:lnTo>
                  <a:pt x="859" y="18"/>
                </a:lnTo>
                <a:lnTo>
                  <a:pt x="865" y="24"/>
                </a:lnTo>
                <a:lnTo>
                  <a:pt x="865" y="30"/>
                </a:lnTo>
                <a:lnTo>
                  <a:pt x="865" y="36"/>
                </a:lnTo>
                <a:lnTo>
                  <a:pt x="871" y="48"/>
                </a:lnTo>
                <a:lnTo>
                  <a:pt x="877" y="48"/>
                </a:lnTo>
                <a:lnTo>
                  <a:pt x="877" y="54"/>
                </a:lnTo>
                <a:lnTo>
                  <a:pt x="883" y="60"/>
                </a:lnTo>
                <a:lnTo>
                  <a:pt x="889" y="66"/>
                </a:lnTo>
                <a:lnTo>
                  <a:pt x="895" y="72"/>
                </a:lnTo>
                <a:lnTo>
                  <a:pt x="895" y="78"/>
                </a:lnTo>
                <a:lnTo>
                  <a:pt x="901" y="84"/>
                </a:lnTo>
                <a:lnTo>
                  <a:pt x="901" y="90"/>
                </a:lnTo>
                <a:lnTo>
                  <a:pt x="901" y="84"/>
                </a:lnTo>
                <a:lnTo>
                  <a:pt x="895" y="84"/>
                </a:lnTo>
                <a:lnTo>
                  <a:pt x="895" y="78"/>
                </a:lnTo>
                <a:lnTo>
                  <a:pt x="889" y="72"/>
                </a:lnTo>
                <a:lnTo>
                  <a:pt x="889" y="66"/>
                </a:lnTo>
                <a:lnTo>
                  <a:pt x="883" y="66"/>
                </a:lnTo>
                <a:lnTo>
                  <a:pt x="877" y="66"/>
                </a:lnTo>
                <a:lnTo>
                  <a:pt x="877" y="60"/>
                </a:lnTo>
                <a:lnTo>
                  <a:pt x="877" y="54"/>
                </a:lnTo>
                <a:lnTo>
                  <a:pt x="871" y="42"/>
                </a:lnTo>
                <a:lnTo>
                  <a:pt x="865" y="36"/>
                </a:lnTo>
                <a:lnTo>
                  <a:pt x="859" y="30"/>
                </a:lnTo>
                <a:lnTo>
                  <a:pt x="859" y="24"/>
                </a:lnTo>
                <a:lnTo>
                  <a:pt x="859" y="18"/>
                </a:lnTo>
                <a:lnTo>
                  <a:pt x="853" y="18"/>
                </a:lnTo>
                <a:lnTo>
                  <a:pt x="853" y="12"/>
                </a:lnTo>
                <a:lnTo>
                  <a:pt x="847" y="12"/>
                </a:lnTo>
                <a:lnTo>
                  <a:pt x="847" y="6"/>
                </a:lnTo>
                <a:lnTo>
                  <a:pt x="841" y="6"/>
                </a:lnTo>
                <a:lnTo>
                  <a:pt x="835" y="6"/>
                </a:lnTo>
                <a:lnTo>
                  <a:pt x="835" y="12"/>
                </a:lnTo>
                <a:lnTo>
                  <a:pt x="841" y="12"/>
                </a:lnTo>
                <a:lnTo>
                  <a:pt x="841" y="18"/>
                </a:lnTo>
                <a:lnTo>
                  <a:pt x="841" y="12"/>
                </a:lnTo>
                <a:lnTo>
                  <a:pt x="847" y="12"/>
                </a:lnTo>
                <a:lnTo>
                  <a:pt x="847" y="18"/>
                </a:lnTo>
                <a:lnTo>
                  <a:pt x="847" y="24"/>
                </a:lnTo>
                <a:lnTo>
                  <a:pt x="853" y="24"/>
                </a:lnTo>
                <a:lnTo>
                  <a:pt x="853" y="30"/>
                </a:lnTo>
                <a:lnTo>
                  <a:pt x="859" y="36"/>
                </a:lnTo>
                <a:lnTo>
                  <a:pt x="859" y="42"/>
                </a:lnTo>
                <a:lnTo>
                  <a:pt x="865" y="48"/>
                </a:lnTo>
                <a:lnTo>
                  <a:pt x="871" y="54"/>
                </a:lnTo>
                <a:lnTo>
                  <a:pt x="871" y="60"/>
                </a:lnTo>
                <a:lnTo>
                  <a:pt x="865" y="60"/>
                </a:lnTo>
                <a:lnTo>
                  <a:pt x="865" y="54"/>
                </a:lnTo>
                <a:lnTo>
                  <a:pt x="859" y="48"/>
                </a:lnTo>
                <a:lnTo>
                  <a:pt x="847" y="48"/>
                </a:lnTo>
                <a:lnTo>
                  <a:pt x="841" y="54"/>
                </a:lnTo>
                <a:lnTo>
                  <a:pt x="835" y="54"/>
                </a:lnTo>
                <a:lnTo>
                  <a:pt x="835" y="60"/>
                </a:lnTo>
                <a:lnTo>
                  <a:pt x="829" y="60"/>
                </a:lnTo>
                <a:lnTo>
                  <a:pt x="829" y="66"/>
                </a:lnTo>
                <a:lnTo>
                  <a:pt x="823" y="66"/>
                </a:lnTo>
                <a:lnTo>
                  <a:pt x="817" y="66"/>
                </a:lnTo>
                <a:lnTo>
                  <a:pt x="811" y="66"/>
                </a:lnTo>
                <a:lnTo>
                  <a:pt x="805" y="72"/>
                </a:lnTo>
                <a:lnTo>
                  <a:pt x="805" y="78"/>
                </a:lnTo>
                <a:lnTo>
                  <a:pt x="799" y="78"/>
                </a:lnTo>
                <a:lnTo>
                  <a:pt x="793" y="84"/>
                </a:lnTo>
                <a:lnTo>
                  <a:pt x="787" y="78"/>
                </a:lnTo>
                <a:lnTo>
                  <a:pt x="781" y="78"/>
                </a:lnTo>
                <a:lnTo>
                  <a:pt x="781" y="84"/>
                </a:lnTo>
                <a:lnTo>
                  <a:pt x="781" y="90"/>
                </a:lnTo>
                <a:lnTo>
                  <a:pt x="787" y="96"/>
                </a:lnTo>
                <a:lnTo>
                  <a:pt x="787" y="90"/>
                </a:lnTo>
                <a:lnTo>
                  <a:pt x="799" y="90"/>
                </a:lnTo>
                <a:lnTo>
                  <a:pt x="799" y="84"/>
                </a:lnTo>
                <a:lnTo>
                  <a:pt x="811" y="84"/>
                </a:lnTo>
                <a:lnTo>
                  <a:pt x="817" y="84"/>
                </a:lnTo>
                <a:lnTo>
                  <a:pt x="823" y="84"/>
                </a:lnTo>
                <a:lnTo>
                  <a:pt x="829" y="78"/>
                </a:lnTo>
                <a:lnTo>
                  <a:pt x="835" y="78"/>
                </a:lnTo>
                <a:lnTo>
                  <a:pt x="847" y="72"/>
                </a:lnTo>
                <a:lnTo>
                  <a:pt x="847" y="78"/>
                </a:lnTo>
                <a:lnTo>
                  <a:pt x="853" y="84"/>
                </a:lnTo>
                <a:lnTo>
                  <a:pt x="859" y="84"/>
                </a:lnTo>
                <a:lnTo>
                  <a:pt x="859" y="78"/>
                </a:lnTo>
                <a:lnTo>
                  <a:pt x="859" y="72"/>
                </a:lnTo>
                <a:lnTo>
                  <a:pt x="865" y="72"/>
                </a:lnTo>
                <a:lnTo>
                  <a:pt x="871" y="72"/>
                </a:lnTo>
                <a:lnTo>
                  <a:pt x="877" y="78"/>
                </a:lnTo>
                <a:lnTo>
                  <a:pt x="877" y="84"/>
                </a:lnTo>
                <a:lnTo>
                  <a:pt x="883" y="90"/>
                </a:lnTo>
                <a:lnTo>
                  <a:pt x="889" y="102"/>
                </a:lnTo>
                <a:lnTo>
                  <a:pt x="889" y="114"/>
                </a:lnTo>
                <a:lnTo>
                  <a:pt x="883" y="120"/>
                </a:lnTo>
                <a:lnTo>
                  <a:pt x="877" y="126"/>
                </a:lnTo>
                <a:lnTo>
                  <a:pt x="871" y="126"/>
                </a:lnTo>
                <a:lnTo>
                  <a:pt x="865" y="138"/>
                </a:lnTo>
                <a:lnTo>
                  <a:pt x="865" y="150"/>
                </a:lnTo>
                <a:lnTo>
                  <a:pt x="859" y="156"/>
                </a:lnTo>
                <a:lnTo>
                  <a:pt x="853" y="156"/>
                </a:lnTo>
                <a:lnTo>
                  <a:pt x="853" y="162"/>
                </a:lnTo>
                <a:lnTo>
                  <a:pt x="841" y="162"/>
                </a:lnTo>
                <a:lnTo>
                  <a:pt x="835" y="162"/>
                </a:lnTo>
                <a:lnTo>
                  <a:pt x="829" y="156"/>
                </a:lnTo>
                <a:lnTo>
                  <a:pt x="823" y="156"/>
                </a:lnTo>
                <a:lnTo>
                  <a:pt x="817" y="162"/>
                </a:lnTo>
                <a:lnTo>
                  <a:pt x="811" y="162"/>
                </a:lnTo>
                <a:lnTo>
                  <a:pt x="805" y="162"/>
                </a:lnTo>
                <a:lnTo>
                  <a:pt x="799" y="162"/>
                </a:lnTo>
                <a:lnTo>
                  <a:pt x="799" y="168"/>
                </a:lnTo>
                <a:lnTo>
                  <a:pt x="805" y="168"/>
                </a:lnTo>
                <a:lnTo>
                  <a:pt x="817" y="168"/>
                </a:lnTo>
                <a:lnTo>
                  <a:pt x="823" y="174"/>
                </a:lnTo>
                <a:lnTo>
                  <a:pt x="817" y="180"/>
                </a:lnTo>
                <a:lnTo>
                  <a:pt x="817" y="186"/>
                </a:lnTo>
                <a:lnTo>
                  <a:pt x="817" y="192"/>
                </a:lnTo>
                <a:lnTo>
                  <a:pt x="811" y="198"/>
                </a:lnTo>
                <a:lnTo>
                  <a:pt x="811" y="204"/>
                </a:lnTo>
                <a:lnTo>
                  <a:pt x="805" y="210"/>
                </a:lnTo>
                <a:lnTo>
                  <a:pt x="811" y="216"/>
                </a:lnTo>
                <a:lnTo>
                  <a:pt x="817" y="210"/>
                </a:lnTo>
                <a:lnTo>
                  <a:pt x="823" y="210"/>
                </a:lnTo>
                <a:lnTo>
                  <a:pt x="823" y="204"/>
                </a:lnTo>
                <a:lnTo>
                  <a:pt x="823" y="198"/>
                </a:lnTo>
                <a:lnTo>
                  <a:pt x="829" y="204"/>
                </a:lnTo>
                <a:lnTo>
                  <a:pt x="829" y="210"/>
                </a:lnTo>
                <a:lnTo>
                  <a:pt x="841" y="210"/>
                </a:lnTo>
                <a:lnTo>
                  <a:pt x="835" y="204"/>
                </a:lnTo>
                <a:lnTo>
                  <a:pt x="847" y="204"/>
                </a:lnTo>
                <a:lnTo>
                  <a:pt x="853" y="204"/>
                </a:lnTo>
                <a:lnTo>
                  <a:pt x="859" y="204"/>
                </a:lnTo>
                <a:lnTo>
                  <a:pt x="865" y="192"/>
                </a:lnTo>
                <a:lnTo>
                  <a:pt x="871" y="192"/>
                </a:lnTo>
                <a:lnTo>
                  <a:pt x="865" y="198"/>
                </a:lnTo>
                <a:lnTo>
                  <a:pt x="859" y="204"/>
                </a:lnTo>
                <a:lnTo>
                  <a:pt x="859" y="210"/>
                </a:lnTo>
                <a:lnTo>
                  <a:pt x="853" y="210"/>
                </a:lnTo>
                <a:lnTo>
                  <a:pt x="853" y="216"/>
                </a:lnTo>
                <a:lnTo>
                  <a:pt x="853" y="222"/>
                </a:lnTo>
                <a:lnTo>
                  <a:pt x="847" y="222"/>
                </a:lnTo>
                <a:lnTo>
                  <a:pt x="847" y="228"/>
                </a:lnTo>
                <a:lnTo>
                  <a:pt x="841" y="234"/>
                </a:lnTo>
                <a:lnTo>
                  <a:pt x="835" y="246"/>
                </a:lnTo>
                <a:lnTo>
                  <a:pt x="835" y="252"/>
                </a:lnTo>
                <a:lnTo>
                  <a:pt x="829" y="258"/>
                </a:lnTo>
                <a:lnTo>
                  <a:pt x="829" y="264"/>
                </a:lnTo>
                <a:lnTo>
                  <a:pt x="829" y="258"/>
                </a:lnTo>
                <a:lnTo>
                  <a:pt x="823" y="258"/>
                </a:lnTo>
                <a:lnTo>
                  <a:pt x="817" y="258"/>
                </a:lnTo>
                <a:lnTo>
                  <a:pt x="817" y="252"/>
                </a:lnTo>
                <a:lnTo>
                  <a:pt x="811" y="252"/>
                </a:lnTo>
                <a:lnTo>
                  <a:pt x="805" y="252"/>
                </a:lnTo>
                <a:lnTo>
                  <a:pt x="799" y="258"/>
                </a:lnTo>
                <a:lnTo>
                  <a:pt x="793" y="258"/>
                </a:lnTo>
                <a:lnTo>
                  <a:pt x="787" y="258"/>
                </a:lnTo>
                <a:lnTo>
                  <a:pt x="781" y="264"/>
                </a:lnTo>
                <a:lnTo>
                  <a:pt x="769" y="270"/>
                </a:lnTo>
                <a:lnTo>
                  <a:pt x="763" y="270"/>
                </a:lnTo>
                <a:lnTo>
                  <a:pt x="763" y="276"/>
                </a:lnTo>
                <a:lnTo>
                  <a:pt x="757" y="276"/>
                </a:lnTo>
                <a:lnTo>
                  <a:pt x="757" y="282"/>
                </a:lnTo>
                <a:lnTo>
                  <a:pt x="751" y="282"/>
                </a:lnTo>
                <a:lnTo>
                  <a:pt x="745" y="288"/>
                </a:lnTo>
                <a:lnTo>
                  <a:pt x="739" y="294"/>
                </a:lnTo>
                <a:lnTo>
                  <a:pt x="733" y="300"/>
                </a:lnTo>
                <a:lnTo>
                  <a:pt x="727" y="306"/>
                </a:lnTo>
                <a:lnTo>
                  <a:pt x="721" y="318"/>
                </a:lnTo>
                <a:lnTo>
                  <a:pt x="715" y="318"/>
                </a:lnTo>
                <a:lnTo>
                  <a:pt x="715" y="324"/>
                </a:lnTo>
                <a:lnTo>
                  <a:pt x="709" y="330"/>
                </a:lnTo>
                <a:lnTo>
                  <a:pt x="709" y="336"/>
                </a:lnTo>
                <a:lnTo>
                  <a:pt x="703" y="348"/>
                </a:lnTo>
                <a:lnTo>
                  <a:pt x="703" y="354"/>
                </a:lnTo>
                <a:lnTo>
                  <a:pt x="697" y="360"/>
                </a:lnTo>
                <a:lnTo>
                  <a:pt x="697" y="372"/>
                </a:lnTo>
                <a:lnTo>
                  <a:pt x="697" y="378"/>
                </a:lnTo>
                <a:lnTo>
                  <a:pt x="697" y="384"/>
                </a:lnTo>
                <a:lnTo>
                  <a:pt x="697" y="390"/>
                </a:lnTo>
                <a:lnTo>
                  <a:pt x="691" y="384"/>
                </a:lnTo>
                <a:lnTo>
                  <a:pt x="685" y="384"/>
                </a:lnTo>
                <a:lnTo>
                  <a:pt x="673" y="384"/>
                </a:lnTo>
                <a:lnTo>
                  <a:pt x="667" y="384"/>
                </a:lnTo>
                <a:lnTo>
                  <a:pt x="661" y="384"/>
                </a:lnTo>
                <a:lnTo>
                  <a:pt x="655" y="384"/>
                </a:lnTo>
                <a:lnTo>
                  <a:pt x="655" y="390"/>
                </a:lnTo>
                <a:lnTo>
                  <a:pt x="649" y="390"/>
                </a:lnTo>
                <a:lnTo>
                  <a:pt x="643" y="390"/>
                </a:lnTo>
                <a:lnTo>
                  <a:pt x="643" y="396"/>
                </a:lnTo>
                <a:lnTo>
                  <a:pt x="643" y="390"/>
                </a:lnTo>
                <a:lnTo>
                  <a:pt x="643" y="396"/>
                </a:lnTo>
                <a:lnTo>
                  <a:pt x="637" y="396"/>
                </a:lnTo>
                <a:lnTo>
                  <a:pt x="631" y="396"/>
                </a:lnTo>
                <a:lnTo>
                  <a:pt x="631" y="390"/>
                </a:lnTo>
                <a:lnTo>
                  <a:pt x="625" y="390"/>
                </a:lnTo>
                <a:lnTo>
                  <a:pt x="619" y="390"/>
                </a:lnTo>
                <a:lnTo>
                  <a:pt x="619" y="384"/>
                </a:lnTo>
                <a:lnTo>
                  <a:pt x="613" y="384"/>
                </a:lnTo>
                <a:lnTo>
                  <a:pt x="613" y="378"/>
                </a:lnTo>
                <a:lnTo>
                  <a:pt x="607" y="378"/>
                </a:lnTo>
                <a:lnTo>
                  <a:pt x="601" y="372"/>
                </a:lnTo>
                <a:lnTo>
                  <a:pt x="595" y="372"/>
                </a:lnTo>
                <a:lnTo>
                  <a:pt x="595" y="366"/>
                </a:lnTo>
                <a:lnTo>
                  <a:pt x="589" y="366"/>
                </a:lnTo>
                <a:lnTo>
                  <a:pt x="589" y="360"/>
                </a:lnTo>
                <a:lnTo>
                  <a:pt x="583" y="360"/>
                </a:lnTo>
                <a:lnTo>
                  <a:pt x="583" y="354"/>
                </a:lnTo>
                <a:lnTo>
                  <a:pt x="577" y="354"/>
                </a:lnTo>
                <a:lnTo>
                  <a:pt x="571" y="354"/>
                </a:lnTo>
                <a:lnTo>
                  <a:pt x="571" y="348"/>
                </a:lnTo>
                <a:lnTo>
                  <a:pt x="565" y="348"/>
                </a:lnTo>
                <a:lnTo>
                  <a:pt x="565" y="342"/>
                </a:lnTo>
                <a:lnTo>
                  <a:pt x="559" y="342"/>
                </a:lnTo>
                <a:lnTo>
                  <a:pt x="559" y="336"/>
                </a:lnTo>
                <a:lnTo>
                  <a:pt x="553" y="336"/>
                </a:lnTo>
                <a:lnTo>
                  <a:pt x="547" y="336"/>
                </a:lnTo>
                <a:lnTo>
                  <a:pt x="547" y="330"/>
                </a:lnTo>
                <a:lnTo>
                  <a:pt x="541" y="330"/>
                </a:lnTo>
                <a:lnTo>
                  <a:pt x="541" y="324"/>
                </a:lnTo>
                <a:lnTo>
                  <a:pt x="535" y="324"/>
                </a:lnTo>
                <a:lnTo>
                  <a:pt x="535" y="318"/>
                </a:lnTo>
                <a:lnTo>
                  <a:pt x="529" y="318"/>
                </a:lnTo>
                <a:lnTo>
                  <a:pt x="523" y="312"/>
                </a:lnTo>
                <a:lnTo>
                  <a:pt x="517" y="312"/>
                </a:lnTo>
                <a:lnTo>
                  <a:pt x="517" y="306"/>
                </a:lnTo>
                <a:lnTo>
                  <a:pt x="511" y="306"/>
                </a:lnTo>
                <a:lnTo>
                  <a:pt x="511" y="300"/>
                </a:lnTo>
                <a:lnTo>
                  <a:pt x="505" y="300"/>
                </a:lnTo>
                <a:lnTo>
                  <a:pt x="499" y="300"/>
                </a:lnTo>
                <a:lnTo>
                  <a:pt x="499" y="294"/>
                </a:lnTo>
                <a:lnTo>
                  <a:pt x="493" y="294"/>
                </a:lnTo>
                <a:lnTo>
                  <a:pt x="487" y="294"/>
                </a:lnTo>
                <a:lnTo>
                  <a:pt x="481" y="294"/>
                </a:lnTo>
                <a:lnTo>
                  <a:pt x="475" y="294"/>
                </a:lnTo>
                <a:lnTo>
                  <a:pt x="469" y="294"/>
                </a:lnTo>
                <a:lnTo>
                  <a:pt x="469" y="300"/>
                </a:lnTo>
                <a:lnTo>
                  <a:pt x="463" y="300"/>
                </a:lnTo>
                <a:lnTo>
                  <a:pt x="457" y="300"/>
                </a:lnTo>
                <a:lnTo>
                  <a:pt x="451" y="300"/>
                </a:lnTo>
                <a:lnTo>
                  <a:pt x="445" y="300"/>
                </a:lnTo>
                <a:lnTo>
                  <a:pt x="439" y="300"/>
                </a:lnTo>
                <a:lnTo>
                  <a:pt x="433" y="300"/>
                </a:lnTo>
                <a:lnTo>
                  <a:pt x="427" y="300"/>
                </a:lnTo>
                <a:lnTo>
                  <a:pt x="421" y="300"/>
                </a:lnTo>
                <a:lnTo>
                  <a:pt x="421" y="306"/>
                </a:lnTo>
                <a:lnTo>
                  <a:pt x="415" y="306"/>
                </a:lnTo>
                <a:lnTo>
                  <a:pt x="409" y="306"/>
                </a:lnTo>
                <a:lnTo>
                  <a:pt x="403" y="306"/>
                </a:lnTo>
                <a:lnTo>
                  <a:pt x="397" y="306"/>
                </a:lnTo>
                <a:lnTo>
                  <a:pt x="391" y="306"/>
                </a:lnTo>
                <a:lnTo>
                  <a:pt x="385" y="306"/>
                </a:lnTo>
                <a:lnTo>
                  <a:pt x="379" y="306"/>
                </a:lnTo>
                <a:lnTo>
                  <a:pt x="379" y="300"/>
                </a:lnTo>
                <a:lnTo>
                  <a:pt x="379" y="294"/>
                </a:lnTo>
                <a:lnTo>
                  <a:pt x="373" y="294"/>
                </a:lnTo>
                <a:lnTo>
                  <a:pt x="373" y="288"/>
                </a:lnTo>
                <a:lnTo>
                  <a:pt x="367" y="288"/>
                </a:lnTo>
                <a:lnTo>
                  <a:pt x="367" y="282"/>
                </a:lnTo>
                <a:lnTo>
                  <a:pt x="361" y="282"/>
                </a:lnTo>
                <a:lnTo>
                  <a:pt x="361" y="276"/>
                </a:lnTo>
                <a:lnTo>
                  <a:pt x="355" y="276"/>
                </a:lnTo>
                <a:lnTo>
                  <a:pt x="355" y="282"/>
                </a:lnTo>
                <a:lnTo>
                  <a:pt x="349" y="282"/>
                </a:lnTo>
                <a:lnTo>
                  <a:pt x="343" y="282"/>
                </a:lnTo>
                <a:lnTo>
                  <a:pt x="343" y="276"/>
                </a:lnTo>
                <a:lnTo>
                  <a:pt x="349" y="276"/>
                </a:lnTo>
                <a:lnTo>
                  <a:pt x="349" y="270"/>
                </a:lnTo>
                <a:lnTo>
                  <a:pt x="343" y="270"/>
                </a:lnTo>
                <a:lnTo>
                  <a:pt x="349" y="270"/>
                </a:lnTo>
                <a:lnTo>
                  <a:pt x="343" y="270"/>
                </a:lnTo>
                <a:lnTo>
                  <a:pt x="337" y="270"/>
                </a:lnTo>
                <a:lnTo>
                  <a:pt x="331" y="270"/>
                </a:lnTo>
                <a:lnTo>
                  <a:pt x="325" y="270"/>
                </a:lnTo>
                <a:lnTo>
                  <a:pt x="319" y="270"/>
                </a:lnTo>
                <a:lnTo>
                  <a:pt x="313" y="270"/>
                </a:lnTo>
                <a:lnTo>
                  <a:pt x="307" y="270"/>
                </a:lnTo>
                <a:lnTo>
                  <a:pt x="307" y="276"/>
                </a:lnTo>
                <a:lnTo>
                  <a:pt x="301" y="276"/>
                </a:lnTo>
                <a:lnTo>
                  <a:pt x="295" y="276"/>
                </a:lnTo>
                <a:lnTo>
                  <a:pt x="289" y="276"/>
                </a:lnTo>
                <a:lnTo>
                  <a:pt x="283" y="276"/>
                </a:lnTo>
                <a:lnTo>
                  <a:pt x="277" y="276"/>
                </a:lnTo>
                <a:lnTo>
                  <a:pt x="271" y="276"/>
                </a:lnTo>
                <a:lnTo>
                  <a:pt x="265" y="276"/>
                </a:lnTo>
                <a:lnTo>
                  <a:pt x="259" y="276"/>
                </a:lnTo>
                <a:lnTo>
                  <a:pt x="253" y="276"/>
                </a:lnTo>
                <a:lnTo>
                  <a:pt x="247" y="276"/>
                </a:lnTo>
                <a:lnTo>
                  <a:pt x="240" y="276"/>
                </a:lnTo>
                <a:lnTo>
                  <a:pt x="240" y="282"/>
                </a:lnTo>
                <a:lnTo>
                  <a:pt x="234" y="282"/>
                </a:lnTo>
                <a:lnTo>
                  <a:pt x="228" y="282"/>
                </a:lnTo>
                <a:lnTo>
                  <a:pt x="222" y="282"/>
                </a:lnTo>
                <a:lnTo>
                  <a:pt x="216" y="282"/>
                </a:lnTo>
                <a:lnTo>
                  <a:pt x="210" y="282"/>
                </a:lnTo>
                <a:lnTo>
                  <a:pt x="204" y="282"/>
                </a:lnTo>
                <a:lnTo>
                  <a:pt x="198" y="282"/>
                </a:lnTo>
                <a:lnTo>
                  <a:pt x="198" y="288"/>
                </a:lnTo>
                <a:lnTo>
                  <a:pt x="192" y="288"/>
                </a:lnTo>
                <a:lnTo>
                  <a:pt x="186" y="288"/>
                </a:lnTo>
                <a:lnTo>
                  <a:pt x="186" y="294"/>
                </a:lnTo>
                <a:lnTo>
                  <a:pt x="186" y="288"/>
                </a:lnTo>
                <a:lnTo>
                  <a:pt x="186" y="294"/>
                </a:lnTo>
                <a:lnTo>
                  <a:pt x="180" y="294"/>
                </a:lnTo>
                <a:lnTo>
                  <a:pt x="174" y="294"/>
                </a:lnTo>
                <a:lnTo>
                  <a:pt x="174" y="300"/>
                </a:lnTo>
                <a:lnTo>
                  <a:pt x="168" y="300"/>
                </a:lnTo>
                <a:lnTo>
                  <a:pt x="168" y="306"/>
                </a:lnTo>
                <a:lnTo>
                  <a:pt x="162" y="306"/>
                </a:lnTo>
                <a:lnTo>
                  <a:pt x="162" y="300"/>
                </a:lnTo>
                <a:lnTo>
                  <a:pt x="162" y="306"/>
                </a:lnTo>
                <a:lnTo>
                  <a:pt x="156" y="306"/>
                </a:lnTo>
                <a:lnTo>
                  <a:pt x="150" y="306"/>
                </a:lnTo>
                <a:lnTo>
                  <a:pt x="150" y="312"/>
                </a:lnTo>
                <a:lnTo>
                  <a:pt x="144" y="312"/>
                </a:lnTo>
                <a:lnTo>
                  <a:pt x="138" y="312"/>
                </a:lnTo>
                <a:lnTo>
                  <a:pt x="138" y="318"/>
                </a:lnTo>
                <a:lnTo>
                  <a:pt x="132" y="318"/>
                </a:lnTo>
                <a:lnTo>
                  <a:pt x="126" y="318"/>
                </a:lnTo>
                <a:lnTo>
                  <a:pt x="120" y="318"/>
                </a:lnTo>
                <a:lnTo>
                  <a:pt x="114" y="318"/>
                </a:lnTo>
                <a:lnTo>
                  <a:pt x="108" y="318"/>
                </a:lnTo>
                <a:lnTo>
                  <a:pt x="108" y="324"/>
                </a:lnTo>
                <a:lnTo>
                  <a:pt x="102" y="324"/>
                </a:lnTo>
                <a:lnTo>
                  <a:pt x="96" y="324"/>
                </a:lnTo>
                <a:lnTo>
                  <a:pt x="90" y="324"/>
                </a:lnTo>
                <a:lnTo>
                  <a:pt x="84" y="324"/>
                </a:lnTo>
                <a:lnTo>
                  <a:pt x="78" y="324"/>
                </a:lnTo>
                <a:lnTo>
                  <a:pt x="72" y="324"/>
                </a:lnTo>
                <a:lnTo>
                  <a:pt x="66" y="324"/>
                </a:lnTo>
                <a:lnTo>
                  <a:pt x="66" y="330"/>
                </a:lnTo>
                <a:lnTo>
                  <a:pt x="60" y="330"/>
                </a:lnTo>
                <a:lnTo>
                  <a:pt x="54" y="330"/>
                </a:lnTo>
                <a:lnTo>
                  <a:pt x="48" y="330"/>
                </a:lnTo>
                <a:lnTo>
                  <a:pt x="42" y="330"/>
                </a:lnTo>
                <a:lnTo>
                  <a:pt x="36" y="330"/>
                </a:lnTo>
                <a:lnTo>
                  <a:pt x="30" y="330"/>
                </a:lnTo>
                <a:lnTo>
                  <a:pt x="24" y="330"/>
                </a:lnTo>
                <a:lnTo>
                  <a:pt x="18" y="330"/>
                </a:lnTo>
                <a:lnTo>
                  <a:pt x="12" y="330"/>
                </a:lnTo>
                <a:lnTo>
                  <a:pt x="12" y="336"/>
                </a:lnTo>
                <a:lnTo>
                  <a:pt x="6" y="336"/>
                </a:lnTo>
                <a:lnTo>
                  <a:pt x="0" y="336"/>
                </a:lnTo>
                <a:close/>
                <a:moveTo>
                  <a:pt x="883" y="78"/>
                </a:moveTo>
                <a:lnTo>
                  <a:pt x="877" y="72"/>
                </a:lnTo>
                <a:lnTo>
                  <a:pt x="883" y="72"/>
                </a:lnTo>
                <a:lnTo>
                  <a:pt x="889" y="78"/>
                </a:lnTo>
                <a:lnTo>
                  <a:pt x="895" y="84"/>
                </a:lnTo>
                <a:lnTo>
                  <a:pt x="895" y="90"/>
                </a:lnTo>
                <a:lnTo>
                  <a:pt x="889" y="90"/>
                </a:lnTo>
                <a:lnTo>
                  <a:pt x="889" y="84"/>
                </a:lnTo>
                <a:lnTo>
                  <a:pt x="889" y="78"/>
                </a:lnTo>
                <a:lnTo>
                  <a:pt x="883" y="78"/>
                </a:lnTo>
                <a:close/>
                <a:moveTo>
                  <a:pt x="871" y="192"/>
                </a:moveTo>
                <a:lnTo>
                  <a:pt x="871" y="186"/>
                </a:lnTo>
                <a:lnTo>
                  <a:pt x="877" y="186"/>
                </a:lnTo>
                <a:lnTo>
                  <a:pt x="877" y="180"/>
                </a:lnTo>
                <a:lnTo>
                  <a:pt x="883" y="180"/>
                </a:lnTo>
                <a:lnTo>
                  <a:pt x="895" y="174"/>
                </a:lnTo>
                <a:lnTo>
                  <a:pt x="895" y="168"/>
                </a:lnTo>
                <a:lnTo>
                  <a:pt x="901" y="168"/>
                </a:lnTo>
                <a:lnTo>
                  <a:pt x="901" y="162"/>
                </a:lnTo>
                <a:lnTo>
                  <a:pt x="901" y="168"/>
                </a:lnTo>
                <a:lnTo>
                  <a:pt x="907" y="162"/>
                </a:lnTo>
                <a:lnTo>
                  <a:pt x="913" y="156"/>
                </a:lnTo>
                <a:lnTo>
                  <a:pt x="919" y="156"/>
                </a:lnTo>
                <a:lnTo>
                  <a:pt x="919" y="150"/>
                </a:lnTo>
                <a:lnTo>
                  <a:pt x="919" y="144"/>
                </a:lnTo>
                <a:lnTo>
                  <a:pt x="919" y="138"/>
                </a:lnTo>
                <a:lnTo>
                  <a:pt x="919" y="132"/>
                </a:lnTo>
                <a:lnTo>
                  <a:pt x="913" y="126"/>
                </a:lnTo>
                <a:lnTo>
                  <a:pt x="913" y="120"/>
                </a:lnTo>
                <a:lnTo>
                  <a:pt x="913" y="114"/>
                </a:lnTo>
                <a:lnTo>
                  <a:pt x="913" y="108"/>
                </a:lnTo>
                <a:lnTo>
                  <a:pt x="907" y="102"/>
                </a:lnTo>
                <a:lnTo>
                  <a:pt x="907" y="96"/>
                </a:lnTo>
                <a:lnTo>
                  <a:pt x="907" y="90"/>
                </a:lnTo>
                <a:lnTo>
                  <a:pt x="907" y="96"/>
                </a:lnTo>
                <a:lnTo>
                  <a:pt x="913" y="96"/>
                </a:lnTo>
                <a:lnTo>
                  <a:pt x="913" y="102"/>
                </a:lnTo>
                <a:lnTo>
                  <a:pt x="919" y="114"/>
                </a:lnTo>
                <a:lnTo>
                  <a:pt x="919" y="120"/>
                </a:lnTo>
                <a:lnTo>
                  <a:pt x="919" y="126"/>
                </a:lnTo>
                <a:lnTo>
                  <a:pt x="919" y="138"/>
                </a:lnTo>
                <a:lnTo>
                  <a:pt x="919" y="150"/>
                </a:lnTo>
                <a:lnTo>
                  <a:pt x="919" y="156"/>
                </a:lnTo>
                <a:lnTo>
                  <a:pt x="919" y="162"/>
                </a:lnTo>
                <a:lnTo>
                  <a:pt x="913" y="162"/>
                </a:lnTo>
                <a:lnTo>
                  <a:pt x="907" y="162"/>
                </a:lnTo>
                <a:lnTo>
                  <a:pt x="907" y="168"/>
                </a:lnTo>
                <a:lnTo>
                  <a:pt x="895" y="168"/>
                </a:lnTo>
                <a:lnTo>
                  <a:pt x="895" y="174"/>
                </a:lnTo>
                <a:lnTo>
                  <a:pt x="883" y="186"/>
                </a:lnTo>
                <a:lnTo>
                  <a:pt x="877" y="186"/>
                </a:lnTo>
                <a:lnTo>
                  <a:pt x="877" y="192"/>
                </a:lnTo>
                <a:lnTo>
                  <a:pt x="871" y="192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3273B403-6E99-422E-9308-94F69E04E868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5686023" y="4132055"/>
            <a:ext cx="668420" cy="494697"/>
          </a:xfrm>
          <a:custGeom>
            <a:avLst/>
            <a:gdLst>
              <a:gd name="T0" fmla="*/ 453 w 453"/>
              <a:gd name="T1" fmla="*/ 104 h 334"/>
              <a:gd name="T2" fmla="*/ 435 w 453"/>
              <a:gd name="T3" fmla="*/ 113 h 334"/>
              <a:gd name="T4" fmla="*/ 410 w 453"/>
              <a:gd name="T5" fmla="*/ 171 h 334"/>
              <a:gd name="T6" fmla="*/ 410 w 453"/>
              <a:gd name="T7" fmla="*/ 189 h 334"/>
              <a:gd name="T8" fmla="*/ 399 w 453"/>
              <a:gd name="T9" fmla="*/ 201 h 334"/>
              <a:gd name="T10" fmla="*/ 384 w 453"/>
              <a:gd name="T11" fmla="*/ 212 h 334"/>
              <a:gd name="T12" fmla="*/ 377 w 453"/>
              <a:gd name="T13" fmla="*/ 219 h 334"/>
              <a:gd name="T14" fmla="*/ 353 w 453"/>
              <a:gd name="T15" fmla="*/ 249 h 334"/>
              <a:gd name="T16" fmla="*/ 324 w 453"/>
              <a:gd name="T17" fmla="*/ 270 h 334"/>
              <a:gd name="T18" fmla="*/ 305 w 453"/>
              <a:gd name="T19" fmla="*/ 290 h 334"/>
              <a:gd name="T20" fmla="*/ 285 w 453"/>
              <a:gd name="T21" fmla="*/ 311 h 334"/>
              <a:gd name="T22" fmla="*/ 272 w 453"/>
              <a:gd name="T23" fmla="*/ 330 h 334"/>
              <a:gd name="T24" fmla="*/ 264 w 453"/>
              <a:gd name="T25" fmla="*/ 332 h 334"/>
              <a:gd name="T26" fmla="*/ 245 w 453"/>
              <a:gd name="T27" fmla="*/ 324 h 334"/>
              <a:gd name="T28" fmla="*/ 240 w 453"/>
              <a:gd name="T29" fmla="*/ 305 h 334"/>
              <a:gd name="T30" fmla="*/ 222 w 453"/>
              <a:gd name="T31" fmla="*/ 282 h 334"/>
              <a:gd name="T32" fmla="*/ 212 w 453"/>
              <a:gd name="T33" fmla="*/ 272 h 334"/>
              <a:gd name="T34" fmla="*/ 203 w 453"/>
              <a:gd name="T35" fmla="*/ 248 h 334"/>
              <a:gd name="T36" fmla="*/ 194 w 453"/>
              <a:gd name="T37" fmla="*/ 236 h 334"/>
              <a:gd name="T38" fmla="*/ 164 w 453"/>
              <a:gd name="T39" fmla="*/ 215 h 334"/>
              <a:gd name="T40" fmla="*/ 153 w 453"/>
              <a:gd name="T41" fmla="*/ 192 h 334"/>
              <a:gd name="T42" fmla="*/ 141 w 453"/>
              <a:gd name="T43" fmla="*/ 188 h 334"/>
              <a:gd name="T44" fmla="*/ 108 w 453"/>
              <a:gd name="T45" fmla="*/ 156 h 334"/>
              <a:gd name="T46" fmla="*/ 92 w 453"/>
              <a:gd name="T47" fmla="*/ 149 h 334"/>
              <a:gd name="T48" fmla="*/ 62 w 453"/>
              <a:gd name="T49" fmla="*/ 105 h 334"/>
              <a:gd name="T50" fmla="*/ 17 w 453"/>
              <a:gd name="T51" fmla="*/ 80 h 334"/>
              <a:gd name="T52" fmla="*/ 5 w 453"/>
              <a:gd name="T53" fmla="*/ 69 h 334"/>
              <a:gd name="T54" fmla="*/ 23 w 453"/>
              <a:gd name="T55" fmla="*/ 48 h 334"/>
              <a:gd name="T56" fmla="*/ 41 w 453"/>
              <a:gd name="T57" fmla="*/ 29 h 334"/>
              <a:gd name="T58" fmla="*/ 56 w 453"/>
              <a:gd name="T59" fmla="*/ 27 h 334"/>
              <a:gd name="T60" fmla="*/ 77 w 453"/>
              <a:gd name="T61" fmla="*/ 14 h 334"/>
              <a:gd name="T62" fmla="*/ 161 w 453"/>
              <a:gd name="T63" fmla="*/ 2 h 334"/>
              <a:gd name="T64" fmla="*/ 210 w 453"/>
              <a:gd name="T65" fmla="*/ 2 h 334"/>
              <a:gd name="T66" fmla="*/ 236 w 453"/>
              <a:gd name="T67" fmla="*/ 12 h 334"/>
              <a:gd name="T68" fmla="*/ 306 w 453"/>
              <a:gd name="T69" fmla="*/ 21 h 334"/>
              <a:gd name="T70" fmla="*/ 326 w 453"/>
              <a:gd name="T71" fmla="*/ 11 h 334"/>
              <a:gd name="T72" fmla="*/ 356 w 453"/>
              <a:gd name="T73" fmla="*/ 27 h 334"/>
              <a:gd name="T74" fmla="*/ 453 w 453"/>
              <a:gd name="T75" fmla="*/ 10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3" h="334">
                <a:moveTo>
                  <a:pt x="453" y="104"/>
                </a:moveTo>
                <a:cubicBezTo>
                  <a:pt x="448" y="108"/>
                  <a:pt x="441" y="109"/>
                  <a:pt x="435" y="113"/>
                </a:cubicBezTo>
                <a:cubicBezTo>
                  <a:pt x="428" y="124"/>
                  <a:pt x="414" y="158"/>
                  <a:pt x="410" y="171"/>
                </a:cubicBezTo>
                <a:cubicBezTo>
                  <a:pt x="406" y="184"/>
                  <a:pt x="412" y="184"/>
                  <a:pt x="410" y="189"/>
                </a:cubicBezTo>
                <a:cubicBezTo>
                  <a:pt x="407" y="195"/>
                  <a:pt x="405" y="198"/>
                  <a:pt x="399" y="201"/>
                </a:cubicBezTo>
                <a:cubicBezTo>
                  <a:pt x="397" y="213"/>
                  <a:pt x="399" y="213"/>
                  <a:pt x="384" y="212"/>
                </a:cubicBezTo>
                <a:cubicBezTo>
                  <a:pt x="376" y="213"/>
                  <a:pt x="363" y="216"/>
                  <a:pt x="377" y="219"/>
                </a:cubicBezTo>
                <a:cubicBezTo>
                  <a:pt x="372" y="225"/>
                  <a:pt x="362" y="240"/>
                  <a:pt x="353" y="249"/>
                </a:cubicBezTo>
                <a:cubicBezTo>
                  <a:pt x="350" y="262"/>
                  <a:pt x="337" y="269"/>
                  <a:pt x="324" y="270"/>
                </a:cubicBezTo>
                <a:cubicBezTo>
                  <a:pt x="316" y="277"/>
                  <a:pt x="312" y="283"/>
                  <a:pt x="305" y="290"/>
                </a:cubicBezTo>
                <a:cubicBezTo>
                  <a:pt x="302" y="310"/>
                  <a:pt x="302" y="307"/>
                  <a:pt x="285" y="311"/>
                </a:cubicBezTo>
                <a:cubicBezTo>
                  <a:pt x="283" y="322"/>
                  <a:pt x="279" y="323"/>
                  <a:pt x="272" y="330"/>
                </a:cubicBezTo>
                <a:cubicBezTo>
                  <a:pt x="268" y="334"/>
                  <a:pt x="268" y="333"/>
                  <a:pt x="264" y="332"/>
                </a:cubicBezTo>
                <a:cubicBezTo>
                  <a:pt x="260" y="331"/>
                  <a:pt x="249" y="329"/>
                  <a:pt x="245" y="324"/>
                </a:cubicBezTo>
                <a:cubicBezTo>
                  <a:pt x="242" y="308"/>
                  <a:pt x="244" y="314"/>
                  <a:pt x="240" y="305"/>
                </a:cubicBezTo>
                <a:cubicBezTo>
                  <a:pt x="238" y="294"/>
                  <a:pt x="232" y="286"/>
                  <a:pt x="222" y="282"/>
                </a:cubicBezTo>
                <a:cubicBezTo>
                  <a:pt x="219" y="278"/>
                  <a:pt x="215" y="276"/>
                  <a:pt x="212" y="272"/>
                </a:cubicBezTo>
                <a:cubicBezTo>
                  <a:pt x="210" y="260"/>
                  <a:pt x="212" y="255"/>
                  <a:pt x="203" y="248"/>
                </a:cubicBezTo>
                <a:cubicBezTo>
                  <a:pt x="201" y="242"/>
                  <a:pt x="199" y="240"/>
                  <a:pt x="194" y="236"/>
                </a:cubicBezTo>
                <a:cubicBezTo>
                  <a:pt x="191" y="232"/>
                  <a:pt x="171" y="219"/>
                  <a:pt x="164" y="215"/>
                </a:cubicBezTo>
                <a:cubicBezTo>
                  <a:pt x="157" y="208"/>
                  <a:pt x="157" y="196"/>
                  <a:pt x="153" y="192"/>
                </a:cubicBezTo>
                <a:cubicBezTo>
                  <a:pt x="149" y="188"/>
                  <a:pt x="148" y="194"/>
                  <a:pt x="141" y="188"/>
                </a:cubicBezTo>
                <a:cubicBezTo>
                  <a:pt x="132" y="180"/>
                  <a:pt x="117" y="165"/>
                  <a:pt x="108" y="156"/>
                </a:cubicBezTo>
                <a:cubicBezTo>
                  <a:pt x="102" y="148"/>
                  <a:pt x="101" y="154"/>
                  <a:pt x="92" y="149"/>
                </a:cubicBezTo>
                <a:cubicBezTo>
                  <a:pt x="85" y="140"/>
                  <a:pt x="73" y="114"/>
                  <a:pt x="62" y="105"/>
                </a:cubicBezTo>
                <a:cubicBezTo>
                  <a:pt x="52" y="98"/>
                  <a:pt x="27" y="86"/>
                  <a:pt x="17" y="80"/>
                </a:cubicBezTo>
                <a:cubicBezTo>
                  <a:pt x="14" y="74"/>
                  <a:pt x="10" y="73"/>
                  <a:pt x="5" y="69"/>
                </a:cubicBezTo>
                <a:cubicBezTo>
                  <a:pt x="0" y="59"/>
                  <a:pt x="15" y="53"/>
                  <a:pt x="23" y="48"/>
                </a:cubicBezTo>
                <a:cubicBezTo>
                  <a:pt x="24" y="41"/>
                  <a:pt x="34" y="30"/>
                  <a:pt x="41" y="29"/>
                </a:cubicBezTo>
                <a:cubicBezTo>
                  <a:pt x="46" y="24"/>
                  <a:pt x="50" y="29"/>
                  <a:pt x="56" y="27"/>
                </a:cubicBezTo>
                <a:cubicBezTo>
                  <a:pt x="62" y="25"/>
                  <a:pt x="60" y="18"/>
                  <a:pt x="77" y="14"/>
                </a:cubicBezTo>
                <a:cubicBezTo>
                  <a:pt x="93" y="6"/>
                  <a:pt x="139" y="4"/>
                  <a:pt x="161" y="2"/>
                </a:cubicBezTo>
                <a:cubicBezTo>
                  <a:pt x="185" y="0"/>
                  <a:pt x="198" y="0"/>
                  <a:pt x="210" y="2"/>
                </a:cubicBezTo>
                <a:cubicBezTo>
                  <a:pt x="222" y="4"/>
                  <a:pt x="220" y="9"/>
                  <a:pt x="236" y="12"/>
                </a:cubicBezTo>
                <a:cubicBezTo>
                  <a:pt x="241" y="43"/>
                  <a:pt x="268" y="22"/>
                  <a:pt x="306" y="21"/>
                </a:cubicBezTo>
                <a:cubicBezTo>
                  <a:pt x="314" y="15"/>
                  <a:pt x="316" y="13"/>
                  <a:pt x="326" y="11"/>
                </a:cubicBezTo>
                <a:cubicBezTo>
                  <a:pt x="340" y="12"/>
                  <a:pt x="340" y="24"/>
                  <a:pt x="356" y="27"/>
                </a:cubicBezTo>
                <a:cubicBezTo>
                  <a:pt x="377" y="42"/>
                  <a:pt x="440" y="90"/>
                  <a:pt x="453" y="104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ADC3181C-FA0A-4ED1-BEA0-583F2524ED0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4780039" y="3896555"/>
            <a:ext cx="1106654" cy="370282"/>
          </a:xfrm>
          <a:custGeom>
            <a:avLst/>
            <a:gdLst>
              <a:gd name="T0" fmla="*/ 529 w 750"/>
              <a:gd name="T1" fmla="*/ 210 h 250"/>
              <a:gd name="T2" fmla="*/ 182 w 750"/>
              <a:gd name="T3" fmla="*/ 242 h 250"/>
              <a:gd name="T4" fmla="*/ 97 w 750"/>
              <a:gd name="T5" fmla="*/ 245 h 250"/>
              <a:gd name="T6" fmla="*/ 16 w 750"/>
              <a:gd name="T7" fmla="*/ 248 h 250"/>
              <a:gd name="T8" fmla="*/ 5 w 750"/>
              <a:gd name="T9" fmla="*/ 231 h 250"/>
              <a:gd name="T10" fmla="*/ 13 w 750"/>
              <a:gd name="T11" fmla="*/ 189 h 250"/>
              <a:gd name="T12" fmla="*/ 26 w 750"/>
              <a:gd name="T13" fmla="*/ 173 h 250"/>
              <a:gd name="T14" fmla="*/ 34 w 750"/>
              <a:gd name="T15" fmla="*/ 149 h 250"/>
              <a:gd name="T16" fmla="*/ 38 w 750"/>
              <a:gd name="T17" fmla="*/ 141 h 250"/>
              <a:gd name="T18" fmla="*/ 56 w 750"/>
              <a:gd name="T19" fmla="*/ 80 h 250"/>
              <a:gd name="T20" fmla="*/ 154 w 750"/>
              <a:gd name="T21" fmla="*/ 74 h 250"/>
              <a:gd name="T22" fmla="*/ 181 w 750"/>
              <a:gd name="T23" fmla="*/ 56 h 250"/>
              <a:gd name="T24" fmla="*/ 497 w 750"/>
              <a:gd name="T25" fmla="*/ 33 h 250"/>
              <a:gd name="T26" fmla="*/ 746 w 750"/>
              <a:gd name="T27" fmla="*/ 0 h 250"/>
              <a:gd name="T28" fmla="*/ 731 w 750"/>
              <a:gd name="T29" fmla="*/ 30 h 250"/>
              <a:gd name="T30" fmla="*/ 719 w 750"/>
              <a:gd name="T31" fmla="*/ 60 h 250"/>
              <a:gd name="T32" fmla="*/ 706 w 750"/>
              <a:gd name="T33" fmla="*/ 59 h 250"/>
              <a:gd name="T34" fmla="*/ 691 w 750"/>
              <a:gd name="T35" fmla="*/ 63 h 250"/>
              <a:gd name="T36" fmla="*/ 671 w 750"/>
              <a:gd name="T37" fmla="*/ 77 h 250"/>
              <a:gd name="T38" fmla="*/ 653 w 750"/>
              <a:gd name="T39" fmla="*/ 84 h 250"/>
              <a:gd name="T40" fmla="*/ 641 w 750"/>
              <a:gd name="T41" fmla="*/ 102 h 250"/>
              <a:gd name="T42" fmla="*/ 610 w 750"/>
              <a:gd name="T43" fmla="*/ 122 h 250"/>
              <a:gd name="T44" fmla="*/ 577 w 750"/>
              <a:gd name="T45" fmla="*/ 138 h 250"/>
              <a:gd name="T46" fmla="*/ 559 w 750"/>
              <a:gd name="T47" fmla="*/ 153 h 250"/>
              <a:gd name="T48" fmla="*/ 553 w 750"/>
              <a:gd name="T49" fmla="*/ 176 h 250"/>
              <a:gd name="T50" fmla="*/ 535 w 750"/>
              <a:gd name="T51" fmla="*/ 179 h 250"/>
              <a:gd name="T52" fmla="*/ 533 w 750"/>
              <a:gd name="T53" fmla="*/ 201 h 250"/>
              <a:gd name="T54" fmla="*/ 529 w 750"/>
              <a:gd name="T55" fmla="*/ 21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50" h="250">
                <a:moveTo>
                  <a:pt x="529" y="210"/>
                </a:moveTo>
                <a:lnTo>
                  <a:pt x="182" y="242"/>
                </a:lnTo>
                <a:lnTo>
                  <a:pt x="97" y="245"/>
                </a:lnTo>
                <a:cubicBezTo>
                  <a:pt x="69" y="246"/>
                  <a:pt x="31" y="250"/>
                  <a:pt x="16" y="248"/>
                </a:cubicBezTo>
                <a:cubicBezTo>
                  <a:pt x="1" y="246"/>
                  <a:pt x="5" y="241"/>
                  <a:pt x="5" y="231"/>
                </a:cubicBezTo>
                <a:cubicBezTo>
                  <a:pt x="6" y="224"/>
                  <a:pt x="0" y="192"/>
                  <a:pt x="13" y="189"/>
                </a:cubicBezTo>
                <a:cubicBezTo>
                  <a:pt x="17" y="182"/>
                  <a:pt x="20" y="176"/>
                  <a:pt x="26" y="173"/>
                </a:cubicBezTo>
                <a:cubicBezTo>
                  <a:pt x="29" y="166"/>
                  <a:pt x="32" y="154"/>
                  <a:pt x="34" y="149"/>
                </a:cubicBezTo>
                <a:cubicBezTo>
                  <a:pt x="36" y="144"/>
                  <a:pt x="34" y="152"/>
                  <a:pt x="38" y="141"/>
                </a:cubicBezTo>
                <a:cubicBezTo>
                  <a:pt x="46" y="125"/>
                  <a:pt x="45" y="95"/>
                  <a:pt x="56" y="80"/>
                </a:cubicBezTo>
                <a:lnTo>
                  <a:pt x="154" y="74"/>
                </a:lnTo>
                <a:cubicBezTo>
                  <a:pt x="189" y="72"/>
                  <a:pt x="181" y="79"/>
                  <a:pt x="181" y="56"/>
                </a:cubicBezTo>
                <a:lnTo>
                  <a:pt x="497" y="33"/>
                </a:lnTo>
                <a:lnTo>
                  <a:pt x="746" y="0"/>
                </a:lnTo>
                <a:cubicBezTo>
                  <a:pt x="743" y="28"/>
                  <a:pt x="750" y="26"/>
                  <a:pt x="731" y="30"/>
                </a:cubicBezTo>
                <a:cubicBezTo>
                  <a:pt x="729" y="42"/>
                  <a:pt x="727" y="53"/>
                  <a:pt x="719" y="60"/>
                </a:cubicBezTo>
                <a:cubicBezTo>
                  <a:pt x="714" y="66"/>
                  <a:pt x="711" y="59"/>
                  <a:pt x="706" y="59"/>
                </a:cubicBezTo>
                <a:cubicBezTo>
                  <a:pt x="701" y="59"/>
                  <a:pt x="697" y="60"/>
                  <a:pt x="691" y="63"/>
                </a:cubicBezTo>
                <a:cubicBezTo>
                  <a:pt x="682" y="77"/>
                  <a:pt x="694" y="79"/>
                  <a:pt x="671" y="77"/>
                </a:cubicBezTo>
                <a:cubicBezTo>
                  <a:pt x="660" y="68"/>
                  <a:pt x="660" y="74"/>
                  <a:pt x="653" y="84"/>
                </a:cubicBezTo>
                <a:cubicBezTo>
                  <a:pt x="652" y="90"/>
                  <a:pt x="645" y="93"/>
                  <a:pt x="641" y="102"/>
                </a:cubicBezTo>
                <a:cubicBezTo>
                  <a:pt x="639" y="112"/>
                  <a:pt x="617" y="116"/>
                  <a:pt x="610" y="122"/>
                </a:cubicBezTo>
                <a:cubicBezTo>
                  <a:pt x="602" y="143"/>
                  <a:pt x="596" y="136"/>
                  <a:pt x="577" y="138"/>
                </a:cubicBezTo>
                <a:cubicBezTo>
                  <a:pt x="571" y="142"/>
                  <a:pt x="565" y="149"/>
                  <a:pt x="559" y="153"/>
                </a:cubicBezTo>
                <a:cubicBezTo>
                  <a:pt x="556" y="158"/>
                  <a:pt x="557" y="172"/>
                  <a:pt x="553" y="176"/>
                </a:cubicBezTo>
                <a:cubicBezTo>
                  <a:pt x="549" y="180"/>
                  <a:pt x="538" y="175"/>
                  <a:pt x="535" y="179"/>
                </a:cubicBezTo>
                <a:cubicBezTo>
                  <a:pt x="534" y="186"/>
                  <a:pt x="534" y="194"/>
                  <a:pt x="533" y="201"/>
                </a:cubicBezTo>
                <a:cubicBezTo>
                  <a:pt x="533" y="204"/>
                  <a:pt x="524" y="210"/>
                  <a:pt x="529" y="21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BBC6BF9F-7661-4E6E-8935-092A42E21198}"/>
              </a:ext>
            </a:extLst>
          </p:cNvPr>
          <p:cNvSpPr>
            <a:spLocks/>
          </p:cNvSpPr>
          <p:nvPr/>
        </p:nvSpPr>
        <p:spPr bwMode="gray">
          <a:xfrm>
            <a:off x="6721851" y="2781263"/>
            <a:ext cx="224282" cy="213284"/>
          </a:xfrm>
          <a:custGeom>
            <a:avLst/>
            <a:gdLst>
              <a:gd name="T0" fmla="*/ 0 w 152"/>
              <a:gd name="T1" fmla="*/ 27 h 144"/>
              <a:gd name="T2" fmla="*/ 44 w 152"/>
              <a:gd name="T3" fmla="*/ 21 h 144"/>
              <a:gd name="T4" fmla="*/ 140 w 152"/>
              <a:gd name="T5" fmla="*/ 0 h 144"/>
              <a:gd name="T6" fmla="*/ 152 w 152"/>
              <a:gd name="T7" fmla="*/ 77 h 144"/>
              <a:gd name="T8" fmla="*/ 69 w 152"/>
              <a:gd name="T9" fmla="*/ 107 h 144"/>
              <a:gd name="T10" fmla="*/ 17 w 152"/>
              <a:gd name="T11" fmla="*/ 144 h 144"/>
              <a:gd name="T12" fmla="*/ 9 w 152"/>
              <a:gd name="T13" fmla="*/ 69 h 144"/>
              <a:gd name="T14" fmla="*/ 5 w 152"/>
              <a:gd name="T15" fmla="*/ 39 h 144"/>
              <a:gd name="T16" fmla="*/ 0 w 152"/>
              <a:gd name="T17" fmla="*/ 2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44">
                <a:moveTo>
                  <a:pt x="0" y="27"/>
                </a:moveTo>
                <a:lnTo>
                  <a:pt x="44" y="21"/>
                </a:lnTo>
                <a:lnTo>
                  <a:pt x="140" y="0"/>
                </a:lnTo>
                <a:lnTo>
                  <a:pt x="152" y="77"/>
                </a:lnTo>
                <a:lnTo>
                  <a:pt x="69" y="107"/>
                </a:lnTo>
                <a:lnTo>
                  <a:pt x="17" y="144"/>
                </a:lnTo>
                <a:cubicBezTo>
                  <a:pt x="7" y="120"/>
                  <a:pt x="18" y="93"/>
                  <a:pt x="9" y="69"/>
                </a:cubicBezTo>
                <a:cubicBezTo>
                  <a:pt x="7" y="59"/>
                  <a:pt x="8" y="49"/>
                  <a:pt x="5" y="39"/>
                </a:cubicBezTo>
                <a:cubicBezTo>
                  <a:pt x="4" y="34"/>
                  <a:pt x="0" y="32"/>
                  <a:pt x="0" y="27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6DECF3E0-E273-4969-ACE6-B036F0889EF2}"/>
              </a:ext>
            </a:extLst>
          </p:cNvPr>
          <p:cNvSpPr>
            <a:spLocks/>
          </p:cNvSpPr>
          <p:nvPr/>
        </p:nvSpPr>
        <p:spPr bwMode="gray">
          <a:xfrm>
            <a:off x="6929903" y="2770896"/>
            <a:ext cx="70825" cy="125896"/>
          </a:xfrm>
          <a:custGeom>
            <a:avLst/>
            <a:gdLst>
              <a:gd name="T0" fmla="*/ 11 w 48"/>
              <a:gd name="T1" fmla="*/ 85 h 85"/>
              <a:gd name="T2" fmla="*/ 0 w 48"/>
              <a:gd name="T3" fmla="*/ 6 h 85"/>
              <a:gd name="T4" fmla="*/ 29 w 48"/>
              <a:gd name="T5" fmla="*/ 0 h 85"/>
              <a:gd name="T6" fmla="*/ 47 w 48"/>
              <a:gd name="T7" fmla="*/ 34 h 85"/>
              <a:gd name="T8" fmla="*/ 45 w 48"/>
              <a:gd name="T9" fmla="*/ 49 h 85"/>
              <a:gd name="T10" fmla="*/ 39 w 48"/>
              <a:gd name="T11" fmla="*/ 63 h 85"/>
              <a:gd name="T12" fmla="*/ 24 w 48"/>
              <a:gd name="T13" fmla="*/ 76 h 85"/>
              <a:gd name="T14" fmla="*/ 11 w 48"/>
              <a:gd name="T1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85">
                <a:moveTo>
                  <a:pt x="11" y="85"/>
                </a:moveTo>
                <a:lnTo>
                  <a:pt x="0" y="6"/>
                </a:lnTo>
                <a:lnTo>
                  <a:pt x="29" y="0"/>
                </a:lnTo>
                <a:cubicBezTo>
                  <a:pt x="31" y="13"/>
                  <a:pt x="39" y="24"/>
                  <a:pt x="47" y="34"/>
                </a:cubicBezTo>
                <a:cubicBezTo>
                  <a:pt x="48" y="40"/>
                  <a:pt x="48" y="44"/>
                  <a:pt x="45" y="49"/>
                </a:cubicBezTo>
                <a:cubicBezTo>
                  <a:pt x="44" y="55"/>
                  <a:pt x="41" y="58"/>
                  <a:pt x="39" y="63"/>
                </a:cubicBezTo>
                <a:cubicBezTo>
                  <a:pt x="37" y="73"/>
                  <a:pt x="34" y="74"/>
                  <a:pt x="24" y="76"/>
                </a:cubicBezTo>
                <a:cubicBezTo>
                  <a:pt x="19" y="82"/>
                  <a:pt x="11" y="85"/>
                  <a:pt x="11" y="85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846F4F73-4DE6-44B0-9812-95056FF2BCC3}"/>
              </a:ext>
            </a:extLst>
          </p:cNvPr>
          <p:cNvSpPr>
            <a:spLocks/>
          </p:cNvSpPr>
          <p:nvPr/>
        </p:nvSpPr>
        <p:spPr bwMode="gray">
          <a:xfrm>
            <a:off x="6711522" y="2616858"/>
            <a:ext cx="438234" cy="225132"/>
          </a:xfrm>
          <a:custGeom>
            <a:avLst/>
            <a:gdLst>
              <a:gd name="T0" fmla="*/ 6 w 297"/>
              <a:gd name="T1" fmla="*/ 138 h 152"/>
              <a:gd name="T2" fmla="*/ 6 w 297"/>
              <a:gd name="T3" fmla="*/ 104 h 152"/>
              <a:gd name="T4" fmla="*/ 12 w 297"/>
              <a:gd name="T5" fmla="*/ 59 h 152"/>
              <a:gd name="T6" fmla="*/ 60 w 297"/>
              <a:gd name="T7" fmla="*/ 51 h 152"/>
              <a:gd name="T8" fmla="*/ 150 w 297"/>
              <a:gd name="T9" fmla="*/ 32 h 152"/>
              <a:gd name="T10" fmla="*/ 159 w 297"/>
              <a:gd name="T11" fmla="*/ 29 h 152"/>
              <a:gd name="T12" fmla="*/ 162 w 297"/>
              <a:gd name="T13" fmla="*/ 20 h 152"/>
              <a:gd name="T14" fmla="*/ 175 w 297"/>
              <a:gd name="T15" fmla="*/ 12 h 152"/>
              <a:gd name="T16" fmla="*/ 186 w 297"/>
              <a:gd name="T17" fmla="*/ 0 h 152"/>
              <a:gd name="T18" fmla="*/ 201 w 297"/>
              <a:gd name="T19" fmla="*/ 17 h 152"/>
              <a:gd name="T20" fmla="*/ 207 w 297"/>
              <a:gd name="T21" fmla="*/ 32 h 152"/>
              <a:gd name="T22" fmla="*/ 198 w 297"/>
              <a:gd name="T23" fmla="*/ 48 h 152"/>
              <a:gd name="T24" fmla="*/ 222 w 297"/>
              <a:gd name="T25" fmla="*/ 63 h 152"/>
              <a:gd name="T26" fmla="*/ 232 w 297"/>
              <a:gd name="T27" fmla="*/ 80 h 152"/>
              <a:gd name="T28" fmla="*/ 246 w 297"/>
              <a:gd name="T29" fmla="*/ 105 h 152"/>
              <a:gd name="T30" fmla="*/ 258 w 297"/>
              <a:gd name="T31" fmla="*/ 114 h 152"/>
              <a:gd name="T32" fmla="*/ 282 w 297"/>
              <a:gd name="T33" fmla="*/ 110 h 152"/>
              <a:gd name="T34" fmla="*/ 291 w 297"/>
              <a:gd name="T35" fmla="*/ 96 h 152"/>
              <a:gd name="T36" fmla="*/ 280 w 297"/>
              <a:gd name="T37" fmla="*/ 86 h 152"/>
              <a:gd name="T38" fmla="*/ 267 w 297"/>
              <a:gd name="T39" fmla="*/ 78 h 152"/>
              <a:gd name="T40" fmla="*/ 273 w 297"/>
              <a:gd name="T41" fmla="*/ 72 h 152"/>
              <a:gd name="T42" fmla="*/ 286 w 297"/>
              <a:gd name="T43" fmla="*/ 80 h 152"/>
              <a:gd name="T44" fmla="*/ 297 w 297"/>
              <a:gd name="T45" fmla="*/ 107 h 152"/>
              <a:gd name="T46" fmla="*/ 291 w 297"/>
              <a:gd name="T47" fmla="*/ 116 h 152"/>
              <a:gd name="T48" fmla="*/ 276 w 297"/>
              <a:gd name="T49" fmla="*/ 119 h 152"/>
              <a:gd name="T50" fmla="*/ 259 w 297"/>
              <a:gd name="T51" fmla="*/ 134 h 152"/>
              <a:gd name="T52" fmla="*/ 244 w 297"/>
              <a:gd name="T53" fmla="*/ 132 h 152"/>
              <a:gd name="T54" fmla="*/ 231 w 297"/>
              <a:gd name="T55" fmla="*/ 129 h 152"/>
              <a:gd name="T56" fmla="*/ 219 w 297"/>
              <a:gd name="T57" fmla="*/ 152 h 152"/>
              <a:gd name="T58" fmla="*/ 201 w 297"/>
              <a:gd name="T59" fmla="*/ 146 h 152"/>
              <a:gd name="T60" fmla="*/ 189 w 297"/>
              <a:gd name="T61" fmla="*/ 129 h 152"/>
              <a:gd name="T62" fmla="*/ 180 w 297"/>
              <a:gd name="T63" fmla="*/ 117 h 152"/>
              <a:gd name="T64" fmla="*/ 175 w 297"/>
              <a:gd name="T65" fmla="*/ 104 h 152"/>
              <a:gd name="T66" fmla="*/ 78 w 297"/>
              <a:gd name="T67" fmla="*/ 126 h 152"/>
              <a:gd name="T68" fmla="*/ 31 w 297"/>
              <a:gd name="T69" fmla="*/ 135 h 152"/>
              <a:gd name="T70" fmla="*/ 6 w 297"/>
              <a:gd name="T71" fmla="*/ 1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7" h="152">
                <a:moveTo>
                  <a:pt x="6" y="138"/>
                </a:moveTo>
                <a:cubicBezTo>
                  <a:pt x="0" y="125"/>
                  <a:pt x="4" y="119"/>
                  <a:pt x="6" y="104"/>
                </a:cubicBezTo>
                <a:cubicBezTo>
                  <a:pt x="7" y="91"/>
                  <a:pt x="3" y="68"/>
                  <a:pt x="12" y="59"/>
                </a:cubicBezTo>
                <a:cubicBezTo>
                  <a:pt x="21" y="50"/>
                  <a:pt x="37" y="55"/>
                  <a:pt x="60" y="51"/>
                </a:cubicBezTo>
                <a:cubicBezTo>
                  <a:pt x="83" y="47"/>
                  <a:pt x="134" y="36"/>
                  <a:pt x="150" y="32"/>
                </a:cubicBezTo>
                <a:cubicBezTo>
                  <a:pt x="153" y="31"/>
                  <a:pt x="157" y="31"/>
                  <a:pt x="159" y="29"/>
                </a:cubicBezTo>
                <a:cubicBezTo>
                  <a:pt x="161" y="27"/>
                  <a:pt x="160" y="22"/>
                  <a:pt x="162" y="20"/>
                </a:cubicBezTo>
                <a:cubicBezTo>
                  <a:pt x="165" y="17"/>
                  <a:pt x="171" y="16"/>
                  <a:pt x="175" y="12"/>
                </a:cubicBezTo>
                <a:cubicBezTo>
                  <a:pt x="180" y="7"/>
                  <a:pt x="180" y="4"/>
                  <a:pt x="186" y="0"/>
                </a:cubicBezTo>
                <a:cubicBezTo>
                  <a:pt x="198" y="3"/>
                  <a:pt x="192" y="11"/>
                  <a:pt x="201" y="17"/>
                </a:cubicBezTo>
                <a:cubicBezTo>
                  <a:pt x="216" y="14"/>
                  <a:pt x="220" y="26"/>
                  <a:pt x="207" y="32"/>
                </a:cubicBezTo>
                <a:cubicBezTo>
                  <a:pt x="203" y="38"/>
                  <a:pt x="203" y="43"/>
                  <a:pt x="198" y="48"/>
                </a:cubicBezTo>
                <a:cubicBezTo>
                  <a:pt x="190" y="67"/>
                  <a:pt x="192" y="62"/>
                  <a:pt x="222" y="63"/>
                </a:cubicBezTo>
                <a:cubicBezTo>
                  <a:pt x="223" y="70"/>
                  <a:pt x="226" y="76"/>
                  <a:pt x="232" y="80"/>
                </a:cubicBezTo>
                <a:cubicBezTo>
                  <a:pt x="234" y="98"/>
                  <a:pt x="237" y="93"/>
                  <a:pt x="246" y="105"/>
                </a:cubicBezTo>
                <a:cubicBezTo>
                  <a:pt x="248" y="113"/>
                  <a:pt x="251" y="113"/>
                  <a:pt x="258" y="114"/>
                </a:cubicBezTo>
                <a:cubicBezTo>
                  <a:pt x="266" y="113"/>
                  <a:pt x="282" y="110"/>
                  <a:pt x="282" y="110"/>
                </a:cubicBezTo>
                <a:cubicBezTo>
                  <a:pt x="285" y="105"/>
                  <a:pt x="288" y="101"/>
                  <a:pt x="291" y="96"/>
                </a:cubicBezTo>
                <a:cubicBezTo>
                  <a:pt x="288" y="90"/>
                  <a:pt x="287" y="87"/>
                  <a:pt x="280" y="86"/>
                </a:cubicBezTo>
                <a:cubicBezTo>
                  <a:pt x="276" y="79"/>
                  <a:pt x="273" y="81"/>
                  <a:pt x="267" y="78"/>
                </a:cubicBezTo>
                <a:cubicBezTo>
                  <a:pt x="262" y="71"/>
                  <a:pt x="267" y="71"/>
                  <a:pt x="273" y="72"/>
                </a:cubicBezTo>
                <a:cubicBezTo>
                  <a:pt x="278" y="74"/>
                  <a:pt x="282" y="77"/>
                  <a:pt x="286" y="80"/>
                </a:cubicBezTo>
                <a:cubicBezTo>
                  <a:pt x="290" y="87"/>
                  <a:pt x="294" y="99"/>
                  <a:pt x="297" y="107"/>
                </a:cubicBezTo>
                <a:cubicBezTo>
                  <a:pt x="296" y="109"/>
                  <a:pt x="293" y="115"/>
                  <a:pt x="291" y="116"/>
                </a:cubicBezTo>
                <a:cubicBezTo>
                  <a:pt x="286" y="118"/>
                  <a:pt x="276" y="119"/>
                  <a:pt x="276" y="119"/>
                </a:cubicBezTo>
                <a:cubicBezTo>
                  <a:pt x="269" y="123"/>
                  <a:pt x="266" y="130"/>
                  <a:pt x="259" y="134"/>
                </a:cubicBezTo>
                <a:cubicBezTo>
                  <a:pt x="254" y="141"/>
                  <a:pt x="248" y="139"/>
                  <a:pt x="244" y="132"/>
                </a:cubicBezTo>
                <a:cubicBezTo>
                  <a:pt x="242" y="119"/>
                  <a:pt x="238" y="123"/>
                  <a:pt x="231" y="129"/>
                </a:cubicBezTo>
                <a:cubicBezTo>
                  <a:pt x="227" y="136"/>
                  <a:pt x="226" y="147"/>
                  <a:pt x="219" y="152"/>
                </a:cubicBezTo>
                <a:cubicBezTo>
                  <a:pt x="212" y="150"/>
                  <a:pt x="207" y="150"/>
                  <a:pt x="201" y="146"/>
                </a:cubicBezTo>
                <a:cubicBezTo>
                  <a:pt x="197" y="140"/>
                  <a:pt x="194" y="133"/>
                  <a:pt x="189" y="129"/>
                </a:cubicBezTo>
                <a:cubicBezTo>
                  <a:pt x="186" y="124"/>
                  <a:pt x="185" y="120"/>
                  <a:pt x="180" y="117"/>
                </a:cubicBezTo>
                <a:cubicBezTo>
                  <a:pt x="178" y="113"/>
                  <a:pt x="177" y="108"/>
                  <a:pt x="175" y="104"/>
                </a:cubicBezTo>
                <a:lnTo>
                  <a:pt x="78" y="126"/>
                </a:lnTo>
                <a:cubicBezTo>
                  <a:pt x="59" y="130"/>
                  <a:pt x="43" y="133"/>
                  <a:pt x="31" y="135"/>
                </a:cubicBezTo>
                <a:cubicBezTo>
                  <a:pt x="19" y="137"/>
                  <a:pt x="11" y="137"/>
                  <a:pt x="6" y="138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D503DE3D-C855-415B-95E1-F66EABDBF995}"/>
              </a:ext>
            </a:extLst>
          </p:cNvPr>
          <p:cNvSpPr>
            <a:spLocks/>
          </p:cNvSpPr>
          <p:nvPr/>
        </p:nvSpPr>
        <p:spPr bwMode="gray">
          <a:xfrm>
            <a:off x="6615612" y="2292490"/>
            <a:ext cx="227234" cy="425085"/>
          </a:xfrm>
          <a:custGeom>
            <a:avLst/>
            <a:gdLst>
              <a:gd name="T0" fmla="*/ 143 w 154"/>
              <a:gd name="T1" fmla="*/ 0 h 287"/>
              <a:gd name="T2" fmla="*/ 138 w 154"/>
              <a:gd name="T3" fmla="*/ 24 h 287"/>
              <a:gd name="T4" fmla="*/ 147 w 154"/>
              <a:gd name="T5" fmla="*/ 44 h 287"/>
              <a:gd name="T6" fmla="*/ 135 w 154"/>
              <a:gd name="T7" fmla="*/ 75 h 287"/>
              <a:gd name="T8" fmla="*/ 120 w 154"/>
              <a:gd name="T9" fmla="*/ 89 h 287"/>
              <a:gd name="T10" fmla="*/ 123 w 154"/>
              <a:gd name="T11" fmla="*/ 122 h 287"/>
              <a:gd name="T12" fmla="*/ 119 w 154"/>
              <a:gd name="T13" fmla="*/ 152 h 287"/>
              <a:gd name="T14" fmla="*/ 123 w 154"/>
              <a:gd name="T15" fmla="*/ 200 h 287"/>
              <a:gd name="T16" fmla="*/ 134 w 154"/>
              <a:gd name="T17" fmla="*/ 269 h 287"/>
              <a:gd name="T18" fmla="*/ 93 w 154"/>
              <a:gd name="T19" fmla="*/ 273 h 287"/>
              <a:gd name="T20" fmla="*/ 77 w 154"/>
              <a:gd name="T21" fmla="*/ 278 h 287"/>
              <a:gd name="T22" fmla="*/ 66 w 154"/>
              <a:gd name="T23" fmla="*/ 254 h 287"/>
              <a:gd name="T24" fmla="*/ 53 w 154"/>
              <a:gd name="T25" fmla="*/ 221 h 287"/>
              <a:gd name="T26" fmla="*/ 51 w 154"/>
              <a:gd name="T27" fmla="*/ 192 h 287"/>
              <a:gd name="T28" fmla="*/ 41 w 154"/>
              <a:gd name="T29" fmla="*/ 180 h 287"/>
              <a:gd name="T30" fmla="*/ 33 w 154"/>
              <a:gd name="T31" fmla="*/ 168 h 287"/>
              <a:gd name="T32" fmla="*/ 21 w 154"/>
              <a:gd name="T33" fmla="*/ 141 h 287"/>
              <a:gd name="T34" fmla="*/ 18 w 154"/>
              <a:gd name="T35" fmla="*/ 93 h 287"/>
              <a:gd name="T36" fmla="*/ 5 w 154"/>
              <a:gd name="T37" fmla="*/ 35 h 287"/>
              <a:gd name="T38" fmla="*/ 132 w 154"/>
              <a:gd name="T39" fmla="*/ 5 h 287"/>
              <a:gd name="T40" fmla="*/ 143 w 154"/>
              <a:gd name="T41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4" h="287">
                <a:moveTo>
                  <a:pt x="143" y="0"/>
                </a:moveTo>
                <a:cubicBezTo>
                  <a:pt x="145" y="9"/>
                  <a:pt x="144" y="17"/>
                  <a:pt x="138" y="24"/>
                </a:cubicBezTo>
                <a:cubicBezTo>
                  <a:pt x="141" y="32"/>
                  <a:pt x="140" y="39"/>
                  <a:pt x="147" y="44"/>
                </a:cubicBezTo>
                <a:cubicBezTo>
                  <a:pt x="154" y="58"/>
                  <a:pt x="149" y="72"/>
                  <a:pt x="135" y="75"/>
                </a:cubicBezTo>
                <a:cubicBezTo>
                  <a:pt x="131" y="82"/>
                  <a:pt x="122" y="81"/>
                  <a:pt x="120" y="89"/>
                </a:cubicBezTo>
                <a:cubicBezTo>
                  <a:pt x="119" y="95"/>
                  <a:pt x="123" y="112"/>
                  <a:pt x="123" y="122"/>
                </a:cubicBezTo>
                <a:cubicBezTo>
                  <a:pt x="123" y="132"/>
                  <a:pt x="119" y="139"/>
                  <a:pt x="119" y="152"/>
                </a:cubicBezTo>
                <a:cubicBezTo>
                  <a:pt x="119" y="165"/>
                  <a:pt x="121" y="181"/>
                  <a:pt x="123" y="200"/>
                </a:cubicBezTo>
                <a:cubicBezTo>
                  <a:pt x="126" y="276"/>
                  <a:pt x="117" y="240"/>
                  <a:pt x="134" y="269"/>
                </a:cubicBezTo>
                <a:cubicBezTo>
                  <a:pt x="119" y="270"/>
                  <a:pt x="108" y="272"/>
                  <a:pt x="93" y="273"/>
                </a:cubicBezTo>
                <a:cubicBezTo>
                  <a:pt x="88" y="275"/>
                  <a:pt x="82" y="275"/>
                  <a:pt x="77" y="278"/>
                </a:cubicBezTo>
                <a:cubicBezTo>
                  <a:pt x="72" y="287"/>
                  <a:pt x="70" y="259"/>
                  <a:pt x="66" y="254"/>
                </a:cubicBezTo>
                <a:cubicBezTo>
                  <a:pt x="64" y="242"/>
                  <a:pt x="58" y="232"/>
                  <a:pt x="53" y="221"/>
                </a:cubicBezTo>
                <a:cubicBezTo>
                  <a:pt x="55" y="209"/>
                  <a:pt x="63" y="199"/>
                  <a:pt x="51" y="192"/>
                </a:cubicBezTo>
                <a:cubicBezTo>
                  <a:pt x="49" y="186"/>
                  <a:pt x="44" y="184"/>
                  <a:pt x="41" y="180"/>
                </a:cubicBezTo>
                <a:cubicBezTo>
                  <a:pt x="38" y="176"/>
                  <a:pt x="36" y="174"/>
                  <a:pt x="33" y="168"/>
                </a:cubicBezTo>
                <a:cubicBezTo>
                  <a:pt x="32" y="159"/>
                  <a:pt x="26" y="149"/>
                  <a:pt x="21" y="141"/>
                </a:cubicBezTo>
                <a:cubicBezTo>
                  <a:pt x="20" y="106"/>
                  <a:pt x="29" y="111"/>
                  <a:pt x="18" y="93"/>
                </a:cubicBezTo>
                <a:cubicBezTo>
                  <a:pt x="15" y="75"/>
                  <a:pt x="0" y="46"/>
                  <a:pt x="5" y="35"/>
                </a:cubicBezTo>
                <a:cubicBezTo>
                  <a:pt x="24" y="20"/>
                  <a:pt x="109" y="11"/>
                  <a:pt x="132" y="5"/>
                </a:cubicBezTo>
                <a:cubicBezTo>
                  <a:pt x="139" y="2"/>
                  <a:pt x="135" y="4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DC95B80B-BC82-4B33-9D14-7D6FBBC489B8}"/>
              </a:ext>
            </a:extLst>
          </p:cNvPr>
          <p:cNvSpPr>
            <a:spLocks/>
          </p:cNvSpPr>
          <p:nvPr/>
        </p:nvSpPr>
        <p:spPr bwMode="gray">
          <a:xfrm>
            <a:off x="6791202" y="2239168"/>
            <a:ext cx="209526" cy="447302"/>
          </a:xfrm>
          <a:custGeom>
            <a:avLst/>
            <a:gdLst>
              <a:gd name="T0" fmla="*/ 45 w 142"/>
              <a:gd name="T1" fmla="*/ 0 h 302"/>
              <a:gd name="T2" fmla="*/ 114 w 142"/>
              <a:gd name="T3" fmla="*/ 209 h 302"/>
              <a:gd name="T4" fmla="*/ 139 w 142"/>
              <a:gd name="T5" fmla="*/ 228 h 302"/>
              <a:gd name="T6" fmla="*/ 130 w 142"/>
              <a:gd name="T7" fmla="*/ 255 h 302"/>
              <a:gd name="T8" fmla="*/ 111 w 142"/>
              <a:gd name="T9" fmla="*/ 273 h 302"/>
              <a:gd name="T10" fmla="*/ 102 w 142"/>
              <a:gd name="T11" fmla="*/ 284 h 302"/>
              <a:gd name="T12" fmla="*/ 30 w 142"/>
              <a:gd name="T13" fmla="*/ 300 h 302"/>
              <a:gd name="T14" fmla="*/ 4 w 142"/>
              <a:gd name="T15" fmla="*/ 290 h 302"/>
              <a:gd name="T16" fmla="*/ 3 w 142"/>
              <a:gd name="T17" fmla="*/ 236 h 302"/>
              <a:gd name="T18" fmla="*/ 0 w 142"/>
              <a:gd name="T19" fmla="*/ 189 h 302"/>
              <a:gd name="T20" fmla="*/ 4 w 142"/>
              <a:gd name="T21" fmla="*/ 156 h 302"/>
              <a:gd name="T22" fmla="*/ 0 w 142"/>
              <a:gd name="T23" fmla="*/ 122 h 302"/>
              <a:gd name="T24" fmla="*/ 31 w 142"/>
              <a:gd name="T25" fmla="*/ 95 h 302"/>
              <a:gd name="T26" fmla="*/ 18 w 142"/>
              <a:gd name="T27" fmla="*/ 63 h 302"/>
              <a:gd name="T28" fmla="*/ 22 w 142"/>
              <a:gd name="T29" fmla="*/ 45 h 302"/>
              <a:gd name="T30" fmla="*/ 21 w 142"/>
              <a:gd name="T31" fmla="*/ 24 h 302"/>
              <a:gd name="T32" fmla="*/ 33 w 142"/>
              <a:gd name="T33" fmla="*/ 5 h 302"/>
              <a:gd name="T34" fmla="*/ 45 w 142"/>
              <a:gd name="T35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2" h="302">
                <a:moveTo>
                  <a:pt x="45" y="0"/>
                </a:moveTo>
                <a:lnTo>
                  <a:pt x="114" y="209"/>
                </a:lnTo>
                <a:lnTo>
                  <a:pt x="139" y="228"/>
                </a:lnTo>
                <a:cubicBezTo>
                  <a:pt x="142" y="236"/>
                  <a:pt x="136" y="246"/>
                  <a:pt x="130" y="255"/>
                </a:cubicBezTo>
                <a:cubicBezTo>
                  <a:pt x="125" y="262"/>
                  <a:pt x="116" y="268"/>
                  <a:pt x="111" y="273"/>
                </a:cubicBezTo>
                <a:cubicBezTo>
                  <a:pt x="106" y="278"/>
                  <a:pt x="115" y="280"/>
                  <a:pt x="102" y="284"/>
                </a:cubicBezTo>
                <a:cubicBezTo>
                  <a:pt x="87" y="289"/>
                  <a:pt x="46" y="296"/>
                  <a:pt x="30" y="300"/>
                </a:cubicBezTo>
                <a:cubicBezTo>
                  <a:pt x="14" y="302"/>
                  <a:pt x="8" y="301"/>
                  <a:pt x="4" y="290"/>
                </a:cubicBezTo>
                <a:lnTo>
                  <a:pt x="3" y="236"/>
                </a:lnTo>
                <a:lnTo>
                  <a:pt x="0" y="189"/>
                </a:lnTo>
                <a:lnTo>
                  <a:pt x="4" y="156"/>
                </a:lnTo>
                <a:lnTo>
                  <a:pt x="0" y="122"/>
                </a:lnTo>
                <a:cubicBezTo>
                  <a:pt x="37" y="99"/>
                  <a:pt x="18" y="112"/>
                  <a:pt x="31" y="95"/>
                </a:cubicBezTo>
                <a:cubicBezTo>
                  <a:pt x="30" y="86"/>
                  <a:pt x="23" y="70"/>
                  <a:pt x="18" y="63"/>
                </a:cubicBezTo>
                <a:cubicBezTo>
                  <a:pt x="19" y="51"/>
                  <a:pt x="24" y="57"/>
                  <a:pt x="22" y="45"/>
                </a:cubicBezTo>
                <a:cubicBezTo>
                  <a:pt x="25" y="39"/>
                  <a:pt x="22" y="31"/>
                  <a:pt x="21" y="24"/>
                </a:cubicBezTo>
                <a:cubicBezTo>
                  <a:pt x="22" y="13"/>
                  <a:pt x="22" y="7"/>
                  <a:pt x="33" y="5"/>
                </a:cubicBezTo>
                <a:cubicBezTo>
                  <a:pt x="37" y="2"/>
                  <a:pt x="40" y="0"/>
                  <a:pt x="45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B11EA430-D702-4B82-A63E-98872BF8CE96}"/>
              </a:ext>
            </a:extLst>
          </p:cNvPr>
          <p:cNvSpPr>
            <a:spLocks/>
          </p:cNvSpPr>
          <p:nvPr/>
        </p:nvSpPr>
        <p:spPr bwMode="gray">
          <a:xfrm>
            <a:off x="6854650" y="1820009"/>
            <a:ext cx="469221" cy="767227"/>
          </a:xfrm>
          <a:custGeom>
            <a:avLst/>
            <a:gdLst>
              <a:gd name="T0" fmla="*/ 35 w 318"/>
              <a:gd name="T1" fmla="*/ 105 h 518"/>
              <a:gd name="T2" fmla="*/ 65 w 318"/>
              <a:gd name="T3" fmla="*/ 10 h 518"/>
              <a:gd name="T4" fmla="*/ 80 w 318"/>
              <a:gd name="T5" fmla="*/ 10 h 518"/>
              <a:gd name="T6" fmla="*/ 87 w 318"/>
              <a:gd name="T7" fmla="*/ 28 h 518"/>
              <a:gd name="T8" fmla="*/ 120 w 318"/>
              <a:gd name="T9" fmla="*/ 16 h 518"/>
              <a:gd name="T10" fmla="*/ 131 w 318"/>
              <a:gd name="T11" fmla="*/ 0 h 518"/>
              <a:gd name="T12" fmla="*/ 158 w 318"/>
              <a:gd name="T13" fmla="*/ 6 h 518"/>
              <a:gd name="T14" fmla="*/ 180 w 318"/>
              <a:gd name="T15" fmla="*/ 27 h 518"/>
              <a:gd name="T16" fmla="*/ 185 w 318"/>
              <a:gd name="T17" fmla="*/ 40 h 518"/>
              <a:gd name="T18" fmla="*/ 197 w 318"/>
              <a:gd name="T19" fmla="*/ 63 h 518"/>
              <a:gd name="T20" fmla="*/ 206 w 318"/>
              <a:gd name="T21" fmla="*/ 96 h 518"/>
              <a:gd name="T22" fmla="*/ 216 w 318"/>
              <a:gd name="T23" fmla="*/ 120 h 518"/>
              <a:gd name="T24" fmla="*/ 222 w 318"/>
              <a:gd name="T25" fmla="*/ 127 h 518"/>
              <a:gd name="T26" fmla="*/ 227 w 318"/>
              <a:gd name="T27" fmla="*/ 151 h 518"/>
              <a:gd name="T28" fmla="*/ 242 w 318"/>
              <a:gd name="T29" fmla="*/ 169 h 518"/>
              <a:gd name="T30" fmla="*/ 266 w 318"/>
              <a:gd name="T31" fmla="*/ 183 h 518"/>
              <a:gd name="T32" fmla="*/ 273 w 318"/>
              <a:gd name="T33" fmla="*/ 205 h 518"/>
              <a:gd name="T34" fmla="*/ 291 w 318"/>
              <a:gd name="T35" fmla="*/ 213 h 518"/>
              <a:gd name="T36" fmla="*/ 306 w 318"/>
              <a:gd name="T37" fmla="*/ 228 h 518"/>
              <a:gd name="T38" fmla="*/ 318 w 318"/>
              <a:gd name="T39" fmla="*/ 237 h 518"/>
              <a:gd name="T40" fmla="*/ 312 w 318"/>
              <a:gd name="T41" fmla="*/ 264 h 518"/>
              <a:gd name="T42" fmla="*/ 290 w 318"/>
              <a:gd name="T43" fmla="*/ 277 h 518"/>
              <a:gd name="T44" fmla="*/ 273 w 318"/>
              <a:gd name="T45" fmla="*/ 289 h 518"/>
              <a:gd name="T46" fmla="*/ 261 w 318"/>
              <a:gd name="T47" fmla="*/ 306 h 518"/>
              <a:gd name="T48" fmla="*/ 249 w 318"/>
              <a:gd name="T49" fmla="*/ 316 h 518"/>
              <a:gd name="T50" fmla="*/ 248 w 318"/>
              <a:gd name="T51" fmla="*/ 333 h 518"/>
              <a:gd name="T52" fmla="*/ 225 w 318"/>
              <a:gd name="T53" fmla="*/ 343 h 518"/>
              <a:gd name="T54" fmla="*/ 200 w 318"/>
              <a:gd name="T55" fmla="*/ 360 h 518"/>
              <a:gd name="T56" fmla="*/ 189 w 318"/>
              <a:gd name="T57" fmla="*/ 354 h 518"/>
              <a:gd name="T58" fmla="*/ 186 w 318"/>
              <a:gd name="T59" fmla="*/ 379 h 518"/>
              <a:gd name="T60" fmla="*/ 171 w 318"/>
              <a:gd name="T61" fmla="*/ 390 h 518"/>
              <a:gd name="T62" fmla="*/ 162 w 318"/>
              <a:gd name="T63" fmla="*/ 408 h 518"/>
              <a:gd name="T64" fmla="*/ 147 w 318"/>
              <a:gd name="T65" fmla="*/ 421 h 518"/>
              <a:gd name="T66" fmla="*/ 135 w 318"/>
              <a:gd name="T67" fmla="*/ 415 h 518"/>
              <a:gd name="T68" fmla="*/ 114 w 318"/>
              <a:gd name="T69" fmla="*/ 429 h 518"/>
              <a:gd name="T70" fmla="*/ 122 w 318"/>
              <a:gd name="T71" fmla="*/ 439 h 518"/>
              <a:gd name="T72" fmla="*/ 108 w 318"/>
              <a:gd name="T73" fmla="*/ 451 h 518"/>
              <a:gd name="T74" fmla="*/ 113 w 318"/>
              <a:gd name="T75" fmla="*/ 471 h 518"/>
              <a:gd name="T76" fmla="*/ 102 w 318"/>
              <a:gd name="T77" fmla="*/ 486 h 518"/>
              <a:gd name="T78" fmla="*/ 105 w 318"/>
              <a:gd name="T79" fmla="*/ 502 h 518"/>
              <a:gd name="T80" fmla="*/ 98 w 318"/>
              <a:gd name="T81" fmla="*/ 514 h 518"/>
              <a:gd name="T82" fmla="*/ 71 w 318"/>
              <a:gd name="T83" fmla="*/ 492 h 518"/>
              <a:gd name="T84" fmla="*/ 0 w 318"/>
              <a:gd name="T85" fmla="*/ 280 h 518"/>
              <a:gd name="T86" fmla="*/ 6 w 318"/>
              <a:gd name="T87" fmla="*/ 273 h 518"/>
              <a:gd name="T88" fmla="*/ 24 w 318"/>
              <a:gd name="T89" fmla="*/ 276 h 518"/>
              <a:gd name="T90" fmla="*/ 26 w 318"/>
              <a:gd name="T91" fmla="*/ 261 h 518"/>
              <a:gd name="T92" fmla="*/ 26 w 318"/>
              <a:gd name="T93" fmla="*/ 237 h 518"/>
              <a:gd name="T94" fmla="*/ 35 w 318"/>
              <a:gd name="T95" fmla="*/ 225 h 518"/>
              <a:gd name="T96" fmla="*/ 39 w 318"/>
              <a:gd name="T97" fmla="*/ 213 h 518"/>
              <a:gd name="T98" fmla="*/ 35 w 318"/>
              <a:gd name="T99" fmla="*/ 190 h 518"/>
              <a:gd name="T100" fmla="*/ 36 w 318"/>
              <a:gd name="T101" fmla="*/ 157 h 518"/>
              <a:gd name="T102" fmla="*/ 38 w 318"/>
              <a:gd name="T103" fmla="*/ 142 h 518"/>
              <a:gd name="T104" fmla="*/ 35 w 318"/>
              <a:gd name="T105" fmla="*/ 105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8" h="518">
                <a:moveTo>
                  <a:pt x="35" y="105"/>
                </a:moveTo>
                <a:lnTo>
                  <a:pt x="65" y="10"/>
                </a:lnTo>
                <a:lnTo>
                  <a:pt x="80" y="10"/>
                </a:lnTo>
                <a:cubicBezTo>
                  <a:pt x="86" y="15"/>
                  <a:pt x="86" y="21"/>
                  <a:pt x="87" y="28"/>
                </a:cubicBezTo>
                <a:cubicBezTo>
                  <a:pt x="110" y="26"/>
                  <a:pt x="103" y="22"/>
                  <a:pt x="120" y="16"/>
                </a:cubicBezTo>
                <a:cubicBezTo>
                  <a:pt x="125" y="10"/>
                  <a:pt x="123" y="2"/>
                  <a:pt x="131" y="0"/>
                </a:cubicBezTo>
                <a:cubicBezTo>
                  <a:pt x="147" y="1"/>
                  <a:pt x="147" y="0"/>
                  <a:pt x="158" y="6"/>
                </a:cubicBezTo>
                <a:cubicBezTo>
                  <a:pt x="165" y="16"/>
                  <a:pt x="170" y="20"/>
                  <a:pt x="180" y="27"/>
                </a:cubicBezTo>
                <a:cubicBezTo>
                  <a:pt x="182" y="31"/>
                  <a:pt x="183" y="36"/>
                  <a:pt x="185" y="40"/>
                </a:cubicBezTo>
                <a:cubicBezTo>
                  <a:pt x="187" y="49"/>
                  <a:pt x="192" y="55"/>
                  <a:pt x="197" y="63"/>
                </a:cubicBezTo>
                <a:cubicBezTo>
                  <a:pt x="199" y="77"/>
                  <a:pt x="199" y="85"/>
                  <a:pt x="206" y="96"/>
                </a:cubicBezTo>
                <a:cubicBezTo>
                  <a:pt x="207" y="104"/>
                  <a:pt x="208" y="116"/>
                  <a:pt x="216" y="120"/>
                </a:cubicBezTo>
                <a:cubicBezTo>
                  <a:pt x="217" y="123"/>
                  <a:pt x="221" y="124"/>
                  <a:pt x="222" y="127"/>
                </a:cubicBezTo>
                <a:cubicBezTo>
                  <a:pt x="225" y="136"/>
                  <a:pt x="223" y="143"/>
                  <a:pt x="227" y="151"/>
                </a:cubicBezTo>
                <a:cubicBezTo>
                  <a:pt x="228" y="166"/>
                  <a:pt x="227" y="168"/>
                  <a:pt x="242" y="169"/>
                </a:cubicBezTo>
                <a:cubicBezTo>
                  <a:pt x="261" y="175"/>
                  <a:pt x="259" y="165"/>
                  <a:pt x="266" y="183"/>
                </a:cubicBezTo>
                <a:cubicBezTo>
                  <a:pt x="267" y="191"/>
                  <a:pt x="266" y="200"/>
                  <a:pt x="273" y="205"/>
                </a:cubicBezTo>
                <a:cubicBezTo>
                  <a:pt x="277" y="216"/>
                  <a:pt x="277" y="214"/>
                  <a:pt x="291" y="213"/>
                </a:cubicBezTo>
                <a:cubicBezTo>
                  <a:pt x="307" y="203"/>
                  <a:pt x="299" y="218"/>
                  <a:pt x="306" y="228"/>
                </a:cubicBezTo>
                <a:cubicBezTo>
                  <a:pt x="310" y="233"/>
                  <a:pt x="313" y="234"/>
                  <a:pt x="318" y="237"/>
                </a:cubicBezTo>
                <a:cubicBezTo>
                  <a:pt x="317" y="253"/>
                  <a:pt x="318" y="253"/>
                  <a:pt x="312" y="264"/>
                </a:cubicBezTo>
                <a:cubicBezTo>
                  <a:pt x="310" y="276"/>
                  <a:pt x="300" y="276"/>
                  <a:pt x="290" y="277"/>
                </a:cubicBezTo>
                <a:cubicBezTo>
                  <a:pt x="286" y="286"/>
                  <a:pt x="283" y="287"/>
                  <a:pt x="273" y="289"/>
                </a:cubicBezTo>
                <a:cubicBezTo>
                  <a:pt x="268" y="297"/>
                  <a:pt x="270" y="302"/>
                  <a:pt x="261" y="306"/>
                </a:cubicBezTo>
                <a:cubicBezTo>
                  <a:pt x="257" y="310"/>
                  <a:pt x="253" y="311"/>
                  <a:pt x="249" y="316"/>
                </a:cubicBezTo>
                <a:cubicBezTo>
                  <a:pt x="249" y="322"/>
                  <a:pt x="250" y="328"/>
                  <a:pt x="248" y="333"/>
                </a:cubicBezTo>
                <a:cubicBezTo>
                  <a:pt x="244" y="338"/>
                  <a:pt x="233" y="339"/>
                  <a:pt x="225" y="343"/>
                </a:cubicBezTo>
                <a:cubicBezTo>
                  <a:pt x="218" y="347"/>
                  <a:pt x="206" y="358"/>
                  <a:pt x="200" y="360"/>
                </a:cubicBezTo>
                <a:cubicBezTo>
                  <a:pt x="197" y="353"/>
                  <a:pt x="196" y="351"/>
                  <a:pt x="189" y="354"/>
                </a:cubicBezTo>
                <a:cubicBezTo>
                  <a:pt x="188" y="363"/>
                  <a:pt x="190" y="371"/>
                  <a:pt x="186" y="379"/>
                </a:cubicBezTo>
                <a:cubicBezTo>
                  <a:pt x="184" y="389"/>
                  <a:pt x="180" y="388"/>
                  <a:pt x="171" y="390"/>
                </a:cubicBezTo>
                <a:cubicBezTo>
                  <a:pt x="167" y="395"/>
                  <a:pt x="164" y="402"/>
                  <a:pt x="162" y="408"/>
                </a:cubicBezTo>
                <a:cubicBezTo>
                  <a:pt x="161" y="416"/>
                  <a:pt x="155" y="419"/>
                  <a:pt x="147" y="421"/>
                </a:cubicBezTo>
                <a:cubicBezTo>
                  <a:pt x="140" y="424"/>
                  <a:pt x="138" y="421"/>
                  <a:pt x="135" y="415"/>
                </a:cubicBezTo>
                <a:cubicBezTo>
                  <a:pt x="123" y="417"/>
                  <a:pt x="120" y="419"/>
                  <a:pt x="114" y="429"/>
                </a:cubicBezTo>
                <a:cubicBezTo>
                  <a:pt x="116" y="434"/>
                  <a:pt x="120" y="434"/>
                  <a:pt x="122" y="439"/>
                </a:cubicBezTo>
                <a:cubicBezTo>
                  <a:pt x="119" y="447"/>
                  <a:pt x="116" y="449"/>
                  <a:pt x="108" y="451"/>
                </a:cubicBezTo>
                <a:cubicBezTo>
                  <a:pt x="104" y="458"/>
                  <a:pt x="109" y="464"/>
                  <a:pt x="113" y="471"/>
                </a:cubicBezTo>
                <a:cubicBezTo>
                  <a:pt x="110" y="485"/>
                  <a:pt x="108" y="476"/>
                  <a:pt x="102" y="486"/>
                </a:cubicBezTo>
                <a:cubicBezTo>
                  <a:pt x="104" y="494"/>
                  <a:pt x="109" y="496"/>
                  <a:pt x="105" y="502"/>
                </a:cubicBezTo>
                <a:cubicBezTo>
                  <a:pt x="104" y="518"/>
                  <a:pt x="104" y="516"/>
                  <a:pt x="98" y="514"/>
                </a:cubicBezTo>
                <a:lnTo>
                  <a:pt x="71" y="492"/>
                </a:lnTo>
                <a:lnTo>
                  <a:pt x="0" y="280"/>
                </a:lnTo>
                <a:cubicBezTo>
                  <a:pt x="1" y="274"/>
                  <a:pt x="1" y="277"/>
                  <a:pt x="6" y="273"/>
                </a:cubicBezTo>
                <a:cubicBezTo>
                  <a:pt x="12" y="277"/>
                  <a:pt x="17" y="277"/>
                  <a:pt x="24" y="276"/>
                </a:cubicBezTo>
                <a:cubicBezTo>
                  <a:pt x="27" y="270"/>
                  <a:pt x="23" y="267"/>
                  <a:pt x="26" y="261"/>
                </a:cubicBezTo>
                <a:cubicBezTo>
                  <a:pt x="24" y="249"/>
                  <a:pt x="19" y="246"/>
                  <a:pt x="26" y="237"/>
                </a:cubicBezTo>
                <a:cubicBezTo>
                  <a:pt x="28" y="229"/>
                  <a:pt x="27" y="226"/>
                  <a:pt x="35" y="225"/>
                </a:cubicBezTo>
                <a:cubicBezTo>
                  <a:pt x="40" y="221"/>
                  <a:pt x="42" y="219"/>
                  <a:pt x="39" y="213"/>
                </a:cubicBezTo>
                <a:cubicBezTo>
                  <a:pt x="41" y="204"/>
                  <a:pt x="43" y="196"/>
                  <a:pt x="35" y="190"/>
                </a:cubicBezTo>
                <a:cubicBezTo>
                  <a:pt x="33" y="175"/>
                  <a:pt x="34" y="170"/>
                  <a:pt x="36" y="157"/>
                </a:cubicBezTo>
                <a:cubicBezTo>
                  <a:pt x="35" y="148"/>
                  <a:pt x="31" y="149"/>
                  <a:pt x="38" y="142"/>
                </a:cubicBezTo>
                <a:cubicBezTo>
                  <a:pt x="37" y="132"/>
                  <a:pt x="35" y="117"/>
                  <a:pt x="35" y="10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Freeform 15">
            <a:extLst>
              <a:ext uri="{FF2B5EF4-FFF2-40B4-BE49-F238E27FC236}">
                <a16:creationId xmlns:a16="http://schemas.microsoft.com/office/drawing/2014/main" id="{E58F4D3D-95E4-41B6-B8EB-D29DE9641809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1165544" y="4854847"/>
            <a:ext cx="1361344" cy="1275255"/>
          </a:xfrm>
          <a:custGeom>
            <a:avLst/>
            <a:gdLst/>
            <a:ahLst/>
            <a:cxnLst/>
            <a:rect l="l" t="t" r="r" b="b"/>
            <a:pathLst>
              <a:path w="1464640" h="1366838">
                <a:moveTo>
                  <a:pt x="653429" y="735013"/>
                </a:moveTo>
                <a:cubicBezTo>
                  <a:pt x="669304" y="736601"/>
                  <a:pt x="689941" y="735013"/>
                  <a:pt x="675654" y="752476"/>
                </a:cubicBezTo>
                <a:cubicBezTo>
                  <a:pt x="670891" y="771526"/>
                  <a:pt x="669304" y="766764"/>
                  <a:pt x="653429" y="771526"/>
                </a:cubicBezTo>
                <a:cubicBezTo>
                  <a:pt x="642316" y="787401"/>
                  <a:pt x="639141" y="796926"/>
                  <a:pt x="618503" y="795339"/>
                </a:cubicBezTo>
                <a:cubicBezTo>
                  <a:pt x="596278" y="790576"/>
                  <a:pt x="570878" y="796926"/>
                  <a:pt x="551828" y="787401"/>
                </a:cubicBezTo>
                <a:cubicBezTo>
                  <a:pt x="542303" y="766764"/>
                  <a:pt x="553416" y="750888"/>
                  <a:pt x="570878" y="739776"/>
                </a:cubicBezTo>
                <a:cubicBezTo>
                  <a:pt x="585166" y="742951"/>
                  <a:pt x="589928" y="744538"/>
                  <a:pt x="604216" y="742951"/>
                </a:cubicBezTo>
                <a:cubicBezTo>
                  <a:pt x="620091" y="735013"/>
                  <a:pt x="635966" y="736601"/>
                  <a:pt x="653429" y="735013"/>
                </a:cubicBezTo>
                <a:close/>
                <a:moveTo>
                  <a:pt x="475628" y="292100"/>
                </a:moveTo>
                <a:cubicBezTo>
                  <a:pt x="478803" y="306388"/>
                  <a:pt x="485153" y="309563"/>
                  <a:pt x="499441" y="311150"/>
                </a:cubicBezTo>
                <a:cubicBezTo>
                  <a:pt x="508966" y="327026"/>
                  <a:pt x="507379" y="350838"/>
                  <a:pt x="486741" y="354013"/>
                </a:cubicBezTo>
                <a:cubicBezTo>
                  <a:pt x="478803" y="347663"/>
                  <a:pt x="475628" y="344488"/>
                  <a:pt x="472453" y="334963"/>
                </a:cubicBezTo>
                <a:cubicBezTo>
                  <a:pt x="469278" y="320675"/>
                  <a:pt x="469278" y="306388"/>
                  <a:pt x="475628" y="292100"/>
                </a:cubicBezTo>
                <a:close/>
                <a:moveTo>
                  <a:pt x="647078" y="53975"/>
                </a:moveTo>
                <a:cubicBezTo>
                  <a:pt x="647078" y="63500"/>
                  <a:pt x="643903" y="73025"/>
                  <a:pt x="648666" y="80963"/>
                </a:cubicBezTo>
                <a:cubicBezTo>
                  <a:pt x="651841" y="85725"/>
                  <a:pt x="662954" y="77788"/>
                  <a:pt x="666129" y="82550"/>
                </a:cubicBezTo>
                <a:cubicBezTo>
                  <a:pt x="670891" y="90488"/>
                  <a:pt x="661366" y="103188"/>
                  <a:pt x="658191" y="109538"/>
                </a:cubicBezTo>
                <a:cubicBezTo>
                  <a:pt x="658191" y="122238"/>
                  <a:pt x="656603" y="136525"/>
                  <a:pt x="656603" y="149225"/>
                </a:cubicBezTo>
                <a:lnTo>
                  <a:pt x="646433" y="145926"/>
                </a:lnTo>
                <a:cubicBezTo>
                  <a:pt x="642118" y="142875"/>
                  <a:pt x="649857" y="140494"/>
                  <a:pt x="620091" y="138113"/>
                </a:cubicBezTo>
                <a:cubicBezTo>
                  <a:pt x="626441" y="120650"/>
                  <a:pt x="628028" y="123825"/>
                  <a:pt x="629616" y="101600"/>
                </a:cubicBezTo>
                <a:cubicBezTo>
                  <a:pt x="628028" y="85725"/>
                  <a:pt x="626441" y="82550"/>
                  <a:pt x="618503" y="71438"/>
                </a:cubicBezTo>
                <a:cubicBezTo>
                  <a:pt x="621678" y="53975"/>
                  <a:pt x="629616" y="57150"/>
                  <a:pt x="647078" y="53975"/>
                </a:cubicBezTo>
                <a:close/>
                <a:moveTo>
                  <a:pt x="1020140" y="0"/>
                </a:moveTo>
                <a:cubicBezTo>
                  <a:pt x="1077290" y="1588"/>
                  <a:pt x="1039190" y="11113"/>
                  <a:pt x="1074115" y="17463"/>
                </a:cubicBezTo>
                <a:cubicBezTo>
                  <a:pt x="1088403" y="39688"/>
                  <a:pt x="1102690" y="30163"/>
                  <a:pt x="1132853" y="28575"/>
                </a:cubicBezTo>
                <a:cubicBezTo>
                  <a:pt x="1148728" y="20638"/>
                  <a:pt x="1140790" y="22225"/>
                  <a:pt x="1158253" y="20638"/>
                </a:cubicBezTo>
                <a:cubicBezTo>
                  <a:pt x="1174128" y="22225"/>
                  <a:pt x="1178890" y="25400"/>
                  <a:pt x="1188415" y="33338"/>
                </a:cubicBezTo>
                <a:cubicBezTo>
                  <a:pt x="1197940" y="41275"/>
                  <a:pt x="1234453" y="39688"/>
                  <a:pt x="1247153" y="41275"/>
                </a:cubicBezTo>
                <a:cubicBezTo>
                  <a:pt x="1259853" y="49213"/>
                  <a:pt x="1261440" y="58738"/>
                  <a:pt x="1277315" y="60325"/>
                </a:cubicBezTo>
                <a:cubicBezTo>
                  <a:pt x="1291603" y="68263"/>
                  <a:pt x="1302715" y="57150"/>
                  <a:pt x="1312240" y="71438"/>
                </a:cubicBezTo>
                <a:cubicBezTo>
                  <a:pt x="1309065" y="84138"/>
                  <a:pt x="1304303" y="76200"/>
                  <a:pt x="1299540" y="88900"/>
                </a:cubicBezTo>
                <a:cubicBezTo>
                  <a:pt x="1302715" y="98425"/>
                  <a:pt x="1301128" y="104775"/>
                  <a:pt x="1310653" y="109538"/>
                </a:cubicBezTo>
                <a:cubicBezTo>
                  <a:pt x="1317003" y="120650"/>
                  <a:pt x="1324940" y="133350"/>
                  <a:pt x="1336053" y="139700"/>
                </a:cubicBezTo>
                <a:cubicBezTo>
                  <a:pt x="1334465" y="157163"/>
                  <a:pt x="1328115" y="177800"/>
                  <a:pt x="1348753" y="190500"/>
                </a:cubicBezTo>
                <a:cubicBezTo>
                  <a:pt x="1353515" y="212725"/>
                  <a:pt x="1366215" y="231775"/>
                  <a:pt x="1383678" y="244475"/>
                </a:cubicBezTo>
                <a:cubicBezTo>
                  <a:pt x="1394790" y="258763"/>
                  <a:pt x="1401140" y="288925"/>
                  <a:pt x="1412253" y="301625"/>
                </a:cubicBezTo>
                <a:cubicBezTo>
                  <a:pt x="1423365" y="314325"/>
                  <a:pt x="1442415" y="311150"/>
                  <a:pt x="1450353" y="322263"/>
                </a:cubicBezTo>
                <a:cubicBezTo>
                  <a:pt x="1456703" y="339725"/>
                  <a:pt x="1453528" y="355600"/>
                  <a:pt x="1464640" y="371475"/>
                </a:cubicBezTo>
                <a:lnTo>
                  <a:pt x="1050303" y="868363"/>
                </a:lnTo>
                <a:cubicBezTo>
                  <a:pt x="1061415" y="876301"/>
                  <a:pt x="1061415" y="890588"/>
                  <a:pt x="1074115" y="893763"/>
                </a:cubicBezTo>
                <a:cubicBezTo>
                  <a:pt x="1085228" y="892176"/>
                  <a:pt x="1093165" y="889001"/>
                  <a:pt x="1096340" y="901701"/>
                </a:cubicBezTo>
                <a:cubicBezTo>
                  <a:pt x="1097928" y="914401"/>
                  <a:pt x="1096340" y="957263"/>
                  <a:pt x="1101103" y="974726"/>
                </a:cubicBezTo>
                <a:cubicBezTo>
                  <a:pt x="1105865" y="992188"/>
                  <a:pt x="1113803" y="1003301"/>
                  <a:pt x="1124915" y="1006476"/>
                </a:cubicBezTo>
                <a:cubicBezTo>
                  <a:pt x="1134440" y="1001713"/>
                  <a:pt x="1155078" y="998538"/>
                  <a:pt x="1164603" y="993776"/>
                </a:cubicBezTo>
                <a:cubicBezTo>
                  <a:pt x="1218578" y="1000126"/>
                  <a:pt x="1164603" y="1016001"/>
                  <a:pt x="1188415" y="1063626"/>
                </a:cubicBezTo>
                <a:cubicBezTo>
                  <a:pt x="1199528" y="1117601"/>
                  <a:pt x="1188415" y="1190626"/>
                  <a:pt x="1183653" y="1244601"/>
                </a:cubicBezTo>
                <a:cubicBezTo>
                  <a:pt x="1185240" y="1257301"/>
                  <a:pt x="1190003" y="1262063"/>
                  <a:pt x="1202703" y="1266826"/>
                </a:cubicBezTo>
                <a:cubicBezTo>
                  <a:pt x="1209053" y="1277938"/>
                  <a:pt x="1207465" y="1293813"/>
                  <a:pt x="1218578" y="1300163"/>
                </a:cubicBezTo>
                <a:cubicBezTo>
                  <a:pt x="1210640" y="1319213"/>
                  <a:pt x="1213815" y="1346201"/>
                  <a:pt x="1190003" y="1350963"/>
                </a:cubicBezTo>
                <a:cubicBezTo>
                  <a:pt x="1183653" y="1354138"/>
                  <a:pt x="1174128" y="1363663"/>
                  <a:pt x="1167778" y="1366838"/>
                </a:cubicBezTo>
                <a:cubicBezTo>
                  <a:pt x="1156665" y="1363663"/>
                  <a:pt x="1155078" y="1357313"/>
                  <a:pt x="1145553" y="1350963"/>
                </a:cubicBezTo>
                <a:cubicBezTo>
                  <a:pt x="1140790" y="1347788"/>
                  <a:pt x="1129678" y="1341438"/>
                  <a:pt x="1129678" y="1341438"/>
                </a:cubicBezTo>
                <a:cubicBezTo>
                  <a:pt x="1124915" y="1355726"/>
                  <a:pt x="1113803" y="1354138"/>
                  <a:pt x="1101103" y="1358901"/>
                </a:cubicBezTo>
                <a:cubicBezTo>
                  <a:pt x="1099515" y="1338263"/>
                  <a:pt x="1101103" y="1339851"/>
                  <a:pt x="1083640" y="1336676"/>
                </a:cubicBezTo>
                <a:cubicBezTo>
                  <a:pt x="1082053" y="1316038"/>
                  <a:pt x="1086815" y="1304926"/>
                  <a:pt x="1070940" y="1295401"/>
                </a:cubicBezTo>
                <a:lnTo>
                  <a:pt x="1074710" y="1274763"/>
                </a:lnTo>
                <a:cubicBezTo>
                  <a:pt x="1076496" y="1271191"/>
                  <a:pt x="1080465" y="1270794"/>
                  <a:pt x="1091578" y="1273176"/>
                </a:cubicBezTo>
                <a:cubicBezTo>
                  <a:pt x="1094753" y="1265238"/>
                  <a:pt x="1088403" y="1257301"/>
                  <a:pt x="1086815" y="1244601"/>
                </a:cubicBezTo>
                <a:cubicBezTo>
                  <a:pt x="1080465" y="1247776"/>
                  <a:pt x="1055065" y="1250951"/>
                  <a:pt x="1074115" y="1239838"/>
                </a:cubicBezTo>
                <a:cubicBezTo>
                  <a:pt x="1080465" y="1228726"/>
                  <a:pt x="1070940" y="1222376"/>
                  <a:pt x="1069353" y="1206501"/>
                </a:cubicBezTo>
                <a:cubicBezTo>
                  <a:pt x="1069353" y="1192213"/>
                  <a:pt x="1069353" y="1166813"/>
                  <a:pt x="1070940" y="1150938"/>
                </a:cubicBezTo>
                <a:cubicBezTo>
                  <a:pt x="1072528" y="1135063"/>
                  <a:pt x="1080465" y="1128713"/>
                  <a:pt x="1082053" y="1114426"/>
                </a:cubicBezTo>
                <a:cubicBezTo>
                  <a:pt x="1080465" y="1098551"/>
                  <a:pt x="1083640" y="1066801"/>
                  <a:pt x="1083640" y="1066801"/>
                </a:cubicBezTo>
                <a:cubicBezTo>
                  <a:pt x="1082053" y="1058863"/>
                  <a:pt x="1078878" y="1052513"/>
                  <a:pt x="1075703" y="1044576"/>
                </a:cubicBezTo>
                <a:cubicBezTo>
                  <a:pt x="1074115" y="1019176"/>
                  <a:pt x="1074115" y="996951"/>
                  <a:pt x="1063003" y="974726"/>
                </a:cubicBezTo>
                <a:cubicBezTo>
                  <a:pt x="1061415" y="962026"/>
                  <a:pt x="1056653" y="954088"/>
                  <a:pt x="1048715" y="942976"/>
                </a:cubicBezTo>
                <a:cubicBezTo>
                  <a:pt x="1055065" y="933451"/>
                  <a:pt x="1059828" y="939801"/>
                  <a:pt x="1063003" y="927101"/>
                </a:cubicBezTo>
                <a:cubicBezTo>
                  <a:pt x="1061415" y="920751"/>
                  <a:pt x="1036015" y="903288"/>
                  <a:pt x="1024903" y="898526"/>
                </a:cubicBezTo>
                <a:cubicBezTo>
                  <a:pt x="1015378" y="887413"/>
                  <a:pt x="1020140" y="871538"/>
                  <a:pt x="1005853" y="863601"/>
                </a:cubicBezTo>
                <a:cubicBezTo>
                  <a:pt x="996328" y="852488"/>
                  <a:pt x="986803" y="844551"/>
                  <a:pt x="972515" y="841376"/>
                </a:cubicBezTo>
                <a:cubicBezTo>
                  <a:pt x="964578" y="831851"/>
                  <a:pt x="961403" y="827088"/>
                  <a:pt x="956640" y="815976"/>
                </a:cubicBezTo>
                <a:cubicBezTo>
                  <a:pt x="947115" y="769938"/>
                  <a:pt x="896315" y="771526"/>
                  <a:pt x="859803" y="769938"/>
                </a:cubicBezTo>
                <a:cubicBezTo>
                  <a:pt x="848690" y="715963"/>
                  <a:pt x="755028" y="731838"/>
                  <a:pt x="728040" y="731838"/>
                </a:cubicBezTo>
                <a:cubicBezTo>
                  <a:pt x="716928" y="712788"/>
                  <a:pt x="720103" y="722313"/>
                  <a:pt x="715340" y="708025"/>
                </a:cubicBezTo>
                <a:cubicBezTo>
                  <a:pt x="726453" y="701675"/>
                  <a:pt x="751853" y="698500"/>
                  <a:pt x="751853" y="698500"/>
                </a:cubicBezTo>
                <a:cubicBezTo>
                  <a:pt x="756615" y="676275"/>
                  <a:pt x="772490" y="671513"/>
                  <a:pt x="791540" y="668338"/>
                </a:cubicBezTo>
                <a:lnTo>
                  <a:pt x="803397" y="659061"/>
                </a:lnTo>
                <a:cubicBezTo>
                  <a:pt x="808308" y="653257"/>
                  <a:pt x="800271" y="656829"/>
                  <a:pt x="850278" y="660400"/>
                </a:cubicBezTo>
                <a:cubicBezTo>
                  <a:pt x="855040" y="671513"/>
                  <a:pt x="859803" y="669925"/>
                  <a:pt x="870915" y="668338"/>
                </a:cubicBezTo>
                <a:cubicBezTo>
                  <a:pt x="866153" y="633413"/>
                  <a:pt x="862978" y="636588"/>
                  <a:pt x="828053" y="631825"/>
                </a:cubicBezTo>
                <a:cubicBezTo>
                  <a:pt x="807415" y="635000"/>
                  <a:pt x="788365" y="639763"/>
                  <a:pt x="766140" y="642938"/>
                </a:cubicBezTo>
                <a:cubicBezTo>
                  <a:pt x="762965" y="674688"/>
                  <a:pt x="721690" y="658813"/>
                  <a:pt x="689940" y="660400"/>
                </a:cubicBezTo>
                <a:cubicBezTo>
                  <a:pt x="682003" y="665163"/>
                  <a:pt x="677240" y="668338"/>
                  <a:pt x="667715" y="669925"/>
                </a:cubicBezTo>
                <a:lnTo>
                  <a:pt x="663325" y="677640"/>
                </a:lnTo>
                <a:cubicBezTo>
                  <a:pt x="664010" y="676453"/>
                  <a:pt x="670361" y="667279"/>
                  <a:pt x="672478" y="677863"/>
                </a:cubicBezTo>
                <a:cubicBezTo>
                  <a:pt x="678828" y="709613"/>
                  <a:pt x="651840" y="701675"/>
                  <a:pt x="631203" y="703263"/>
                </a:cubicBezTo>
                <a:cubicBezTo>
                  <a:pt x="620090" y="709613"/>
                  <a:pt x="612153" y="708025"/>
                  <a:pt x="601040" y="703263"/>
                </a:cubicBezTo>
                <a:cubicBezTo>
                  <a:pt x="507378" y="706438"/>
                  <a:pt x="545478" y="698500"/>
                  <a:pt x="504203" y="714375"/>
                </a:cubicBezTo>
                <a:cubicBezTo>
                  <a:pt x="464515" y="709613"/>
                  <a:pt x="464515" y="708025"/>
                  <a:pt x="415303" y="711200"/>
                </a:cubicBezTo>
                <a:cubicBezTo>
                  <a:pt x="397840" y="720725"/>
                  <a:pt x="369265" y="696913"/>
                  <a:pt x="351803" y="690563"/>
                </a:cubicBezTo>
                <a:cubicBezTo>
                  <a:pt x="342278" y="685800"/>
                  <a:pt x="331165" y="687388"/>
                  <a:pt x="320053" y="685800"/>
                </a:cubicBezTo>
                <a:cubicBezTo>
                  <a:pt x="305765" y="674688"/>
                  <a:pt x="304178" y="671513"/>
                  <a:pt x="286715" y="665163"/>
                </a:cubicBezTo>
                <a:cubicBezTo>
                  <a:pt x="274015" y="668338"/>
                  <a:pt x="270840" y="666750"/>
                  <a:pt x="258140" y="663575"/>
                </a:cubicBezTo>
                <a:cubicBezTo>
                  <a:pt x="250203" y="652463"/>
                  <a:pt x="226390" y="646113"/>
                  <a:pt x="212103" y="642938"/>
                </a:cubicBezTo>
                <a:cubicBezTo>
                  <a:pt x="202578" y="631825"/>
                  <a:pt x="194640" y="631825"/>
                  <a:pt x="180353" y="630238"/>
                </a:cubicBezTo>
                <a:cubicBezTo>
                  <a:pt x="174003" y="625475"/>
                  <a:pt x="85103" y="619125"/>
                  <a:pt x="97803" y="606425"/>
                </a:cubicBezTo>
                <a:cubicBezTo>
                  <a:pt x="93040" y="603250"/>
                  <a:pt x="-18085" y="557213"/>
                  <a:pt x="2553" y="558800"/>
                </a:cubicBezTo>
                <a:cubicBezTo>
                  <a:pt x="-3797" y="550863"/>
                  <a:pt x="39065" y="557213"/>
                  <a:pt x="56528" y="561975"/>
                </a:cubicBezTo>
                <a:cubicBezTo>
                  <a:pt x="73990" y="566738"/>
                  <a:pt x="88278" y="579438"/>
                  <a:pt x="107328" y="587375"/>
                </a:cubicBezTo>
                <a:cubicBezTo>
                  <a:pt x="126378" y="595313"/>
                  <a:pt x="151778" y="601663"/>
                  <a:pt x="170828" y="606425"/>
                </a:cubicBezTo>
                <a:cubicBezTo>
                  <a:pt x="189878" y="611188"/>
                  <a:pt x="207340" y="612775"/>
                  <a:pt x="224803" y="617538"/>
                </a:cubicBezTo>
                <a:cubicBezTo>
                  <a:pt x="242265" y="622300"/>
                  <a:pt x="258140" y="630238"/>
                  <a:pt x="274015" y="631825"/>
                </a:cubicBezTo>
                <a:cubicBezTo>
                  <a:pt x="289890" y="633413"/>
                  <a:pt x="310528" y="630238"/>
                  <a:pt x="321640" y="631825"/>
                </a:cubicBezTo>
                <a:cubicBezTo>
                  <a:pt x="326403" y="641350"/>
                  <a:pt x="331165" y="638175"/>
                  <a:pt x="339103" y="642938"/>
                </a:cubicBezTo>
                <a:cubicBezTo>
                  <a:pt x="345453" y="657225"/>
                  <a:pt x="405778" y="658813"/>
                  <a:pt x="418478" y="660400"/>
                </a:cubicBezTo>
                <a:cubicBezTo>
                  <a:pt x="450228" y="658813"/>
                  <a:pt x="485153" y="671513"/>
                  <a:pt x="512140" y="655638"/>
                </a:cubicBezTo>
                <a:cubicBezTo>
                  <a:pt x="521665" y="649288"/>
                  <a:pt x="518490" y="641350"/>
                  <a:pt x="532778" y="638175"/>
                </a:cubicBezTo>
                <a:cubicBezTo>
                  <a:pt x="550240" y="631825"/>
                  <a:pt x="570878" y="615950"/>
                  <a:pt x="588340" y="614363"/>
                </a:cubicBezTo>
                <a:cubicBezTo>
                  <a:pt x="591515" y="608013"/>
                  <a:pt x="561353" y="604838"/>
                  <a:pt x="555003" y="596900"/>
                </a:cubicBezTo>
                <a:cubicBezTo>
                  <a:pt x="551828" y="584200"/>
                  <a:pt x="574053" y="579438"/>
                  <a:pt x="561353" y="571500"/>
                </a:cubicBezTo>
                <a:cubicBezTo>
                  <a:pt x="551828" y="576263"/>
                  <a:pt x="539128" y="588963"/>
                  <a:pt x="529603" y="584200"/>
                </a:cubicBezTo>
                <a:cubicBezTo>
                  <a:pt x="537540" y="565150"/>
                  <a:pt x="534365" y="574675"/>
                  <a:pt x="537540" y="558800"/>
                </a:cubicBezTo>
                <a:cubicBezTo>
                  <a:pt x="535953" y="542925"/>
                  <a:pt x="524840" y="546100"/>
                  <a:pt x="532778" y="533400"/>
                </a:cubicBezTo>
                <a:cubicBezTo>
                  <a:pt x="520078" y="525463"/>
                  <a:pt x="513728" y="525463"/>
                  <a:pt x="497853" y="523875"/>
                </a:cubicBezTo>
                <a:cubicBezTo>
                  <a:pt x="489915" y="519113"/>
                  <a:pt x="485153" y="515938"/>
                  <a:pt x="478803" y="508000"/>
                </a:cubicBezTo>
                <a:cubicBezTo>
                  <a:pt x="485153" y="503238"/>
                  <a:pt x="491503" y="500063"/>
                  <a:pt x="497853" y="495300"/>
                </a:cubicBezTo>
                <a:cubicBezTo>
                  <a:pt x="501028" y="477838"/>
                  <a:pt x="507378" y="479425"/>
                  <a:pt x="523253" y="474663"/>
                </a:cubicBezTo>
                <a:cubicBezTo>
                  <a:pt x="529603" y="469900"/>
                  <a:pt x="535953" y="468313"/>
                  <a:pt x="540715" y="460375"/>
                </a:cubicBezTo>
                <a:cubicBezTo>
                  <a:pt x="543890" y="455613"/>
                  <a:pt x="550240" y="444500"/>
                  <a:pt x="550240" y="444500"/>
                </a:cubicBezTo>
                <a:cubicBezTo>
                  <a:pt x="547065" y="425450"/>
                  <a:pt x="523253" y="419100"/>
                  <a:pt x="512140" y="403225"/>
                </a:cubicBezTo>
                <a:cubicBezTo>
                  <a:pt x="510553" y="392113"/>
                  <a:pt x="520078" y="381000"/>
                  <a:pt x="523253" y="368300"/>
                </a:cubicBezTo>
                <a:cubicBezTo>
                  <a:pt x="524840" y="339725"/>
                  <a:pt x="526428" y="338138"/>
                  <a:pt x="553415" y="333375"/>
                </a:cubicBezTo>
                <a:cubicBezTo>
                  <a:pt x="559765" y="325438"/>
                  <a:pt x="562940" y="319088"/>
                  <a:pt x="566115" y="309563"/>
                </a:cubicBezTo>
                <a:cubicBezTo>
                  <a:pt x="567703" y="298450"/>
                  <a:pt x="574053" y="298450"/>
                  <a:pt x="580403" y="288925"/>
                </a:cubicBezTo>
                <a:cubicBezTo>
                  <a:pt x="591515" y="269875"/>
                  <a:pt x="586753" y="271463"/>
                  <a:pt x="613740" y="269875"/>
                </a:cubicBezTo>
                <a:cubicBezTo>
                  <a:pt x="628028" y="249238"/>
                  <a:pt x="647078" y="263525"/>
                  <a:pt x="672478" y="258763"/>
                </a:cubicBezTo>
                <a:cubicBezTo>
                  <a:pt x="686765" y="257175"/>
                  <a:pt x="707403" y="241300"/>
                  <a:pt x="715340" y="244475"/>
                </a:cubicBezTo>
                <a:cubicBezTo>
                  <a:pt x="723278" y="247650"/>
                  <a:pt x="715340" y="273050"/>
                  <a:pt x="723278" y="279400"/>
                </a:cubicBezTo>
                <a:cubicBezTo>
                  <a:pt x="737565" y="285750"/>
                  <a:pt x="743915" y="282575"/>
                  <a:pt x="764553" y="284163"/>
                </a:cubicBezTo>
                <a:cubicBezTo>
                  <a:pt x="775665" y="287338"/>
                  <a:pt x="778840" y="303213"/>
                  <a:pt x="786778" y="304800"/>
                </a:cubicBezTo>
                <a:cubicBezTo>
                  <a:pt x="794715" y="306388"/>
                  <a:pt x="807415" y="301625"/>
                  <a:pt x="815353" y="295275"/>
                </a:cubicBezTo>
                <a:cubicBezTo>
                  <a:pt x="823290" y="288925"/>
                  <a:pt x="829640" y="268288"/>
                  <a:pt x="837578" y="263525"/>
                </a:cubicBezTo>
                <a:cubicBezTo>
                  <a:pt x="845515" y="258763"/>
                  <a:pt x="867740" y="271463"/>
                  <a:pt x="862978" y="266700"/>
                </a:cubicBezTo>
                <a:cubicBezTo>
                  <a:pt x="874090" y="247650"/>
                  <a:pt x="826465" y="241300"/>
                  <a:pt x="812178" y="238125"/>
                </a:cubicBezTo>
                <a:lnTo>
                  <a:pt x="806820" y="231230"/>
                </a:lnTo>
                <a:cubicBezTo>
                  <a:pt x="807920" y="232342"/>
                  <a:pt x="812178" y="235537"/>
                  <a:pt x="812178" y="225425"/>
                </a:cubicBezTo>
                <a:cubicBezTo>
                  <a:pt x="812178" y="201613"/>
                  <a:pt x="807415" y="193675"/>
                  <a:pt x="786778" y="187325"/>
                </a:cubicBezTo>
                <a:cubicBezTo>
                  <a:pt x="777253" y="173038"/>
                  <a:pt x="764553" y="153988"/>
                  <a:pt x="782015" y="147638"/>
                </a:cubicBezTo>
                <a:cubicBezTo>
                  <a:pt x="786778" y="119063"/>
                  <a:pt x="786778" y="114300"/>
                  <a:pt x="802653" y="123825"/>
                </a:cubicBezTo>
                <a:cubicBezTo>
                  <a:pt x="807415" y="114300"/>
                  <a:pt x="810590" y="106363"/>
                  <a:pt x="812178" y="96838"/>
                </a:cubicBezTo>
                <a:cubicBezTo>
                  <a:pt x="813765" y="87313"/>
                  <a:pt x="801065" y="66675"/>
                  <a:pt x="815353" y="66675"/>
                </a:cubicBezTo>
                <a:cubicBezTo>
                  <a:pt x="843928" y="71438"/>
                  <a:pt x="867740" y="92075"/>
                  <a:pt x="896315" y="98425"/>
                </a:cubicBezTo>
                <a:cubicBezTo>
                  <a:pt x="905840" y="106363"/>
                  <a:pt x="918540" y="107950"/>
                  <a:pt x="929653" y="114300"/>
                </a:cubicBezTo>
                <a:cubicBezTo>
                  <a:pt x="934415" y="136525"/>
                  <a:pt x="913778" y="133350"/>
                  <a:pt x="897903" y="139700"/>
                </a:cubicBezTo>
                <a:cubicBezTo>
                  <a:pt x="902665" y="152400"/>
                  <a:pt x="907428" y="166688"/>
                  <a:pt x="921715" y="169863"/>
                </a:cubicBezTo>
                <a:cubicBezTo>
                  <a:pt x="932828" y="176213"/>
                  <a:pt x="945528" y="185738"/>
                  <a:pt x="956640" y="187325"/>
                </a:cubicBezTo>
                <a:cubicBezTo>
                  <a:pt x="962990" y="196850"/>
                  <a:pt x="961403" y="201613"/>
                  <a:pt x="972515" y="206375"/>
                </a:cubicBezTo>
                <a:cubicBezTo>
                  <a:pt x="969340" y="182563"/>
                  <a:pt x="962990" y="161925"/>
                  <a:pt x="977278" y="142875"/>
                </a:cubicBezTo>
                <a:cubicBezTo>
                  <a:pt x="974103" y="130175"/>
                  <a:pt x="970928" y="122238"/>
                  <a:pt x="964578" y="111125"/>
                </a:cubicBezTo>
                <a:cubicBezTo>
                  <a:pt x="969340" y="101600"/>
                  <a:pt x="970928" y="96838"/>
                  <a:pt x="982040" y="93663"/>
                </a:cubicBezTo>
                <a:cubicBezTo>
                  <a:pt x="988390" y="84138"/>
                  <a:pt x="993153" y="77788"/>
                  <a:pt x="997915" y="66675"/>
                </a:cubicBezTo>
                <a:cubicBezTo>
                  <a:pt x="999503" y="49213"/>
                  <a:pt x="999503" y="4763"/>
                  <a:pt x="1020140" y="0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Freeform 20">
            <a:extLst>
              <a:ext uri="{FF2B5EF4-FFF2-40B4-BE49-F238E27FC236}">
                <a16:creationId xmlns:a16="http://schemas.microsoft.com/office/drawing/2014/main" id="{58EBBDDC-6D45-48C8-B32D-716F8E292691}"/>
              </a:ext>
            </a:extLst>
          </p:cNvPr>
          <p:cNvSpPr>
            <a:spLocks/>
          </p:cNvSpPr>
          <p:nvPr/>
        </p:nvSpPr>
        <p:spPr bwMode="gray">
          <a:xfrm>
            <a:off x="914128" y="5610234"/>
            <a:ext cx="194766" cy="450253"/>
          </a:xfrm>
          <a:custGeom>
            <a:avLst/>
            <a:gdLst/>
            <a:ahLst/>
            <a:cxnLst/>
            <a:rect l="l" t="t" r="r" b="b"/>
            <a:pathLst>
              <a:path w="218321" h="533057">
                <a:moveTo>
                  <a:pt x="179388" y="387351"/>
                </a:moveTo>
                <a:cubicBezTo>
                  <a:pt x="185738" y="396876"/>
                  <a:pt x="190501" y="407989"/>
                  <a:pt x="200026" y="414339"/>
                </a:cubicBezTo>
                <a:cubicBezTo>
                  <a:pt x="203201" y="420689"/>
                  <a:pt x="204788" y="428626"/>
                  <a:pt x="207963" y="434976"/>
                </a:cubicBezTo>
                <a:cubicBezTo>
                  <a:pt x="209551" y="444501"/>
                  <a:pt x="212726" y="454026"/>
                  <a:pt x="217489" y="463551"/>
                </a:cubicBezTo>
                <a:cubicBezTo>
                  <a:pt x="214313" y="508002"/>
                  <a:pt x="228601" y="514352"/>
                  <a:pt x="200026" y="520702"/>
                </a:cubicBezTo>
                <a:cubicBezTo>
                  <a:pt x="190501" y="525464"/>
                  <a:pt x="185738" y="520702"/>
                  <a:pt x="176213" y="519114"/>
                </a:cubicBezTo>
                <a:cubicBezTo>
                  <a:pt x="166688" y="514352"/>
                  <a:pt x="158751" y="523877"/>
                  <a:pt x="147638" y="525464"/>
                </a:cubicBezTo>
                <a:cubicBezTo>
                  <a:pt x="144463" y="527052"/>
                  <a:pt x="133351" y="538164"/>
                  <a:pt x="133351" y="530227"/>
                </a:cubicBezTo>
                <a:cubicBezTo>
                  <a:pt x="128588" y="523877"/>
                  <a:pt x="127001" y="517527"/>
                  <a:pt x="123826" y="509589"/>
                </a:cubicBezTo>
                <a:cubicBezTo>
                  <a:pt x="119063" y="488952"/>
                  <a:pt x="131763" y="490539"/>
                  <a:pt x="142876" y="476252"/>
                </a:cubicBezTo>
                <a:cubicBezTo>
                  <a:pt x="139701" y="463551"/>
                  <a:pt x="136526" y="444501"/>
                  <a:pt x="142876" y="433389"/>
                </a:cubicBezTo>
                <a:cubicBezTo>
                  <a:pt x="146051" y="427039"/>
                  <a:pt x="165101" y="428626"/>
                  <a:pt x="165101" y="428626"/>
                </a:cubicBezTo>
                <a:cubicBezTo>
                  <a:pt x="168276" y="411164"/>
                  <a:pt x="163513" y="396876"/>
                  <a:pt x="179388" y="387351"/>
                </a:cubicBezTo>
                <a:close/>
                <a:moveTo>
                  <a:pt x="161926" y="276226"/>
                </a:moveTo>
                <a:cubicBezTo>
                  <a:pt x="168276" y="285751"/>
                  <a:pt x="169863" y="295276"/>
                  <a:pt x="180976" y="300038"/>
                </a:cubicBezTo>
                <a:cubicBezTo>
                  <a:pt x="188913" y="309563"/>
                  <a:pt x="198438" y="330201"/>
                  <a:pt x="198438" y="342901"/>
                </a:cubicBezTo>
                <a:cubicBezTo>
                  <a:pt x="182563" y="352426"/>
                  <a:pt x="171451" y="342901"/>
                  <a:pt x="157163" y="334963"/>
                </a:cubicBezTo>
                <a:cubicBezTo>
                  <a:pt x="150813" y="325438"/>
                  <a:pt x="155576" y="322263"/>
                  <a:pt x="157163" y="311151"/>
                </a:cubicBezTo>
                <a:cubicBezTo>
                  <a:pt x="155576" y="296863"/>
                  <a:pt x="147638" y="287338"/>
                  <a:pt x="161926" y="276226"/>
                </a:cubicBezTo>
                <a:close/>
                <a:moveTo>
                  <a:pt x="131168" y="259358"/>
                </a:moveTo>
                <a:cubicBezTo>
                  <a:pt x="133351" y="258763"/>
                  <a:pt x="136526" y="261938"/>
                  <a:pt x="141289" y="268288"/>
                </a:cubicBezTo>
                <a:cubicBezTo>
                  <a:pt x="142876" y="276225"/>
                  <a:pt x="139701" y="284163"/>
                  <a:pt x="142876" y="290513"/>
                </a:cubicBezTo>
                <a:cubicBezTo>
                  <a:pt x="128589" y="287338"/>
                  <a:pt x="120651" y="287338"/>
                  <a:pt x="127001" y="273050"/>
                </a:cubicBezTo>
                <a:close/>
                <a:moveTo>
                  <a:pt x="126008" y="222449"/>
                </a:moveTo>
                <a:cubicBezTo>
                  <a:pt x="128588" y="223441"/>
                  <a:pt x="132557" y="228601"/>
                  <a:pt x="141288" y="230188"/>
                </a:cubicBezTo>
                <a:cubicBezTo>
                  <a:pt x="150813" y="238126"/>
                  <a:pt x="157163" y="246064"/>
                  <a:pt x="169863" y="249239"/>
                </a:cubicBezTo>
                <a:lnTo>
                  <a:pt x="175221" y="256383"/>
                </a:lnTo>
                <a:lnTo>
                  <a:pt x="169863" y="258764"/>
                </a:lnTo>
                <a:cubicBezTo>
                  <a:pt x="146051" y="268289"/>
                  <a:pt x="133351" y="254001"/>
                  <a:pt x="119063" y="239714"/>
                </a:cubicBezTo>
                <a:lnTo>
                  <a:pt x="122759" y="225054"/>
                </a:lnTo>
                <a:cubicBezTo>
                  <a:pt x="123776" y="222499"/>
                  <a:pt x="124719" y="221953"/>
                  <a:pt x="126008" y="222449"/>
                </a:cubicBezTo>
                <a:close/>
                <a:moveTo>
                  <a:pt x="84138" y="133350"/>
                </a:moveTo>
                <a:lnTo>
                  <a:pt x="101774" y="138435"/>
                </a:lnTo>
                <a:cubicBezTo>
                  <a:pt x="110332" y="144165"/>
                  <a:pt x="97235" y="152797"/>
                  <a:pt x="112713" y="173038"/>
                </a:cubicBezTo>
                <a:cubicBezTo>
                  <a:pt x="109538" y="200025"/>
                  <a:pt x="115888" y="193675"/>
                  <a:pt x="107950" y="201613"/>
                </a:cubicBezTo>
                <a:cubicBezTo>
                  <a:pt x="100013" y="200025"/>
                  <a:pt x="93663" y="196850"/>
                  <a:pt x="85725" y="195263"/>
                </a:cubicBezTo>
                <a:cubicBezTo>
                  <a:pt x="79375" y="185738"/>
                  <a:pt x="76200" y="174625"/>
                  <a:pt x="71437" y="163513"/>
                </a:cubicBezTo>
                <a:cubicBezTo>
                  <a:pt x="76200" y="131763"/>
                  <a:pt x="66675" y="136525"/>
                  <a:pt x="84138" y="133350"/>
                </a:cubicBezTo>
                <a:close/>
                <a:moveTo>
                  <a:pt x="12700" y="0"/>
                </a:moveTo>
                <a:cubicBezTo>
                  <a:pt x="28575" y="1587"/>
                  <a:pt x="31750" y="1587"/>
                  <a:pt x="36513" y="15875"/>
                </a:cubicBezTo>
                <a:cubicBezTo>
                  <a:pt x="34925" y="19050"/>
                  <a:pt x="34925" y="22225"/>
                  <a:pt x="33338" y="23812"/>
                </a:cubicBezTo>
                <a:cubicBezTo>
                  <a:pt x="31750" y="25400"/>
                  <a:pt x="28575" y="25400"/>
                  <a:pt x="26988" y="28575"/>
                </a:cubicBezTo>
                <a:lnTo>
                  <a:pt x="24607" y="43458"/>
                </a:lnTo>
                <a:cubicBezTo>
                  <a:pt x="23320" y="43972"/>
                  <a:pt x="22839" y="43477"/>
                  <a:pt x="22225" y="42863"/>
                </a:cubicBezTo>
                <a:cubicBezTo>
                  <a:pt x="11113" y="36513"/>
                  <a:pt x="4763" y="26988"/>
                  <a:pt x="0" y="15875"/>
                </a:cubicBezTo>
                <a:cubicBezTo>
                  <a:pt x="4763" y="6350"/>
                  <a:pt x="1587" y="1587"/>
                  <a:pt x="127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Freeform 84">
            <a:extLst>
              <a:ext uri="{FF2B5EF4-FFF2-40B4-BE49-F238E27FC236}">
                <a16:creationId xmlns:a16="http://schemas.microsoft.com/office/drawing/2014/main" id="{5F4C22A3-1EEB-4C00-9B77-33A4D24746C2}"/>
              </a:ext>
            </a:extLst>
          </p:cNvPr>
          <p:cNvSpPr>
            <a:spLocks/>
          </p:cNvSpPr>
          <p:nvPr/>
        </p:nvSpPr>
        <p:spPr bwMode="gray">
          <a:xfrm>
            <a:off x="6642171" y="5570233"/>
            <a:ext cx="737770" cy="515434"/>
          </a:xfrm>
          <a:custGeom>
            <a:avLst/>
            <a:gdLst>
              <a:gd name="T0" fmla="*/ 0 w 724"/>
              <a:gd name="T1" fmla="*/ 505 h 505"/>
              <a:gd name="T2" fmla="*/ 70 w 724"/>
              <a:gd name="T3" fmla="*/ 179 h 505"/>
              <a:gd name="T4" fmla="*/ 428 w 724"/>
              <a:gd name="T5" fmla="*/ 0 h 505"/>
              <a:gd name="T6" fmla="*/ 724 w 724"/>
              <a:gd name="T7" fmla="*/ 5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4" h="505">
                <a:moveTo>
                  <a:pt x="0" y="505"/>
                </a:moveTo>
                <a:lnTo>
                  <a:pt x="70" y="179"/>
                </a:lnTo>
                <a:lnTo>
                  <a:pt x="428" y="0"/>
                </a:lnTo>
                <a:lnTo>
                  <a:pt x="724" y="5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Freeform 86">
            <a:extLst>
              <a:ext uri="{FF2B5EF4-FFF2-40B4-BE49-F238E27FC236}">
                <a16:creationId xmlns:a16="http://schemas.microsoft.com/office/drawing/2014/main" id="{E3C726C4-F8F4-470A-9437-6E046571B0CE}"/>
              </a:ext>
            </a:extLst>
          </p:cNvPr>
          <p:cNvSpPr>
            <a:spLocks/>
          </p:cNvSpPr>
          <p:nvPr/>
        </p:nvSpPr>
        <p:spPr bwMode="gray">
          <a:xfrm>
            <a:off x="6823662" y="5781089"/>
            <a:ext cx="396920" cy="152958"/>
          </a:xfrm>
          <a:custGeom>
            <a:avLst/>
            <a:gdLst/>
            <a:ahLst/>
            <a:cxnLst/>
            <a:rect l="l" t="t" r="r" b="b"/>
            <a:pathLst>
              <a:path w="427037" h="163943">
                <a:moveTo>
                  <a:pt x="19049" y="145476"/>
                </a:moveTo>
                <a:lnTo>
                  <a:pt x="23812" y="151826"/>
                </a:lnTo>
                <a:cubicBezTo>
                  <a:pt x="20637" y="167701"/>
                  <a:pt x="14287" y="164526"/>
                  <a:pt x="0" y="161351"/>
                </a:cubicBezTo>
                <a:cubicBezTo>
                  <a:pt x="4762" y="147063"/>
                  <a:pt x="3175" y="140713"/>
                  <a:pt x="19049" y="145476"/>
                </a:cubicBezTo>
                <a:close/>
                <a:moveTo>
                  <a:pt x="393700" y="32763"/>
                </a:moveTo>
                <a:cubicBezTo>
                  <a:pt x="398462" y="32763"/>
                  <a:pt x="420687" y="32763"/>
                  <a:pt x="423862" y="40701"/>
                </a:cubicBezTo>
                <a:cubicBezTo>
                  <a:pt x="412750" y="48638"/>
                  <a:pt x="409575" y="50226"/>
                  <a:pt x="395287" y="51813"/>
                </a:cubicBezTo>
                <a:cubicBezTo>
                  <a:pt x="392113" y="67688"/>
                  <a:pt x="384175" y="64513"/>
                  <a:pt x="369888" y="61338"/>
                </a:cubicBezTo>
                <a:cubicBezTo>
                  <a:pt x="365125" y="51813"/>
                  <a:pt x="382588" y="37526"/>
                  <a:pt x="393700" y="32763"/>
                </a:cubicBezTo>
                <a:close/>
                <a:moveTo>
                  <a:pt x="298449" y="16888"/>
                </a:moveTo>
                <a:cubicBezTo>
                  <a:pt x="320674" y="18476"/>
                  <a:pt x="333374" y="21651"/>
                  <a:pt x="355599" y="23238"/>
                </a:cubicBezTo>
                <a:cubicBezTo>
                  <a:pt x="361949" y="32763"/>
                  <a:pt x="361949" y="39113"/>
                  <a:pt x="350837" y="45463"/>
                </a:cubicBezTo>
                <a:cubicBezTo>
                  <a:pt x="347662" y="53401"/>
                  <a:pt x="342899" y="59751"/>
                  <a:pt x="338137" y="66101"/>
                </a:cubicBezTo>
                <a:cubicBezTo>
                  <a:pt x="336549" y="77213"/>
                  <a:pt x="325437" y="88326"/>
                  <a:pt x="314324" y="89914"/>
                </a:cubicBezTo>
                <a:cubicBezTo>
                  <a:pt x="300037" y="101026"/>
                  <a:pt x="296862" y="99439"/>
                  <a:pt x="274637" y="102614"/>
                </a:cubicBezTo>
                <a:cubicBezTo>
                  <a:pt x="257174" y="113726"/>
                  <a:pt x="249237" y="124839"/>
                  <a:pt x="227012" y="128014"/>
                </a:cubicBezTo>
                <a:cubicBezTo>
                  <a:pt x="206375" y="135951"/>
                  <a:pt x="179387" y="134364"/>
                  <a:pt x="157162" y="137539"/>
                </a:cubicBezTo>
                <a:cubicBezTo>
                  <a:pt x="146050" y="142301"/>
                  <a:pt x="139700" y="150239"/>
                  <a:pt x="128587" y="151826"/>
                </a:cubicBezTo>
                <a:cubicBezTo>
                  <a:pt x="106362" y="134364"/>
                  <a:pt x="131762" y="120076"/>
                  <a:pt x="103187" y="97851"/>
                </a:cubicBezTo>
                <a:lnTo>
                  <a:pt x="97829" y="83563"/>
                </a:lnTo>
                <a:cubicBezTo>
                  <a:pt x="99218" y="81182"/>
                  <a:pt x="103981" y="80388"/>
                  <a:pt x="112712" y="78801"/>
                </a:cubicBezTo>
                <a:cubicBezTo>
                  <a:pt x="107950" y="66101"/>
                  <a:pt x="104775" y="50226"/>
                  <a:pt x="123825" y="50226"/>
                </a:cubicBezTo>
                <a:cubicBezTo>
                  <a:pt x="155575" y="47051"/>
                  <a:pt x="165100" y="42288"/>
                  <a:pt x="195262" y="40701"/>
                </a:cubicBezTo>
                <a:cubicBezTo>
                  <a:pt x="211137" y="31176"/>
                  <a:pt x="236537" y="29588"/>
                  <a:pt x="255587" y="26413"/>
                </a:cubicBezTo>
                <a:cubicBezTo>
                  <a:pt x="268287" y="20063"/>
                  <a:pt x="284162" y="18476"/>
                  <a:pt x="298449" y="16888"/>
                </a:cubicBezTo>
                <a:close/>
                <a:moveTo>
                  <a:pt x="415925" y="21"/>
                </a:moveTo>
                <a:cubicBezTo>
                  <a:pt x="419100" y="219"/>
                  <a:pt x="422275" y="1807"/>
                  <a:pt x="427037" y="4188"/>
                </a:cubicBezTo>
                <a:cubicBezTo>
                  <a:pt x="419100" y="18476"/>
                  <a:pt x="420687" y="18476"/>
                  <a:pt x="403225" y="16889"/>
                </a:cubicBezTo>
                <a:lnTo>
                  <a:pt x="389136" y="10538"/>
                </a:lnTo>
                <a:cubicBezTo>
                  <a:pt x="389335" y="8951"/>
                  <a:pt x="394494" y="7363"/>
                  <a:pt x="404813" y="4188"/>
                </a:cubicBezTo>
                <a:cubicBezTo>
                  <a:pt x="409575" y="1013"/>
                  <a:pt x="412750" y="-178"/>
                  <a:pt x="415925" y="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B3A9386A-E7A0-46DD-8767-7D4CAD0E2BA6}"/>
              </a:ext>
            </a:extLst>
          </p:cNvPr>
          <p:cNvSpPr>
            <a:spLocks/>
          </p:cNvSpPr>
          <p:nvPr/>
        </p:nvSpPr>
        <p:spPr bwMode="gray">
          <a:xfrm>
            <a:off x="964292" y="4601574"/>
            <a:ext cx="1997881" cy="1279698"/>
          </a:xfrm>
          <a:custGeom>
            <a:avLst/>
            <a:gdLst>
              <a:gd name="T0" fmla="*/ 0 w 1354"/>
              <a:gd name="T1" fmla="*/ 0 h 864"/>
              <a:gd name="T2" fmla="*/ 1043 w 1354"/>
              <a:gd name="T3" fmla="*/ 171 h 864"/>
              <a:gd name="T4" fmla="*/ 1354 w 1354"/>
              <a:gd name="T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4" h="864">
                <a:moveTo>
                  <a:pt x="0" y="0"/>
                </a:moveTo>
                <a:lnTo>
                  <a:pt x="1043" y="171"/>
                </a:lnTo>
                <a:lnTo>
                  <a:pt x="1354" y="864"/>
                </a:lnTo>
              </a:path>
            </a:pathLst>
          </a:custGeom>
          <a:noFill/>
          <a:ln w="9525" cap="flat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96203" fontAlgn="auto">
              <a:spcBef>
                <a:spcPts val="0"/>
              </a:spcBef>
              <a:spcAft>
                <a:spcPts val="0"/>
              </a:spcAft>
            </a:pPr>
            <a:endParaRPr lang="en-CA" sz="1568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4DE3AE0-4540-4A78-8830-FD7B1F4E720F}"/>
              </a:ext>
            </a:extLst>
          </p:cNvPr>
          <p:cNvGrpSpPr/>
          <p:nvPr/>
        </p:nvGrpSpPr>
        <p:grpSpPr>
          <a:xfrm>
            <a:off x="1383424" y="1216187"/>
            <a:ext cx="1168648" cy="186187"/>
            <a:chOff x="918748" y="1261178"/>
            <a:chExt cx="1192401" cy="18997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6CDCE3-D61E-4E7B-99C7-52B5AF791688}"/>
                </a:ext>
              </a:extLst>
            </p:cNvPr>
            <p:cNvSpPr txBox="1">
              <a:spLocks/>
            </p:cNvSpPr>
            <p:nvPr/>
          </p:nvSpPr>
          <p:spPr>
            <a:xfrm>
              <a:off x="1131434" y="1293358"/>
              <a:ext cx="979715" cy="1231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dirty="0">
                  <a:solidFill>
                    <a:srgbClr val="000000"/>
                  </a:solidFill>
                  <a:latin typeface="Arial"/>
                </a:rPr>
                <a:t>Modular units in 2018</a:t>
              </a:r>
            </a:p>
          </p:txBody>
        </p:sp>
        <p:pic>
          <p:nvPicPr>
            <p:cNvPr id="79" name="CustomIcon">
              <a:extLst>
                <a:ext uri="{FF2B5EF4-FFF2-40B4-BE49-F238E27FC236}">
                  <a16:creationId xmlns:a16="http://schemas.microsoft.com/office/drawing/2014/main" id="{DE403F59-AB4E-49AC-9CA9-F23E11EA827D}"/>
                </a:ext>
              </a:extLst>
            </p:cNvPr>
            <p:cNvPicPr>
              <a:picLocks noChangeAspect="1"/>
            </p:cNvPicPr>
            <p:nvPr>
              <p:custDataLst>
                <p:tags r:id="rId84"/>
              </p:custDataLst>
            </p:nvPr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918748" y="1261178"/>
              <a:ext cx="189972" cy="189972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D42AF7-B541-4F31-A25C-C295948D55DE}"/>
              </a:ext>
            </a:extLst>
          </p:cNvPr>
          <p:cNvGrpSpPr/>
          <p:nvPr/>
        </p:nvGrpSpPr>
        <p:grpSpPr>
          <a:xfrm>
            <a:off x="3138643" y="1216187"/>
            <a:ext cx="1110233" cy="186187"/>
            <a:chOff x="2553267" y="1261178"/>
            <a:chExt cx="1132801" cy="189972"/>
          </a:xfrm>
        </p:grpSpPr>
        <p:pic>
          <p:nvPicPr>
            <p:cNvPr id="81" name="CustomIcon">
              <a:extLst>
                <a:ext uri="{FF2B5EF4-FFF2-40B4-BE49-F238E27FC236}">
                  <a16:creationId xmlns:a16="http://schemas.microsoft.com/office/drawing/2014/main" id="{9DF98983-3A7F-43B4-BC60-06295569BDCB}"/>
                </a:ext>
              </a:extLst>
            </p:cNvPr>
            <p:cNvPicPr>
              <a:picLocks noChangeAspect="1"/>
            </p:cNvPicPr>
            <p:nvPr>
              <p:custDataLst>
                <p:tags r:id="rId83"/>
              </p:custDataLst>
            </p:nvPr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553267" y="1261178"/>
              <a:ext cx="189972" cy="189972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32EC37-4C14-413F-B6C2-5FF17BB0413F}"/>
                </a:ext>
              </a:extLst>
            </p:cNvPr>
            <p:cNvSpPr txBox="1">
              <a:spLocks/>
            </p:cNvSpPr>
            <p:nvPr/>
          </p:nvSpPr>
          <p:spPr>
            <a:xfrm>
              <a:off x="2769150" y="1294609"/>
              <a:ext cx="916918" cy="123111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dirty="0">
                  <a:solidFill>
                    <a:srgbClr val="000000"/>
                  </a:solidFill>
                  <a:latin typeface="Arial"/>
                </a:rPr>
                <a:t>Dominant segments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2EB8CC-6322-4124-AFB5-908CFE18454B}"/>
              </a:ext>
            </a:extLst>
          </p:cNvPr>
          <p:cNvGrpSpPr/>
          <p:nvPr/>
        </p:nvGrpSpPr>
        <p:grpSpPr>
          <a:xfrm>
            <a:off x="4382288" y="1216186"/>
            <a:ext cx="1389307" cy="274112"/>
            <a:chOff x="4187786" y="1261178"/>
            <a:chExt cx="1417545" cy="279685"/>
          </a:xfrm>
        </p:grpSpPr>
        <p:pic>
          <p:nvPicPr>
            <p:cNvPr id="83" name="CustomIcon">
              <a:extLst>
                <a:ext uri="{FF2B5EF4-FFF2-40B4-BE49-F238E27FC236}">
                  <a16:creationId xmlns:a16="http://schemas.microsoft.com/office/drawing/2014/main" id="{DE9ED56F-8759-4754-B50F-8D8E0FAF235F}"/>
                </a:ext>
              </a:extLst>
            </p:cNvPr>
            <p:cNvPicPr>
              <a:picLocks noChangeAspect="1"/>
            </p:cNvPicPr>
            <p:nvPr>
              <p:custDataLst>
                <p:tags r:id="rId82"/>
              </p:custDataLst>
            </p:nvPr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4187786" y="1261178"/>
              <a:ext cx="189973" cy="189973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6D74A25-7194-4E8E-943D-668783ABD9D6}"/>
                </a:ext>
              </a:extLst>
            </p:cNvPr>
            <p:cNvSpPr txBox="1">
              <a:spLocks/>
            </p:cNvSpPr>
            <p:nvPr/>
          </p:nvSpPr>
          <p:spPr>
            <a:xfrm>
              <a:off x="4428552" y="1294609"/>
              <a:ext cx="1176779" cy="2462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dirty="0">
                  <a:solidFill>
                    <a:srgbClr val="000000"/>
                  </a:solidFill>
                  <a:latin typeface="Arial"/>
                </a:rPr>
                <a:t>Projected construction spending - 2019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B0571D9-5297-453C-BACC-FF5F0AE749F6}"/>
              </a:ext>
            </a:extLst>
          </p:cNvPr>
          <p:cNvGrpSpPr/>
          <p:nvPr/>
        </p:nvGrpSpPr>
        <p:grpSpPr>
          <a:xfrm>
            <a:off x="5989655" y="1225218"/>
            <a:ext cx="1122974" cy="168128"/>
            <a:chOff x="5822305" y="1270392"/>
            <a:chExt cx="1145801" cy="17154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F726A60-BD39-4D81-9A3A-5E755BF3EA5D}"/>
                </a:ext>
              </a:extLst>
            </p:cNvPr>
            <p:cNvSpPr txBox="1">
              <a:spLocks/>
            </p:cNvSpPr>
            <p:nvPr/>
          </p:nvSpPr>
          <p:spPr>
            <a:xfrm>
              <a:off x="6040728" y="1294609"/>
              <a:ext cx="927378" cy="1231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dirty="0">
                  <a:solidFill>
                    <a:srgbClr val="000000"/>
                  </a:solidFill>
                  <a:latin typeface="Arial"/>
                </a:rPr>
                <a:t>Market opportunities</a:t>
              </a:r>
            </a:p>
          </p:txBody>
        </p:sp>
        <p:pic>
          <p:nvPicPr>
            <p:cNvPr id="89" name="CustomIcon">
              <a:extLst>
                <a:ext uri="{FF2B5EF4-FFF2-40B4-BE49-F238E27FC236}">
                  <a16:creationId xmlns:a16="http://schemas.microsoft.com/office/drawing/2014/main" id="{FBFDCE35-8F97-4954-8380-B21882B9A5D6}"/>
                </a:ext>
              </a:extLst>
            </p:cNvPr>
            <p:cNvPicPr>
              <a:picLocks noChangeAspect="1"/>
            </p:cNvPicPr>
            <p:nvPr>
              <p:custDataLst>
                <p:tags r:id="rId81"/>
              </p:custDataLst>
            </p:nvPr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5822305" y="1270392"/>
              <a:ext cx="171547" cy="171545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379836E-AAD1-4B62-A23F-A92230A1EC65}"/>
              </a:ext>
            </a:extLst>
          </p:cNvPr>
          <p:cNvGrpSpPr/>
          <p:nvPr/>
        </p:nvGrpSpPr>
        <p:grpSpPr>
          <a:xfrm>
            <a:off x="5718852" y="1695893"/>
            <a:ext cx="1488381" cy="1077131"/>
            <a:chOff x="5897658" y="1846879"/>
            <a:chExt cx="1518657" cy="109904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EE97457-5CA6-444F-A7BF-B4A7468B215F}"/>
                </a:ext>
              </a:extLst>
            </p:cNvPr>
            <p:cNvSpPr/>
            <p:nvPr/>
          </p:nvSpPr>
          <p:spPr>
            <a:xfrm>
              <a:off x="5897658" y="1846879"/>
              <a:ext cx="1518657" cy="1099042"/>
            </a:xfrm>
            <a:prstGeom prst="rect">
              <a:avLst/>
            </a:prstGeom>
            <a:solidFill>
              <a:schemeClr val="accent2">
                <a:alpha val="44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616" tIns="44808" rIns="89616" bIns="44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6203" fontAlgn="auto">
                <a:spcBef>
                  <a:spcPts val="294"/>
                </a:spcBef>
                <a:spcAft>
                  <a:spcPts val="294"/>
                </a:spcAft>
              </a:pPr>
              <a:endParaRPr lang="en-US" sz="1568" dirty="0" err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CFC9460-CF84-45FA-86E6-1D58ACCBD933}"/>
                </a:ext>
              </a:extLst>
            </p:cNvPr>
            <p:cNvGrpSpPr/>
            <p:nvPr/>
          </p:nvGrpSpPr>
          <p:grpSpPr>
            <a:xfrm>
              <a:off x="5974724" y="1918138"/>
              <a:ext cx="178545" cy="881064"/>
              <a:chOff x="6565512" y="1692292"/>
              <a:chExt cx="189976" cy="937473"/>
            </a:xfrm>
          </p:grpSpPr>
          <p:pic>
            <p:nvPicPr>
              <p:cNvPr id="94" name="CustomIcon">
                <a:extLst>
                  <a:ext uri="{FF2B5EF4-FFF2-40B4-BE49-F238E27FC236}">
                    <a16:creationId xmlns:a16="http://schemas.microsoft.com/office/drawing/2014/main" id="{A43FD5DF-79BD-45BA-8654-2A9900EC21E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7"/>
                </p:custDataLst>
              </p:nvPr>
            </p:nvPicPr>
            <p:blipFill>
              <a:blip r:embed="rId88"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p:blipFill>
            <p:spPr>
              <a:xfrm>
                <a:off x="6565513" y="1692292"/>
                <a:ext cx="189975" cy="189975"/>
              </a:xfrm>
              <a:prstGeom prst="rect">
                <a:avLst/>
              </a:prstGeom>
            </p:spPr>
          </p:pic>
          <p:pic>
            <p:nvPicPr>
              <p:cNvPr id="95" name="CustomIcon">
                <a:extLst>
                  <a:ext uri="{FF2B5EF4-FFF2-40B4-BE49-F238E27FC236}">
                    <a16:creationId xmlns:a16="http://schemas.microsoft.com/office/drawing/2014/main" id="{F4E95A04-0657-46FF-9BB6-72637BDD813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8"/>
                </p:custDataLst>
              </p:nvPr>
            </p:nvPicPr>
            <p:blipFill>
              <a:blip r:embed="rId90"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p:blipFill>
            <p:spPr>
              <a:xfrm>
                <a:off x="6565513" y="1947600"/>
                <a:ext cx="189975" cy="189975"/>
              </a:xfrm>
              <a:prstGeom prst="rect">
                <a:avLst/>
              </a:prstGeom>
            </p:spPr>
          </p:pic>
          <p:pic>
            <p:nvPicPr>
              <p:cNvPr id="96" name="CustomIcon">
                <a:extLst>
                  <a:ext uri="{FF2B5EF4-FFF2-40B4-BE49-F238E27FC236}">
                    <a16:creationId xmlns:a16="http://schemas.microsoft.com/office/drawing/2014/main" id="{E1CD1C9C-4A33-4BD2-A548-8F74E10D222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9"/>
                </p:custDataLst>
              </p:nvPr>
            </p:nvPicPr>
            <p:blipFill>
              <a:blip r:embed="rId92"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p:blipFill>
            <p:spPr>
              <a:xfrm>
                <a:off x="6565512" y="2202908"/>
                <a:ext cx="189976" cy="189976"/>
              </a:xfrm>
              <a:prstGeom prst="rect">
                <a:avLst/>
              </a:prstGeom>
            </p:spPr>
          </p:pic>
          <p:pic>
            <p:nvPicPr>
              <p:cNvPr id="97" name="CustomIcon">
                <a:extLst>
                  <a:ext uri="{FF2B5EF4-FFF2-40B4-BE49-F238E27FC236}">
                    <a16:creationId xmlns:a16="http://schemas.microsoft.com/office/drawing/2014/main" id="{3FF40687-2E76-48F7-A083-036EF90BE14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0"/>
                </p:custDataLst>
              </p:nvPr>
            </p:nvPicPr>
            <p:blipFill>
              <a:blip r:embed="rId94"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p:blipFill>
            <p:spPr>
              <a:xfrm>
                <a:off x="6574726" y="2458217"/>
                <a:ext cx="171550" cy="171548"/>
              </a:xfrm>
              <a:prstGeom prst="rect">
                <a:avLst/>
              </a:prstGeom>
            </p:spPr>
          </p:pic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85A12A0-32D2-4674-AA29-56A19FE96B31}"/>
                </a:ext>
              </a:extLst>
            </p:cNvPr>
            <p:cNvSpPr txBox="1">
              <a:spLocks/>
            </p:cNvSpPr>
            <p:nvPr/>
          </p:nvSpPr>
          <p:spPr>
            <a:xfrm>
              <a:off x="6193043" y="1940611"/>
              <a:ext cx="1174332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b="1" dirty="0">
                  <a:solidFill>
                    <a:srgbClr val="000000"/>
                  </a:solidFill>
                  <a:latin typeface="Arial"/>
                </a:rPr>
                <a:t>2834 units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6027B28-28D1-44D3-A76D-5D3272518A3D}"/>
                </a:ext>
              </a:extLst>
            </p:cNvPr>
            <p:cNvSpPr txBox="1">
              <a:spLocks/>
            </p:cNvSpPr>
            <p:nvPr/>
          </p:nvSpPr>
          <p:spPr>
            <a:xfrm>
              <a:off x="6193041" y="2149514"/>
              <a:ext cx="1174332" cy="2308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50% in office/admin and education and accounts for 22% of all hospitality and residential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043C3D0-E007-49E7-8CB6-204E2865E1BC}"/>
                </a:ext>
              </a:extLst>
            </p:cNvPr>
            <p:cNvSpPr txBox="1">
              <a:spLocks/>
            </p:cNvSpPr>
            <p:nvPr/>
          </p:nvSpPr>
          <p:spPr>
            <a:xfrm>
              <a:off x="6193041" y="2445330"/>
              <a:ext cx="1174332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$35B 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DA539FB-A75A-4D25-AC17-512419C633D2}"/>
                </a:ext>
              </a:extLst>
            </p:cNvPr>
            <p:cNvSpPr txBox="1">
              <a:spLocks/>
            </p:cNvSpPr>
            <p:nvPr/>
          </p:nvSpPr>
          <p:spPr>
            <a:xfrm>
              <a:off x="6193041" y="2665624"/>
              <a:ext cx="1174332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 Multi-family, hotels, education, offices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12ECADB-C70E-4ED5-82FA-108900BF29A4}"/>
              </a:ext>
            </a:extLst>
          </p:cNvPr>
          <p:cNvGrpSpPr/>
          <p:nvPr/>
        </p:nvGrpSpPr>
        <p:grpSpPr>
          <a:xfrm>
            <a:off x="5716170" y="2952195"/>
            <a:ext cx="1488381" cy="1077131"/>
            <a:chOff x="5897658" y="1846879"/>
            <a:chExt cx="1518657" cy="1099042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66A1ED-52B7-4972-ABA1-FDFF837D0DF8}"/>
                </a:ext>
              </a:extLst>
            </p:cNvPr>
            <p:cNvSpPr/>
            <p:nvPr/>
          </p:nvSpPr>
          <p:spPr>
            <a:xfrm>
              <a:off x="5897658" y="1846879"/>
              <a:ext cx="1518657" cy="1099042"/>
            </a:xfrm>
            <a:prstGeom prst="rect">
              <a:avLst/>
            </a:prstGeom>
            <a:solidFill>
              <a:srgbClr val="AAE6F0">
                <a:alpha val="44000"/>
              </a:srgb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616" tIns="44808" rIns="89616" bIns="44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6203" fontAlgn="auto">
                <a:spcBef>
                  <a:spcPts val="294"/>
                </a:spcBef>
                <a:spcAft>
                  <a:spcPts val="294"/>
                </a:spcAft>
              </a:pPr>
              <a:endParaRPr lang="en-US" sz="1568" dirty="0" err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6B19CE3-3E01-40D3-8648-751A0C2DA522}"/>
                </a:ext>
              </a:extLst>
            </p:cNvPr>
            <p:cNvGrpSpPr/>
            <p:nvPr/>
          </p:nvGrpSpPr>
          <p:grpSpPr>
            <a:xfrm>
              <a:off x="5974724" y="1918138"/>
              <a:ext cx="178545" cy="881064"/>
              <a:chOff x="6565512" y="1692292"/>
              <a:chExt cx="189976" cy="937473"/>
            </a:xfrm>
          </p:grpSpPr>
          <p:pic>
            <p:nvPicPr>
              <p:cNvPr id="112" name="CustomIcon">
                <a:extLst>
                  <a:ext uri="{FF2B5EF4-FFF2-40B4-BE49-F238E27FC236}">
                    <a16:creationId xmlns:a16="http://schemas.microsoft.com/office/drawing/2014/main" id="{E7D48BB9-B86A-4265-AEBB-9B5536DB43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3"/>
                </p:custDataLst>
              </p:nvPr>
            </p:nvPicPr>
            <p:blipFill>
              <a:blip r:embed="rId88"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p:blipFill>
            <p:spPr>
              <a:xfrm>
                <a:off x="6565513" y="1692292"/>
                <a:ext cx="189975" cy="189975"/>
              </a:xfrm>
              <a:prstGeom prst="rect">
                <a:avLst/>
              </a:prstGeom>
            </p:spPr>
          </p:pic>
          <p:pic>
            <p:nvPicPr>
              <p:cNvPr id="113" name="CustomIcon">
                <a:extLst>
                  <a:ext uri="{FF2B5EF4-FFF2-40B4-BE49-F238E27FC236}">
                    <a16:creationId xmlns:a16="http://schemas.microsoft.com/office/drawing/2014/main" id="{90651850-BA4A-4FCE-80B3-78321379347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4"/>
                </p:custDataLst>
              </p:nvPr>
            </p:nvPicPr>
            <p:blipFill>
              <a:blip r:embed="rId90"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p:blipFill>
            <p:spPr>
              <a:xfrm>
                <a:off x="6565513" y="1947600"/>
                <a:ext cx="189975" cy="189975"/>
              </a:xfrm>
              <a:prstGeom prst="rect">
                <a:avLst/>
              </a:prstGeom>
            </p:spPr>
          </p:pic>
          <p:pic>
            <p:nvPicPr>
              <p:cNvPr id="114" name="CustomIcon">
                <a:extLst>
                  <a:ext uri="{FF2B5EF4-FFF2-40B4-BE49-F238E27FC236}">
                    <a16:creationId xmlns:a16="http://schemas.microsoft.com/office/drawing/2014/main" id="{249F5D3E-0A44-4143-9CB1-8EC2B7D706D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5"/>
                </p:custDataLst>
              </p:nvPr>
            </p:nvPicPr>
            <p:blipFill>
              <a:blip r:embed="rId92"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p:blipFill>
            <p:spPr>
              <a:xfrm>
                <a:off x="6565512" y="2202908"/>
                <a:ext cx="189976" cy="189976"/>
              </a:xfrm>
              <a:prstGeom prst="rect">
                <a:avLst/>
              </a:prstGeom>
            </p:spPr>
          </p:pic>
          <p:pic>
            <p:nvPicPr>
              <p:cNvPr id="115" name="CustomIcon">
                <a:extLst>
                  <a:ext uri="{FF2B5EF4-FFF2-40B4-BE49-F238E27FC236}">
                    <a16:creationId xmlns:a16="http://schemas.microsoft.com/office/drawing/2014/main" id="{EA957937-4698-48AA-9575-0FCADECE82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6"/>
                </p:custDataLst>
              </p:nvPr>
            </p:nvPicPr>
            <p:blipFill>
              <a:blip r:embed="rId94"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p:blipFill>
            <p:spPr>
              <a:xfrm>
                <a:off x="6574726" y="2458217"/>
                <a:ext cx="171550" cy="171548"/>
              </a:xfrm>
              <a:prstGeom prst="rect">
                <a:avLst/>
              </a:prstGeom>
            </p:spPr>
          </p:pic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8907C7-F700-4D8B-8038-2C4C6DFD69E1}"/>
                </a:ext>
              </a:extLst>
            </p:cNvPr>
            <p:cNvSpPr txBox="1">
              <a:spLocks/>
            </p:cNvSpPr>
            <p:nvPr/>
          </p:nvSpPr>
          <p:spPr>
            <a:xfrm>
              <a:off x="6193043" y="1940611"/>
              <a:ext cx="1174332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b="1" dirty="0">
                  <a:solidFill>
                    <a:srgbClr val="000000"/>
                  </a:solidFill>
                  <a:latin typeface="Arial"/>
                </a:rPr>
                <a:t>3000 units</a:t>
              </a:r>
            </a:p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endParaRPr lang="en-US" sz="784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B0E195F-E3EF-4811-BF4A-DB61AFC848F5}"/>
                </a:ext>
              </a:extLst>
            </p:cNvPr>
            <p:cNvSpPr txBox="1">
              <a:spLocks/>
            </p:cNvSpPr>
            <p:nvPr/>
          </p:nvSpPr>
          <p:spPr>
            <a:xfrm>
              <a:off x="6193041" y="2149514"/>
              <a:ext cx="1174332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Office, education, multi-family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C00FAB9-9BEC-4FFC-8D98-62D8CC34D739}"/>
                </a:ext>
              </a:extLst>
            </p:cNvPr>
            <p:cNvSpPr txBox="1">
              <a:spLocks/>
            </p:cNvSpPr>
            <p:nvPr/>
          </p:nvSpPr>
          <p:spPr>
            <a:xfrm>
              <a:off x="6193041" y="2445330"/>
              <a:ext cx="1174332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$32B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F40F19E-375F-4E40-83BB-BA6F830C5A5B}"/>
                </a:ext>
              </a:extLst>
            </p:cNvPr>
            <p:cNvSpPr txBox="1">
              <a:spLocks/>
            </p:cNvSpPr>
            <p:nvPr/>
          </p:nvSpPr>
          <p:spPr>
            <a:xfrm>
              <a:off x="6193041" y="2609604"/>
              <a:ext cx="1174332" cy="1538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Multi-family market accounts for 25%. Office and admin follow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8897B11-ADAB-4AA4-8D48-E8126D55A98B}"/>
              </a:ext>
            </a:extLst>
          </p:cNvPr>
          <p:cNvSpPr/>
          <p:nvPr/>
        </p:nvSpPr>
        <p:spPr>
          <a:xfrm>
            <a:off x="5687578" y="4182134"/>
            <a:ext cx="1488381" cy="1077131"/>
          </a:xfrm>
          <a:prstGeom prst="rect">
            <a:avLst/>
          </a:prstGeom>
          <a:solidFill>
            <a:schemeClr val="accent3">
              <a:alpha val="44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6" tIns="44808" rIns="89616" bIns="44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203" fontAlgn="auto">
              <a:spcBef>
                <a:spcPts val="294"/>
              </a:spcBef>
              <a:spcAft>
                <a:spcPts val="294"/>
              </a:spcAft>
            </a:pPr>
            <a:endParaRPr lang="en-US" sz="1568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3" name="CustomIcon">
            <a:extLst>
              <a:ext uri="{FF2B5EF4-FFF2-40B4-BE49-F238E27FC236}">
                <a16:creationId xmlns:a16="http://schemas.microsoft.com/office/drawing/2014/main" id="{359642C0-DE3A-4EBD-8341-449840B1245C}"/>
              </a:ext>
            </a:extLst>
          </p:cNvPr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5763109" y="4251973"/>
            <a:ext cx="174984" cy="174984"/>
          </a:xfrm>
          <a:prstGeom prst="rect">
            <a:avLst/>
          </a:prstGeom>
        </p:spPr>
      </p:pic>
      <p:pic>
        <p:nvPicPr>
          <p:cNvPr id="124" name="CustomIcon">
            <a:extLst>
              <a:ext uri="{FF2B5EF4-FFF2-40B4-BE49-F238E27FC236}">
                <a16:creationId xmlns:a16="http://schemas.microsoft.com/office/drawing/2014/main" id="{47DD6812-376D-4D60-B4B3-A2961315654E}"/>
              </a:ext>
            </a:extLst>
          </p:cNvPr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5763109" y="4487134"/>
            <a:ext cx="174984" cy="174984"/>
          </a:xfrm>
          <a:prstGeom prst="rect">
            <a:avLst/>
          </a:prstGeom>
        </p:spPr>
      </p:pic>
      <p:pic>
        <p:nvPicPr>
          <p:cNvPr id="125" name="CustomIcon">
            <a:extLst>
              <a:ext uri="{FF2B5EF4-FFF2-40B4-BE49-F238E27FC236}">
                <a16:creationId xmlns:a16="http://schemas.microsoft.com/office/drawing/2014/main" id="{668370DA-1BE8-4530-9422-0117F3A93C5F}"/>
              </a:ext>
            </a:extLst>
          </p:cNvPr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763107" y="4686851"/>
            <a:ext cx="174985" cy="174985"/>
          </a:xfrm>
          <a:prstGeom prst="rect">
            <a:avLst/>
          </a:prstGeom>
        </p:spPr>
      </p:pic>
      <p:pic>
        <p:nvPicPr>
          <p:cNvPr id="126" name="CustomIcon">
            <a:extLst>
              <a:ext uri="{FF2B5EF4-FFF2-40B4-BE49-F238E27FC236}">
                <a16:creationId xmlns:a16="http://schemas.microsoft.com/office/drawing/2014/main" id="{19FEAFC3-DE12-43C9-99BD-70660B15C274}"/>
              </a:ext>
            </a:extLst>
          </p:cNvPr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5771595" y="4957459"/>
            <a:ext cx="158014" cy="158012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6B9F5C54-C90B-4935-A1E2-01A5DA244F27}"/>
              </a:ext>
            </a:extLst>
          </p:cNvPr>
          <p:cNvSpPr txBox="1">
            <a:spLocks/>
          </p:cNvSpPr>
          <p:nvPr/>
        </p:nvSpPr>
        <p:spPr>
          <a:xfrm>
            <a:off x="5977075" y="4273997"/>
            <a:ext cx="1150920" cy="105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  <a:buClr>
                <a:srgbClr val="FFFFFF"/>
              </a:buClr>
            </a:pPr>
            <a:r>
              <a:rPr lang="en-US" sz="784" b="1" dirty="0">
                <a:solidFill>
                  <a:srgbClr val="FFFFFF"/>
                </a:solidFill>
                <a:latin typeface="Arial"/>
              </a:rPr>
              <a:t>6263 units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DFA96A-DACB-4F80-983D-1FAA6382DF76}"/>
              </a:ext>
            </a:extLst>
          </p:cNvPr>
          <p:cNvSpPr txBox="1">
            <a:spLocks/>
          </p:cNvSpPr>
          <p:nvPr/>
        </p:nvSpPr>
        <p:spPr>
          <a:xfrm>
            <a:off x="5977073" y="4478736"/>
            <a:ext cx="1150920" cy="7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  <a:buClr>
                <a:srgbClr val="FFFFFF"/>
              </a:buClr>
            </a:pPr>
            <a:r>
              <a:rPr lang="en-US" sz="490" dirty="0">
                <a:solidFill>
                  <a:srgbClr val="FFFFFF"/>
                </a:solidFill>
                <a:latin typeface="Arial"/>
              </a:rPr>
              <a:t>Multi-family just starting to grow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886E2BA-2F43-43C2-85D1-0E80224D8AE7}"/>
              </a:ext>
            </a:extLst>
          </p:cNvPr>
          <p:cNvSpPr txBox="1">
            <a:spLocks/>
          </p:cNvSpPr>
          <p:nvPr/>
        </p:nvSpPr>
        <p:spPr>
          <a:xfrm>
            <a:off x="5977073" y="4698933"/>
            <a:ext cx="1150920" cy="7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  <a:buClr>
                <a:srgbClr val="FFFFFF"/>
              </a:buClr>
            </a:pPr>
            <a:r>
              <a:rPr lang="en-US" sz="490" dirty="0">
                <a:solidFill>
                  <a:srgbClr val="FFFFFF"/>
                </a:solidFill>
                <a:latin typeface="Arial"/>
              </a:rPr>
              <a:t>$58B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9D798F-9C09-45AE-9D79-59782FF4073B}"/>
              </a:ext>
            </a:extLst>
          </p:cNvPr>
          <p:cNvSpPr txBox="1">
            <a:spLocks/>
          </p:cNvSpPr>
          <p:nvPr/>
        </p:nvSpPr>
        <p:spPr>
          <a:xfrm>
            <a:off x="5977073" y="4974194"/>
            <a:ext cx="1150920" cy="15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  <a:buClr>
                <a:srgbClr val="FFFFFF"/>
              </a:buClr>
            </a:pPr>
            <a:r>
              <a:rPr lang="en-US" sz="490" dirty="0">
                <a:solidFill>
                  <a:srgbClr val="FFFFFF"/>
                </a:solidFill>
                <a:latin typeface="Arial"/>
              </a:rPr>
              <a:t>Multi-family, educational, office and retail. 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23BCBA1-85C6-4D27-B138-6BE110D64C82}"/>
              </a:ext>
            </a:extLst>
          </p:cNvPr>
          <p:cNvGrpSpPr/>
          <p:nvPr/>
        </p:nvGrpSpPr>
        <p:grpSpPr>
          <a:xfrm>
            <a:off x="2532460" y="4182134"/>
            <a:ext cx="1488381" cy="1077131"/>
            <a:chOff x="2870137" y="4267105"/>
            <a:chExt cx="1518657" cy="109904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CD51AB5-F9D1-4129-97CD-7390057C5E3A}"/>
                </a:ext>
              </a:extLst>
            </p:cNvPr>
            <p:cNvSpPr/>
            <p:nvPr/>
          </p:nvSpPr>
          <p:spPr>
            <a:xfrm>
              <a:off x="2870137" y="4267105"/>
              <a:ext cx="1518657" cy="1099042"/>
            </a:xfrm>
            <a:prstGeom prst="rect">
              <a:avLst/>
            </a:prstGeom>
            <a:solidFill>
              <a:schemeClr val="bg1">
                <a:lumMod val="85000"/>
                <a:alpha val="65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616" tIns="44808" rIns="89616" bIns="44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6203" fontAlgn="auto">
                <a:spcBef>
                  <a:spcPts val="294"/>
                </a:spcBef>
                <a:spcAft>
                  <a:spcPts val="294"/>
                </a:spcAft>
              </a:pPr>
              <a:endParaRPr lang="en-US" sz="1568" dirty="0" err="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34" name="CustomIcon">
              <a:extLst>
                <a:ext uri="{FF2B5EF4-FFF2-40B4-BE49-F238E27FC236}">
                  <a16:creationId xmlns:a16="http://schemas.microsoft.com/office/drawing/2014/main" id="{C09DAE9E-AE86-4B42-AEC9-D644813A390C}"/>
                </a:ext>
              </a:extLst>
            </p:cNvPr>
            <p:cNvPicPr>
              <a:picLocks noChangeAspect="1"/>
            </p:cNvPicPr>
            <p:nvPr>
              <p:custDataLst>
                <p:tags r:id="rId69"/>
              </p:custDataLst>
            </p:nvPr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947204" y="4338364"/>
              <a:ext cx="178544" cy="178544"/>
            </a:xfrm>
            <a:prstGeom prst="rect">
              <a:avLst/>
            </a:prstGeom>
          </p:spPr>
        </p:pic>
        <p:pic>
          <p:nvPicPr>
            <p:cNvPr id="135" name="CustomIcon">
              <a:extLst>
                <a:ext uri="{FF2B5EF4-FFF2-40B4-BE49-F238E27FC236}">
                  <a16:creationId xmlns:a16="http://schemas.microsoft.com/office/drawing/2014/main" id="{9282C288-4043-4C4C-9AC0-561FA286FA11}"/>
                </a:ext>
              </a:extLst>
            </p:cNvPr>
            <p:cNvPicPr>
              <a:picLocks noChangeAspect="1"/>
            </p:cNvPicPr>
            <p:nvPr>
              <p:custDataLst>
                <p:tags r:id="rId70"/>
              </p:custDataLst>
            </p:nvPr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947204" y="4578310"/>
              <a:ext cx="178544" cy="178544"/>
            </a:xfrm>
            <a:prstGeom prst="rect">
              <a:avLst/>
            </a:prstGeom>
          </p:spPr>
        </p:pic>
        <p:pic>
          <p:nvPicPr>
            <p:cNvPr id="136" name="CustomIcon">
              <a:extLst>
                <a:ext uri="{FF2B5EF4-FFF2-40B4-BE49-F238E27FC236}">
                  <a16:creationId xmlns:a16="http://schemas.microsoft.com/office/drawing/2014/main" id="{790DDC9B-3183-49B6-A20B-8B644F683B0F}"/>
                </a:ext>
              </a:extLst>
            </p:cNvPr>
            <p:cNvPicPr>
              <a:picLocks noChangeAspect="1"/>
            </p:cNvPicPr>
            <p:nvPr>
              <p:custDataLst>
                <p:tags r:id="rId71"/>
              </p:custDataLst>
            </p:nvPr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947203" y="4794172"/>
              <a:ext cx="178545" cy="178545"/>
            </a:xfrm>
            <a:prstGeom prst="rect">
              <a:avLst/>
            </a:prstGeom>
          </p:spPr>
        </p:pic>
        <p:pic>
          <p:nvPicPr>
            <p:cNvPr id="137" name="CustomIcon">
              <a:extLst>
                <a:ext uri="{FF2B5EF4-FFF2-40B4-BE49-F238E27FC236}">
                  <a16:creationId xmlns:a16="http://schemas.microsoft.com/office/drawing/2014/main" id="{30FC953E-C094-40C1-936A-0C43F7519274}"/>
                </a:ext>
              </a:extLst>
            </p:cNvPr>
            <p:cNvPicPr>
              <a:picLocks noChangeAspect="1"/>
            </p:cNvPicPr>
            <p:nvPr>
              <p:custDataLst>
                <p:tags r:id="rId72"/>
              </p:custDataLst>
            </p:nvPr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955863" y="5058202"/>
              <a:ext cx="161228" cy="161226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8FBF919-9D10-4504-A49E-707CA98EB6E0}"/>
                </a:ext>
              </a:extLst>
            </p:cNvPr>
            <p:cNvSpPr txBox="1">
              <a:spLocks/>
            </p:cNvSpPr>
            <p:nvPr/>
          </p:nvSpPr>
          <p:spPr>
            <a:xfrm>
              <a:off x="3165522" y="4360837"/>
              <a:ext cx="1174332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b="1" dirty="0">
                  <a:solidFill>
                    <a:srgbClr val="000000"/>
                  </a:solidFill>
                  <a:latin typeface="Arial"/>
                </a:rPr>
                <a:t>3828 units</a:t>
              </a:r>
            </a:p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  <a:buNone/>
              </a:pPr>
              <a:endParaRPr lang="en-US" sz="784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41FAA74-79EA-4623-8132-3CB440E83EFF}"/>
                </a:ext>
              </a:extLst>
            </p:cNvPr>
            <p:cNvSpPr txBox="1">
              <a:spLocks/>
            </p:cNvSpPr>
            <p:nvPr/>
          </p:nvSpPr>
          <p:spPr>
            <a:xfrm>
              <a:off x="3160595" y="4623360"/>
              <a:ext cx="1174332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Office and education (no multi-family)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DC92CAB-4183-4BBB-A882-82BF976FE59B}"/>
                </a:ext>
              </a:extLst>
            </p:cNvPr>
            <p:cNvSpPr txBox="1">
              <a:spLocks/>
            </p:cNvSpPr>
            <p:nvPr/>
          </p:nvSpPr>
          <p:spPr>
            <a:xfrm>
              <a:off x="3165520" y="4834582"/>
              <a:ext cx="1174332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$40B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8D51E60-E5F3-495D-872F-EABF289C75EE}"/>
                </a:ext>
              </a:extLst>
            </p:cNvPr>
            <p:cNvSpPr txBox="1">
              <a:spLocks/>
            </p:cNvSpPr>
            <p:nvPr/>
          </p:nvSpPr>
          <p:spPr>
            <a:xfrm>
              <a:off x="3165520" y="5071314"/>
              <a:ext cx="1195024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New factory opening to serve multi-family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920CDEC-D96E-4864-9FB4-E0D984D9FF9C}"/>
              </a:ext>
            </a:extLst>
          </p:cNvPr>
          <p:cNvGrpSpPr/>
          <p:nvPr/>
        </p:nvGrpSpPr>
        <p:grpSpPr>
          <a:xfrm>
            <a:off x="4127242" y="2440286"/>
            <a:ext cx="1488381" cy="1077131"/>
            <a:chOff x="4211106" y="2306081"/>
            <a:chExt cx="1518657" cy="109904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C12E971-249E-4428-8A7D-E7C05F2F44E5}"/>
                </a:ext>
              </a:extLst>
            </p:cNvPr>
            <p:cNvSpPr/>
            <p:nvPr/>
          </p:nvSpPr>
          <p:spPr>
            <a:xfrm>
              <a:off x="4211106" y="2306081"/>
              <a:ext cx="1518657" cy="1099042"/>
            </a:xfrm>
            <a:prstGeom prst="rect">
              <a:avLst/>
            </a:prstGeom>
            <a:solidFill>
              <a:schemeClr val="bg1">
                <a:lumMod val="85000"/>
                <a:alpha val="65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616" tIns="44808" rIns="89616" bIns="44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6203" fontAlgn="auto">
                <a:spcBef>
                  <a:spcPts val="294"/>
                </a:spcBef>
                <a:spcAft>
                  <a:spcPts val="294"/>
                </a:spcAft>
              </a:pPr>
              <a:endParaRPr lang="en-US" sz="1568" dirty="0" err="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48" name="CustomIcon">
              <a:extLst>
                <a:ext uri="{FF2B5EF4-FFF2-40B4-BE49-F238E27FC236}">
                  <a16:creationId xmlns:a16="http://schemas.microsoft.com/office/drawing/2014/main" id="{861149D6-25E1-413D-80A3-CC757B001313}"/>
                </a:ext>
              </a:extLst>
            </p:cNvPr>
            <p:cNvPicPr>
              <a:picLocks noChangeAspect="1"/>
            </p:cNvPicPr>
            <p:nvPr>
              <p:custDataLst>
                <p:tags r:id="rId65"/>
              </p:custDataLst>
            </p:nvPr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4288173" y="2377340"/>
              <a:ext cx="178544" cy="178544"/>
            </a:xfrm>
            <a:prstGeom prst="rect">
              <a:avLst/>
            </a:prstGeom>
          </p:spPr>
        </p:pic>
        <p:pic>
          <p:nvPicPr>
            <p:cNvPr id="149" name="CustomIcon">
              <a:extLst>
                <a:ext uri="{FF2B5EF4-FFF2-40B4-BE49-F238E27FC236}">
                  <a16:creationId xmlns:a16="http://schemas.microsoft.com/office/drawing/2014/main" id="{D6E0157E-031B-4424-9E27-78912BDBDEE2}"/>
                </a:ext>
              </a:extLst>
            </p:cNvPr>
            <p:cNvPicPr>
              <a:picLocks noChangeAspect="1"/>
            </p:cNvPicPr>
            <p:nvPr>
              <p:custDataLst>
                <p:tags r:id="rId66"/>
              </p:custDataLst>
            </p:nvPr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4288173" y="2610050"/>
              <a:ext cx="178544" cy="178544"/>
            </a:xfrm>
            <a:prstGeom prst="rect">
              <a:avLst/>
            </a:prstGeom>
          </p:spPr>
        </p:pic>
        <p:pic>
          <p:nvPicPr>
            <p:cNvPr id="150" name="CustomIcon">
              <a:extLst>
                <a:ext uri="{FF2B5EF4-FFF2-40B4-BE49-F238E27FC236}">
                  <a16:creationId xmlns:a16="http://schemas.microsoft.com/office/drawing/2014/main" id="{C874D5A7-BAA8-437C-A2F6-3C0FA750FC56}"/>
                </a:ext>
              </a:extLst>
            </p:cNvPr>
            <p:cNvPicPr>
              <a:picLocks noChangeAspect="1"/>
            </p:cNvPicPr>
            <p:nvPr>
              <p:custDataLst>
                <p:tags r:id="rId67"/>
              </p:custDataLst>
            </p:nvPr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4288172" y="2873130"/>
              <a:ext cx="178545" cy="178545"/>
            </a:xfrm>
            <a:prstGeom prst="rect">
              <a:avLst/>
            </a:prstGeom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E1AB445-DADA-4979-8113-13F4130B018E}"/>
                </a:ext>
              </a:extLst>
            </p:cNvPr>
            <p:cNvSpPr txBox="1">
              <a:spLocks/>
            </p:cNvSpPr>
            <p:nvPr/>
          </p:nvSpPr>
          <p:spPr>
            <a:xfrm>
              <a:off x="4506491" y="2399813"/>
              <a:ext cx="1174332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b="1" dirty="0">
                  <a:solidFill>
                    <a:srgbClr val="000000"/>
                  </a:solidFill>
                  <a:latin typeface="Arial"/>
                </a:rPr>
                <a:t>3461 units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31A95BA-AAD0-4A78-B953-5EF2DF2C277C}"/>
                </a:ext>
              </a:extLst>
            </p:cNvPr>
            <p:cNvSpPr txBox="1">
              <a:spLocks/>
            </p:cNvSpPr>
            <p:nvPr/>
          </p:nvSpPr>
          <p:spPr>
            <a:xfrm>
              <a:off x="4485186" y="2677487"/>
              <a:ext cx="1174332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Education, offices, multi-family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13BF213-1D82-4C21-8BF1-137812181AB3}"/>
                </a:ext>
              </a:extLst>
            </p:cNvPr>
            <p:cNvSpPr txBox="1">
              <a:spLocks/>
            </p:cNvSpPr>
            <p:nvPr/>
          </p:nvSpPr>
          <p:spPr>
            <a:xfrm>
              <a:off x="4506489" y="2885458"/>
              <a:ext cx="1174332" cy="76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$22B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F642CD0F-65F6-4DC7-BD41-14EB51812A5F}"/>
                </a:ext>
              </a:extLst>
            </p:cNvPr>
            <p:cNvGrpSpPr/>
            <p:nvPr/>
          </p:nvGrpSpPr>
          <p:grpSpPr>
            <a:xfrm>
              <a:off x="4296832" y="3110716"/>
              <a:ext cx="1404683" cy="230818"/>
              <a:chOff x="4296832" y="3042575"/>
              <a:chExt cx="1404683" cy="230818"/>
            </a:xfrm>
          </p:grpSpPr>
          <p:pic>
            <p:nvPicPr>
              <p:cNvPr id="151" name="CustomIcon">
                <a:extLst>
                  <a:ext uri="{FF2B5EF4-FFF2-40B4-BE49-F238E27FC236}">
                    <a16:creationId xmlns:a16="http://schemas.microsoft.com/office/drawing/2014/main" id="{EB9B26AC-3CBB-4483-B250-878A3DD3EA8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8"/>
                </p:custDataLst>
              </p:nvPr>
            </p:nvPicPr>
            <p:blipFill>
              <a:blip r:embed="rId94"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p:blipFill>
            <p:spPr>
              <a:xfrm>
                <a:off x="4296832" y="3077378"/>
                <a:ext cx="161228" cy="161226"/>
              </a:xfrm>
              <a:prstGeom prst="rect">
                <a:avLst/>
              </a:prstGeom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AF5F3AFD-A038-4276-8B12-4951CE38B8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6491" y="3042575"/>
                <a:ext cx="1195024" cy="23081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Segoe UI" panose="020B0502040204020203" pitchFamily="34" charset="0"/>
                  <a:buChar char="​"/>
                  <a:defRPr sz="1600">
                    <a:cs typeface="Arial" panose="020B0604020202020204" pitchFamily="34" charset="0"/>
                  </a:defRPr>
                </a:lvl1pPr>
                <a:lvl2pPr marL="228600" lvl="1" indent="-2254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"/>
                  <a:defRPr sz="1600">
                    <a:cs typeface="Arial" panose="020B0604020202020204" pitchFamily="34" charset="0"/>
                  </a:defRPr>
                </a:lvl2pPr>
                <a:lvl3pPr marL="515938" lvl="2" indent="-28733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—"/>
                  <a:defRPr sz="1600">
                    <a:cs typeface="Arial" panose="020B0604020202020204" pitchFamily="34" charset="0"/>
                  </a:defRPr>
                </a:lvl3pPr>
                <a:lvl4pPr marL="742950" lvl="3" indent="-18256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»"/>
                  <a:defRPr sz="1600">
                    <a:cs typeface="Arial" panose="020B0604020202020204" pitchFamily="34" charset="0"/>
                  </a:defRPr>
                </a:lvl4pPr>
                <a:lvl5pPr marL="914400" lvl="4" indent="-1365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›"/>
                  <a:defRPr sz="1600">
                    <a:cs typeface="Arial" panose="020B0604020202020204" pitchFamily="34" charset="0"/>
                  </a:defRPr>
                </a:lvl5pPr>
                <a:lvl6pPr marL="1085850" lvl="5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lvl="6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lvl="7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lvl="8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defTabSz="896203" fontAlgn="auto">
                  <a:spcBef>
                    <a:spcPts val="294"/>
                  </a:spcBef>
                  <a:spcAft>
                    <a:spcPts val="294"/>
                  </a:spcAft>
                </a:pPr>
                <a:r>
                  <a:rPr lang="en-US" sz="490" dirty="0">
                    <a:solidFill>
                      <a:srgbClr val="000000"/>
                    </a:solidFill>
                    <a:latin typeface="Arial"/>
                  </a:rPr>
                  <a:t>Multi-family market accounts for 40% Remaining in education, office, healthcare, and hotel</a:t>
                </a: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F28EF8B-9440-408F-97E8-1F0E5A14FB15}"/>
              </a:ext>
            </a:extLst>
          </p:cNvPr>
          <p:cNvGrpSpPr/>
          <p:nvPr/>
        </p:nvGrpSpPr>
        <p:grpSpPr>
          <a:xfrm>
            <a:off x="623573" y="3169185"/>
            <a:ext cx="1492071" cy="1077131"/>
            <a:chOff x="622406" y="3233550"/>
            <a:chExt cx="1522422" cy="1099042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741D255-31BA-4C93-97F4-8C03C5ECF11F}"/>
                </a:ext>
              </a:extLst>
            </p:cNvPr>
            <p:cNvSpPr/>
            <p:nvPr/>
          </p:nvSpPr>
          <p:spPr>
            <a:xfrm>
              <a:off x="622406" y="3233550"/>
              <a:ext cx="1518657" cy="1099042"/>
            </a:xfrm>
            <a:prstGeom prst="rect">
              <a:avLst/>
            </a:prstGeom>
            <a:solidFill>
              <a:schemeClr val="bg1">
                <a:lumMod val="75000"/>
                <a:alpha val="44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616" tIns="44808" rIns="89616" bIns="448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6203" fontAlgn="auto">
                <a:spcBef>
                  <a:spcPts val="294"/>
                </a:spcBef>
                <a:spcAft>
                  <a:spcPts val="294"/>
                </a:spcAft>
              </a:pPr>
              <a:endParaRPr lang="en-US" sz="1568" dirty="0" err="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60" name="CustomIcon">
              <a:extLst>
                <a:ext uri="{FF2B5EF4-FFF2-40B4-BE49-F238E27FC236}">
                  <a16:creationId xmlns:a16="http://schemas.microsoft.com/office/drawing/2014/main" id="{1A52050D-F1B4-42C1-A4A2-E41AA2479001}"/>
                </a:ext>
              </a:extLst>
            </p:cNvPr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699473" y="3304809"/>
              <a:ext cx="178544" cy="178544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BB761D8-D3A8-4808-B7A1-FC4C09DA56E3}"/>
                </a:ext>
              </a:extLst>
            </p:cNvPr>
            <p:cNvSpPr txBox="1">
              <a:spLocks/>
            </p:cNvSpPr>
            <p:nvPr/>
          </p:nvSpPr>
          <p:spPr>
            <a:xfrm>
              <a:off x="917791" y="3327282"/>
              <a:ext cx="1174332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784" b="1" dirty="0">
                  <a:solidFill>
                    <a:srgbClr val="000000"/>
                  </a:solidFill>
                  <a:latin typeface="Arial"/>
                </a:rPr>
                <a:t>4200 units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D9F9B6E-54A3-4A5F-80B7-212BBF6E4E92}"/>
                </a:ext>
              </a:extLst>
            </p:cNvPr>
            <p:cNvGrpSpPr/>
            <p:nvPr/>
          </p:nvGrpSpPr>
          <p:grpSpPr>
            <a:xfrm>
              <a:off x="699473" y="3524447"/>
              <a:ext cx="1392649" cy="178544"/>
              <a:chOff x="699473" y="3524447"/>
              <a:chExt cx="1392649" cy="178544"/>
            </a:xfrm>
          </p:grpSpPr>
          <p:pic>
            <p:nvPicPr>
              <p:cNvPr id="161" name="CustomIcon">
                <a:extLst>
                  <a:ext uri="{FF2B5EF4-FFF2-40B4-BE49-F238E27FC236}">
                    <a16:creationId xmlns:a16="http://schemas.microsoft.com/office/drawing/2014/main" id="{93B8A886-9316-4490-9C78-7A75AFAE381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4"/>
                </p:custDataLst>
              </p:nvPr>
            </p:nvPicPr>
            <p:blipFill>
              <a:blip r:embed="rId90"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p:blipFill>
            <p:spPr>
              <a:xfrm>
                <a:off x="699473" y="3524447"/>
                <a:ext cx="178544" cy="178544"/>
              </a:xfrm>
              <a:prstGeom prst="rect">
                <a:avLst/>
              </a:prstGeom>
            </p:spPr>
          </p:pic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6E9AD66-0D24-444D-B761-AEE6C6C4EF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790" y="3536775"/>
                <a:ext cx="1174332" cy="769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Segoe UI" panose="020B0502040204020203" pitchFamily="34" charset="0"/>
                  <a:buChar char="​"/>
                  <a:defRPr sz="1600">
                    <a:cs typeface="Arial" panose="020B0604020202020204" pitchFamily="34" charset="0"/>
                  </a:defRPr>
                </a:lvl1pPr>
                <a:lvl2pPr marL="228600" lvl="1" indent="-2254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"/>
                  <a:defRPr sz="1600">
                    <a:cs typeface="Arial" panose="020B0604020202020204" pitchFamily="34" charset="0"/>
                  </a:defRPr>
                </a:lvl2pPr>
                <a:lvl3pPr marL="515938" lvl="2" indent="-28733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—"/>
                  <a:defRPr sz="1600">
                    <a:cs typeface="Arial" panose="020B0604020202020204" pitchFamily="34" charset="0"/>
                  </a:defRPr>
                </a:lvl3pPr>
                <a:lvl4pPr marL="742950" lvl="3" indent="-18256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»"/>
                  <a:defRPr sz="1600">
                    <a:cs typeface="Arial" panose="020B0604020202020204" pitchFamily="34" charset="0"/>
                  </a:defRPr>
                </a:lvl4pPr>
                <a:lvl5pPr marL="914400" lvl="4" indent="-1365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›"/>
                  <a:defRPr sz="1600">
                    <a:cs typeface="Arial" panose="020B0604020202020204" pitchFamily="34" charset="0"/>
                  </a:defRPr>
                </a:lvl5pPr>
                <a:lvl6pPr marL="1085850" lvl="5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lvl="6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lvl="7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lvl="8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defTabSz="896203" fontAlgn="auto">
                  <a:spcBef>
                    <a:spcPts val="294"/>
                  </a:spcBef>
                  <a:spcAft>
                    <a:spcPts val="294"/>
                  </a:spcAft>
                </a:pPr>
                <a:r>
                  <a:rPr lang="en-US" sz="490" dirty="0">
                    <a:solidFill>
                      <a:srgbClr val="000000"/>
                    </a:solidFill>
                    <a:latin typeface="Arial"/>
                  </a:rPr>
                  <a:t>Hospitality and apartments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6BB0A79-C58C-44BF-B041-DD6A2A06202E}"/>
                </a:ext>
              </a:extLst>
            </p:cNvPr>
            <p:cNvGrpSpPr/>
            <p:nvPr/>
          </p:nvGrpSpPr>
          <p:grpSpPr>
            <a:xfrm>
              <a:off x="699472" y="3723853"/>
              <a:ext cx="1392650" cy="178545"/>
              <a:chOff x="699472" y="3800599"/>
              <a:chExt cx="1392650" cy="178545"/>
            </a:xfrm>
          </p:grpSpPr>
          <p:pic>
            <p:nvPicPr>
              <p:cNvPr id="162" name="CustomIcon">
                <a:extLst>
                  <a:ext uri="{FF2B5EF4-FFF2-40B4-BE49-F238E27FC236}">
                    <a16:creationId xmlns:a16="http://schemas.microsoft.com/office/drawing/2014/main" id="{CC5D3C4C-3E7A-47C5-ADB8-905B0AA640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3"/>
                </p:custDataLst>
              </p:nvPr>
            </p:nvPicPr>
            <p:blipFill>
              <a:blip r:embed="rId92"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p:blipFill>
            <p:spPr>
              <a:xfrm>
                <a:off x="699472" y="3800599"/>
                <a:ext cx="178545" cy="178545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B749551-80A8-4F42-BF4D-BC786B8202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790" y="3851399"/>
                <a:ext cx="1174332" cy="769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Segoe UI" panose="020B0502040204020203" pitchFamily="34" charset="0"/>
                  <a:buChar char="​"/>
                  <a:defRPr sz="1600">
                    <a:cs typeface="Arial" panose="020B0604020202020204" pitchFamily="34" charset="0"/>
                  </a:defRPr>
                </a:lvl1pPr>
                <a:lvl2pPr marL="228600" lvl="1" indent="-2254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"/>
                  <a:defRPr sz="1600">
                    <a:cs typeface="Arial" panose="020B0604020202020204" pitchFamily="34" charset="0"/>
                  </a:defRPr>
                </a:lvl2pPr>
                <a:lvl3pPr marL="515938" lvl="2" indent="-28733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—"/>
                  <a:defRPr sz="1600">
                    <a:cs typeface="Arial" panose="020B0604020202020204" pitchFamily="34" charset="0"/>
                  </a:defRPr>
                </a:lvl3pPr>
                <a:lvl4pPr marL="742950" lvl="3" indent="-18256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»"/>
                  <a:defRPr sz="1600">
                    <a:cs typeface="Arial" panose="020B0604020202020204" pitchFamily="34" charset="0"/>
                  </a:defRPr>
                </a:lvl4pPr>
                <a:lvl5pPr marL="914400" lvl="4" indent="-1365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›"/>
                  <a:defRPr sz="1600">
                    <a:cs typeface="Arial" panose="020B0604020202020204" pitchFamily="34" charset="0"/>
                  </a:defRPr>
                </a:lvl5pPr>
                <a:lvl6pPr marL="1085850" lvl="5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lvl="6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lvl="7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lvl="8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defTabSz="896203" fontAlgn="auto">
                  <a:spcBef>
                    <a:spcPts val="294"/>
                  </a:spcBef>
                  <a:spcAft>
                    <a:spcPts val="294"/>
                  </a:spcAft>
                </a:pPr>
                <a:r>
                  <a:rPr lang="en-US" sz="490" dirty="0">
                    <a:solidFill>
                      <a:srgbClr val="000000"/>
                    </a:solidFill>
                    <a:latin typeface="Arial"/>
                  </a:rPr>
                  <a:t>$43B</a:t>
                </a:r>
              </a:p>
            </p:txBody>
          </p:sp>
        </p:grpSp>
        <p:pic>
          <p:nvPicPr>
            <p:cNvPr id="167" name="CustomIcon">
              <a:extLst>
                <a:ext uri="{FF2B5EF4-FFF2-40B4-BE49-F238E27FC236}">
                  <a16:creationId xmlns:a16="http://schemas.microsoft.com/office/drawing/2014/main" id="{88EE2EA6-BD9F-4D22-8102-C0FA8952DD28}"/>
                </a:ext>
              </a:extLst>
            </p:cNvPr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715527" y="4019192"/>
              <a:ext cx="161228" cy="161226"/>
            </a:xfrm>
            <a:prstGeom prst="rect">
              <a:avLst/>
            </a:prstGeom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355307E-004F-4B17-A822-F32A4C12244F}"/>
                </a:ext>
              </a:extLst>
            </p:cNvPr>
            <p:cNvSpPr txBox="1">
              <a:spLocks/>
            </p:cNvSpPr>
            <p:nvPr/>
          </p:nvSpPr>
          <p:spPr>
            <a:xfrm>
              <a:off x="949804" y="4010705"/>
              <a:ext cx="1195024" cy="2308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896203" fontAlgn="auto">
                <a:spcBef>
                  <a:spcPts val="294"/>
                </a:spcBef>
                <a:spcAft>
                  <a:spcPts val="294"/>
                </a:spcAft>
              </a:pPr>
              <a:r>
                <a:rPr lang="en-US" sz="490" dirty="0">
                  <a:solidFill>
                    <a:srgbClr val="000000"/>
                  </a:solidFill>
                  <a:latin typeface="Arial"/>
                </a:rPr>
                <a:t>Multi-family $14B in ‘20, Historically strong in education market. CA dominating market. </a:t>
              </a: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E8EA084-E1AC-484E-B6B2-AF91B98D6E92}"/>
              </a:ext>
            </a:extLst>
          </p:cNvPr>
          <p:cNvSpPr/>
          <p:nvPr/>
        </p:nvSpPr>
        <p:spPr>
          <a:xfrm>
            <a:off x="2532460" y="2440286"/>
            <a:ext cx="1488381" cy="1077131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6" tIns="44808" rIns="89616" bIns="44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203" fontAlgn="auto">
              <a:spcBef>
                <a:spcPts val="294"/>
              </a:spcBef>
              <a:spcAft>
                <a:spcPts val="294"/>
              </a:spcAft>
            </a:pPr>
            <a:endParaRPr lang="en-US" sz="1568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4" name="CustomIcon">
            <a:extLst>
              <a:ext uri="{FF2B5EF4-FFF2-40B4-BE49-F238E27FC236}">
                <a16:creationId xmlns:a16="http://schemas.microsoft.com/office/drawing/2014/main" id="{8FC6DB35-60DD-47BD-A836-BCD17BDA1687}"/>
              </a:ext>
            </a:extLst>
          </p:cNvPr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2607992" y="2510126"/>
            <a:ext cx="174984" cy="174984"/>
          </a:xfrm>
          <a:prstGeom prst="rect">
            <a:avLst/>
          </a:prstGeom>
        </p:spPr>
      </p:pic>
      <p:pic>
        <p:nvPicPr>
          <p:cNvPr id="175" name="CustomIcon">
            <a:extLst>
              <a:ext uri="{FF2B5EF4-FFF2-40B4-BE49-F238E27FC236}">
                <a16:creationId xmlns:a16="http://schemas.microsoft.com/office/drawing/2014/main" id="{2BBC7962-4D5E-4F44-AD77-3C3B763EC6E2}"/>
              </a:ext>
            </a:extLst>
          </p:cNvPr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607992" y="2745288"/>
            <a:ext cx="174984" cy="174984"/>
          </a:xfrm>
          <a:prstGeom prst="rect">
            <a:avLst/>
          </a:prstGeom>
        </p:spPr>
      </p:pic>
      <p:pic>
        <p:nvPicPr>
          <p:cNvPr id="176" name="CustomIcon">
            <a:extLst>
              <a:ext uri="{FF2B5EF4-FFF2-40B4-BE49-F238E27FC236}">
                <a16:creationId xmlns:a16="http://schemas.microsoft.com/office/drawing/2014/main" id="{D17F2D41-0CDF-43A8-90E9-1EAB086733AB}"/>
              </a:ext>
            </a:extLst>
          </p:cNvPr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2607990" y="2956845"/>
            <a:ext cx="174985" cy="174985"/>
          </a:xfrm>
          <a:prstGeom prst="rect">
            <a:avLst/>
          </a:prstGeom>
        </p:spPr>
      </p:pic>
      <p:pic>
        <p:nvPicPr>
          <p:cNvPr id="177" name="CustomIcon">
            <a:extLst>
              <a:ext uri="{FF2B5EF4-FFF2-40B4-BE49-F238E27FC236}">
                <a16:creationId xmlns:a16="http://schemas.microsoft.com/office/drawing/2014/main" id="{02F9370D-9B04-4039-ABF7-89F39A06CC41}"/>
              </a:ext>
            </a:extLst>
          </p:cNvPr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2616476" y="3215611"/>
            <a:ext cx="158014" cy="158012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F78FC7C0-7465-441E-A78E-F91D7176574F}"/>
              </a:ext>
            </a:extLst>
          </p:cNvPr>
          <p:cNvSpPr txBox="1">
            <a:spLocks/>
          </p:cNvSpPr>
          <p:nvPr/>
        </p:nvSpPr>
        <p:spPr>
          <a:xfrm>
            <a:off x="2821956" y="2532150"/>
            <a:ext cx="1150920" cy="105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784" b="1" dirty="0">
                <a:solidFill>
                  <a:srgbClr val="000000"/>
                </a:solidFill>
                <a:latin typeface="Arial"/>
              </a:rPr>
              <a:t>1567 units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37762D1-BC1D-4411-8DEB-6896793DE11E}"/>
              </a:ext>
            </a:extLst>
          </p:cNvPr>
          <p:cNvSpPr txBox="1">
            <a:spLocks/>
          </p:cNvSpPr>
          <p:nvPr/>
        </p:nvSpPr>
        <p:spPr>
          <a:xfrm>
            <a:off x="2816996" y="2785108"/>
            <a:ext cx="1150920" cy="7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490" dirty="0">
                <a:solidFill>
                  <a:srgbClr val="000000"/>
                </a:solidFill>
                <a:latin typeface="Arial"/>
              </a:rPr>
              <a:t>Education, multi-family, offices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02B1D9E-9777-475B-976B-BF78CCA13CA7}"/>
              </a:ext>
            </a:extLst>
          </p:cNvPr>
          <p:cNvSpPr txBox="1">
            <a:spLocks/>
          </p:cNvSpPr>
          <p:nvPr/>
        </p:nvSpPr>
        <p:spPr>
          <a:xfrm>
            <a:off x="2827282" y="3017186"/>
            <a:ext cx="1150920" cy="7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  <a:buNone/>
            </a:pPr>
            <a:r>
              <a:rPr lang="en-US" sz="490" dirty="0">
                <a:solidFill>
                  <a:srgbClr val="000000"/>
                </a:solidFill>
                <a:latin typeface="Arial"/>
              </a:rPr>
              <a:t>$14B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124D9FF-28F7-4277-A7B3-1AB171165F52}"/>
              </a:ext>
            </a:extLst>
          </p:cNvPr>
          <p:cNvSpPr txBox="1">
            <a:spLocks/>
          </p:cNvSpPr>
          <p:nvPr/>
        </p:nvSpPr>
        <p:spPr>
          <a:xfrm>
            <a:off x="2827282" y="3259649"/>
            <a:ext cx="1171199" cy="15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490" dirty="0">
                <a:solidFill>
                  <a:srgbClr val="000000"/>
                </a:solidFill>
                <a:latin typeface="Arial"/>
              </a:rPr>
              <a:t>Multi-family market expected to </a:t>
            </a:r>
            <a:r>
              <a:rPr lang="en-US" sz="490">
                <a:solidFill>
                  <a:srgbClr val="000000"/>
                </a:solidFill>
                <a:latin typeface="Arial"/>
              </a:rPr>
              <a:t>be 25% </a:t>
            </a:r>
            <a:r>
              <a:rPr lang="en-US" sz="490" dirty="0">
                <a:solidFill>
                  <a:srgbClr val="000000"/>
                </a:solidFill>
                <a:latin typeface="Arial"/>
              </a:rPr>
              <a:t>of total 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2010BC1-0E71-4AA4-95CC-BE4B4A742035}"/>
              </a:ext>
            </a:extLst>
          </p:cNvPr>
          <p:cNvSpPr/>
          <p:nvPr/>
        </p:nvSpPr>
        <p:spPr>
          <a:xfrm>
            <a:off x="623573" y="1607978"/>
            <a:ext cx="1488381" cy="1077131"/>
          </a:xfrm>
          <a:prstGeom prst="rect">
            <a:avLst/>
          </a:prstGeom>
          <a:solidFill>
            <a:schemeClr val="accent6">
              <a:alpha val="49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6" tIns="44808" rIns="89616" bIns="448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203" fontAlgn="auto">
              <a:spcBef>
                <a:spcPts val="294"/>
              </a:spcBef>
              <a:spcAft>
                <a:spcPts val="294"/>
              </a:spcAft>
            </a:pPr>
            <a:endParaRPr lang="en-US" sz="1568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4" name="CustomIcon">
            <a:extLst>
              <a:ext uri="{FF2B5EF4-FFF2-40B4-BE49-F238E27FC236}">
                <a16:creationId xmlns:a16="http://schemas.microsoft.com/office/drawing/2014/main" id="{110D8A5A-1FFD-4A67-B2DF-1FED008AA978}"/>
              </a:ext>
            </a:extLst>
          </p:cNvPr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99104" y="1677817"/>
            <a:ext cx="174984" cy="174984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C8300417-12A8-411F-9B79-5F03E332066E}"/>
              </a:ext>
            </a:extLst>
          </p:cNvPr>
          <p:cNvSpPr txBox="1">
            <a:spLocks/>
          </p:cNvSpPr>
          <p:nvPr/>
        </p:nvSpPr>
        <p:spPr>
          <a:xfrm>
            <a:off x="913070" y="1699841"/>
            <a:ext cx="1150920" cy="105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784" b="1" dirty="0">
                <a:solidFill>
                  <a:srgbClr val="000000"/>
                </a:solidFill>
                <a:latin typeface="Arial"/>
              </a:rPr>
              <a:t>1095 units </a:t>
            </a:r>
          </a:p>
        </p:txBody>
      </p:sp>
      <p:pic>
        <p:nvPicPr>
          <p:cNvPr id="192" name="CustomIcon">
            <a:extLst>
              <a:ext uri="{FF2B5EF4-FFF2-40B4-BE49-F238E27FC236}">
                <a16:creationId xmlns:a16="http://schemas.microsoft.com/office/drawing/2014/main" id="{711EC1E9-A16B-4643-A32D-BA632B81FF9D}"/>
              </a:ext>
            </a:extLst>
          </p:cNvPr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99104" y="1946655"/>
            <a:ext cx="174984" cy="174984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D3E9E703-654B-4B92-98A2-F0331858003E}"/>
              </a:ext>
            </a:extLst>
          </p:cNvPr>
          <p:cNvSpPr txBox="1">
            <a:spLocks/>
          </p:cNvSpPr>
          <p:nvPr/>
        </p:nvSpPr>
        <p:spPr>
          <a:xfrm>
            <a:off x="936545" y="1969588"/>
            <a:ext cx="1150920" cy="7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490" dirty="0">
                <a:solidFill>
                  <a:srgbClr val="000000"/>
                </a:solidFill>
                <a:latin typeface="Arial"/>
              </a:rPr>
              <a:t>Office and education </a:t>
            </a:r>
          </a:p>
        </p:txBody>
      </p:sp>
      <p:pic>
        <p:nvPicPr>
          <p:cNvPr id="190" name="CustomIcon">
            <a:extLst>
              <a:ext uri="{FF2B5EF4-FFF2-40B4-BE49-F238E27FC236}">
                <a16:creationId xmlns:a16="http://schemas.microsoft.com/office/drawing/2014/main" id="{F6EF0C7A-C115-417B-B57A-B093CB4AA44E}"/>
              </a:ext>
            </a:extLst>
          </p:cNvPr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99102" y="2239287"/>
            <a:ext cx="174985" cy="174985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F14E686D-9AE7-40CC-A0FE-C943663292F3}"/>
              </a:ext>
            </a:extLst>
          </p:cNvPr>
          <p:cNvSpPr txBox="1">
            <a:spLocks/>
          </p:cNvSpPr>
          <p:nvPr/>
        </p:nvSpPr>
        <p:spPr>
          <a:xfrm>
            <a:off x="899369" y="2300167"/>
            <a:ext cx="1150920" cy="7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490" dirty="0">
                <a:solidFill>
                  <a:srgbClr val="000000"/>
                </a:solidFill>
                <a:latin typeface="Arial"/>
              </a:rPr>
              <a:t>$$15B</a:t>
            </a:r>
          </a:p>
        </p:txBody>
      </p:sp>
      <p:pic>
        <p:nvPicPr>
          <p:cNvPr id="188" name="CustomIcon">
            <a:extLst>
              <a:ext uri="{FF2B5EF4-FFF2-40B4-BE49-F238E27FC236}">
                <a16:creationId xmlns:a16="http://schemas.microsoft.com/office/drawing/2014/main" id="{B55EF4B7-84BE-4C20-9B66-F28A26D0B597}"/>
              </a:ext>
            </a:extLst>
          </p:cNvPr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14836" y="2456401"/>
            <a:ext cx="158014" cy="158012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10185936-F0DA-45EB-9285-B34A238D9386}"/>
              </a:ext>
            </a:extLst>
          </p:cNvPr>
          <p:cNvSpPr txBox="1">
            <a:spLocks/>
          </p:cNvSpPr>
          <p:nvPr/>
        </p:nvSpPr>
        <p:spPr>
          <a:xfrm>
            <a:off x="920316" y="2459997"/>
            <a:ext cx="1171199" cy="15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294"/>
              </a:spcBef>
              <a:spcAft>
                <a:spcPts val="294"/>
              </a:spcAft>
            </a:pPr>
            <a:r>
              <a:rPr lang="en-US" sz="490" dirty="0">
                <a:solidFill>
                  <a:srgbClr val="000000"/>
                </a:solidFill>
                <a:latin typeface="Arial"/>
              </a:rPr>
              <a:t>Multi-family market expected to be 30%, education 25%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86F55C-F842-49B9-AD12-6183FCA71CE6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8057756" y="1442049"/>
            <a:ext cx="3891357" cy="4685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896203" fontAlgn="auto">
              <a:spcBef>
                <a:spcPts val="980"/>
              </a:spcBef>
              <a:spcAft>
                <a:spcPts val="294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A major consideration for modular manufacturers to build a new factory is ‘continuity of demand’</a:t>
            </a:r>
          </a:p>
          <a:p>
            <a:pPr defTabSz="896203" fontAlgn="auto">
              <a:spcBef>
                <a:spcPts val="980"/>
              </a:spcBef>
              <a:spcAft>
                <a:spcPts val="294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MN, with its demand of ~35,000 units /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yr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over the next decade could be a very attractive market for manufacturers: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opportunity to demonstrate the ~20%+ cost savings that have been elusive so far</a:t>
            </a:r>
          </a:p>
          <a:p>
            <a:pPr defTabSz="896203" fontAlgn="auto">
              <a:spcBef>
                <a:spcPts val="980"/>
              </a:spcBef>
              <a:spcAft>
                <a:spcPts val="294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Region 5 (which includes MN) produced less than 3,500 modular units in 2018 (includes schools, multi-family housing and offices)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defTabSz="896203" fontAlgn="auto">
              <a:spcBef>
                <a:spcPts val="980"/>
              </a:spcBef>
              <a:spcAft>
                <a:spcPts val="294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A strategy that makes it attractive for the entire value-chain, including investors, developers, owners will go a long way towards solving Minnesota’s housing shortage</a:t>
            </a:r>
          </a:p>
        </p:txBody>
      </p:sp>
      <p:sp>
        <p:nvSpPr>
          <p:cNvPr id="4" name="5. Source">
            <a:extLst>
              <a:ext uri="{FF2B5EF4-FFF2-40B4-BE49-F238E27FC236}">
                <a16:creationId xmlns:a16="http://schemas.microsoft.com/office/drawing/2014/main" id="{B6CA0CDF-3F70-4CD1-A165-741FD9767B57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543685" y="6372193"/>
            <a:ext cx="7132872" cy="13574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82" dirty="0"/>
              <a:t>SOURCE: Modular Building Institute Permanent Modular Construction 2019 Report, Offsite Architecture – Constructing the Future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93021-D65B-4D46-961D-4299DAFC9BD8}"/>
              </a:ext>
            </a:extLst>
          </p:cNvPr>
          <p:cNvSpPr txBox="1"/>
          <p:nvPr/>
        </p:nvSpPr>
        <p:spPr>
          <a:xfrm>
            <a:off x="2569495" y="6016514"/>
            <a:ext cx="3983038" cy="2412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lvl="0" indent="0" defTabSz="896203" eaLnBrk="1" latinLnBrk="0" hangingPunct="1">
              <a:lnSpc>
                <a:spcPct val="100000"/>
              </a:lnSpc>
              <a:spcBef>
                <a:spcPts val="294"/>
              </a:spcBef>
              <a:spcAft>
                <a:spcPts val="294"/>
              </a:spcAft>
              <a:buFont typeface="Segoe UI" panose="020B0502040204020203" pitchFamily="34" charset="0"/>
              <a:buChar char="​"/>
              <a:defRPr sz="1568">
                <a:latin typeface="+mn-lt"/>
                <a:cs typeface="Arial" panose="020B0604020202020204" pitchFamily="34" charset="0"/>
              </a:defRPr>
            </a:lvl1pPr>
            <a:lvl2pPr marL="224051" lvl="1" indent="-220939" defTabSz="89620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94"/>
              </a:spcAft>
              <a:buFont typeface="Wingdings" panose="05000000000000000000" pitchFamily="2" charset="2"/>
              <a:buChar char=""/>
              <a:defRPr sz="1568">
                <a:latin typeface="+mn-lt"/>
                <a:cs typeface="Arial" panose="020B0604020202020204" pitchFamily="34" charset="0"/>
              </a:defRPr>
            </a:lvl2pPr>
            <a:lvl3pPr marL="505671" lvl="2" indent="-281620" defTabSz="89620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Char char="—"/>
              <a:defRPr sz="1568">
                <a:latin typeface="+mn-lt"/>
                <a:cs typeface="Arial" panose="020B0604020202020204" pitchFamily="34" charset="0"/>
              </a:defRPr>
            </a:lvl3pPr>
            <a:lvl4pPr marL="728165" lvl="3" indent="-178930" defTabSz="89620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Char char="»"/>
              <a:defRPr sz="1568">
                <a:latin typeface="+mn-lt"/>
                <a:cs typeface="Arial" panose="020B0604020202020204" pitchFamily="34" charset="0"/>
              </a:defRPr>
            </a:lvl4pPr>
            <a:lvl5pPr marL="896203" lvl="4" indent="-133808" defTabSz="89620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94"/>
              </a:spcAft>
              <a:buSzPct val="100000"/>
              <a:buFont typeface="Arial" panose="020B0604020202020204" pitchFamily="34" charset="0"/>
              <a:buChar char="›"/>
              <a:defRPr sz="1568">
                <a:latin typeface="+mn-lt"/>
                <a:cs typeface="Arial" panose="020B0604020202020204" pitchFamily="34" charset="0"/>
              </a:defRPr>
            </a:lvl5pPr>
            <a:lvl6pPr marL="1064242" lvl="5" indent="-168038" defTabSz="896203">
              <a:lnSpc>
                <a:spcPct val="100000"/>
              </a:lnSpc>
              <a:spcBef>
                <a:spcPts val="0"/>
              </a:spcBef>
              <a:spcAft>
                <a:spcPts val="294"/>
              </a:spcAft>
              <a:buSzPct val="100000"/>
              <a:buFont typeface="Arial" panose="020B0604020202020204" pitchFamily="34" charset="0"/>
              <a:buChar char="▫"/>
              <a:defRPr sz="1568">
                <a:latin typeface="+mn-lt"/>
                <a:cs typeface="Arial" panose="020B0604020202020204" pitchFamily="34" charset="0"/>
              </a:defRPr>
            </a:lvl6pPr>
            <a:lvl7pPr marL="1064242" lvl="6" indent="-168038" defTabSz="896203">
              <a:lnSpc>
                <a:spcPct val="100000"/>
              </a:lnSpc>
              <a:spcBef>
                <a:spcPts val="0"/>
              </a:spcBef>
              <a:spcAft>
                <a:spcPts val="294"/>
              </a:spcAft>
              <a:buSzPct val="100000"/>
              <a:buFont typeface="Arial" panose="020B0604020202020204" pitchFamily="34" charset="0"/>
              <a:buChar char="▫"/>
              <a:defRPr sz="1568">
                <a:latin typeface="+mn-lt"/>
                <a:cs typeface="Arial" panose="020B0604020202020204" pitchFamily="34" charset="0"/>
              </a:defRPr>
            </a:lvl7pPr>
            <a:lvl8pPr marL="1064242" lvl="7" indent="-168038" defTabSz="896203">
              <a:lnSpc>
                <a:spcPct val="100000"/>
              </a:lnSpc>
              <a:spcBef>
                <a:spcPts val="0"/>
              </a:spcBef>
              <a:spcAft>
                <a:spcPts val="294"/>
              </a:spcAft>
              <a:buSzPct val="100000"/>
              <a:buFont typeface="Arial" panose="020B0604020202020204" pitchFamily="34" charset="0"/>
              <a:buChar char="▫"/>
              <a:defRPr sz="1568">
                <a:latin typeface="+mn-lt"/>
                <a:cs typeface="Arial" panose="020B0604020202020204" pitchFamily="34" charset="0"/>
              </a:defRPr>
            </a:lvl8pPr>
            <a:lvl9pPr marL="1064242" lvl="8" indent="-168038" defTabSz="896203">
              <a:lnSpc>
                <a:spcPct val="100000"/>
              </a:lnSpc>
              <a:spcBef>
                <a:spcPts val="0"/>
              </a:spcBef>
              <a:spcAft>
                <a:spcPts val="294"/>
              </a:spcAft>
              <a:buSzPct val="100000"/>
              <a:buFont typeface="Arial" panose="020B0604020202020204" pitchFamily="34" charset="0"/>
              <a:buChar char="▫"/>
              <a:defRPr sz="1568">
                <a:latin typeface="+mn-lt"/>
                <a:cs typeface="Arial" panose="020B0604020202020204" pitchFamily="34" charset="0"/>
              </a:defRPr>
            </a:lvl9pPr>
          </a:lstStyle>
          <a:p>
            <a:r>
              <a:rPr lang="en-US" dirty="0"/>
              <a:t>Total modular units in 2018: 26,269 (+12%)</a:t>
            </a:r>
          </a:p>
        </p:txBody>
      </p:sp>
    </p:spTree>
    <p:extLst>
      <p:ext uri="{BB962C8B-B14F-4D97-AF65-F5344CB8AC3E}">
        <p14:creationId xmlns:p14="http://schemas.microsoft.com/office/powerpoint/2010/main" val="31322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64393C-E7EF-41F4-B3B8-B4E7A7C3F2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1123362"/>
              </p:ext>
            </p:extLst>
          </p:nvPr>
        </p:nvGraphicFramePr>
        <p:xfrm>
          <a:off x="1495491" y="16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4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64393C-E7EF-41F4-B3B8-B4E7A7C3F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5491" y="16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79E608E-4AD8-476E-989B-A2BB1A2440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904" y="50"/>
            <a:ext cx="158747" cy="1587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96"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80275C-D654-4A8E-A511-F38654B6FE0A}"/>
              </a:ext>
            </a:extLst>
          </p:cNvPr>
          <p:cNvGrpSpPr/>
          <p:nvPr/>
        </p:nvGrpSpPr>
        <p:grpSpPr>
          <a:xfrm>
            <a:off x="763638" y="961878"/>
            <a:ext cx="10282133" cy="5121767"/>
            <a:chOff x="158759" y="1229413"/>
            <a:chExt cx="10282133" cy="51217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E344E5-2945-4D8A-95D8-3BA77E427E82}"/>
                </a:ext>
              </a:extLst>
            </p:cNvPr>
            <p:cNvGrpSpPr/>
            <p:nvPr/>
          </p:nvGrpSpPr>
          <p:grpSpPr>
            <a:xfrm>
              <a:off x="4359473" y="1229413"/>
              <a:ext cx="6081419" cy="5121767"/>
              <a:chOff x="5569148" y="1330309"/>
              <a:chExt cx="6081419" cy="5121767"/>
            </a:xfrm>
          </p:grpSpPr>
          <p:grpSp>
            <p:nvGrpSpPr>
              <p:cNvPr id="279552" name="Group 279551">
                <a:extLst>
                  <a:ext uri="{FF2B5EF4-FFF2-40B4-BE49-F238E27FC236}">
                    <a16:creationId xmlns:a16="http://schemas.microsoft.com/office/drawing/2014/main" id="{6F54DF03-B069-473D-AF96-921B863E5634}"/>
                  </a:ext>
                </a:extLst>
              </p:cNvPr>
              <p:cNvGrpSpPr/>
              <p:nvPr/>
            </p:nvGrpSpPr>
            <p:grpSpPr>
              <a:xfrm>
                <a:off x="5569148" y="2723147"/>
                <a:ext cx="6081419" cy="457194"/>
                <a:chOff x="5569141" y="2089468"/>
                <a:chExt cx="6081509" cy="457200"/>
              </a:xfrm>
            </p:grpSpPr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A6D67FCD-D251-4B2E-BA13-DDF79B2DB87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01721" y="2194958"/>
                  <a:ext cx="5548929" cy="2462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noAutofit/>
                </a:bodyPr>
                <a:lstStyle>
                  <a:lvl1pPr marL="0" lvl="0" indent="0" defTabSz="895350" eaLnBrk="1" latinLnBrk="0" hangingPunct="1">
                    <a:buClr>
                      <a:schemeClr val="tx2"/>
                    </a:buClr>
                    <a:buSzPct val="100000"/>
                    <a:defRPr lang="en-US" baseline="0" dirty="0">
                      <a:latin typeface="+mn-lt"/>
                    </a:defRPr>
                  </a:lvl1pPr>
                  <a:lvl2pPr marL="194400" lvl="1" indent="-190800" defTabSz="895350" eaLnBrk="1" latinLnBrk="0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lang="en-US" baseline="0" dirty="0">
                      <a:latin typeface="+mn-lt"/>
                    </a:defRPr>
                  </a:lvl2pPr>
                  <a:lvl3pPr marL="446400" lvl="2" indent="-248400" defTabSz="895350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lang="en-US" baseline="0" dirty="0">
                      <a:latin typeface="+mn-lt"/>
                    </a:defRPr>
                  </a:lvl3pPr>
                  <a:lvl4pPr marL="615600" lvl="3" indent="-154800" defTabSz="895350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lang="en-US" baseline="0" dirty="0">
                      <a:latin typeface="+mn-lt"/>
                    </a:defRPr>
                  </a:lvl4pPr>
                  <a:lvl5pPr marL="748800" lvl="4" indent="-129600" defTabSz="895350" eaLnBrk="1" latinLnBrk="0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en-US" baseline="0" dirty="0">
                      <a:latin typeface="+mn-lt"/>
                    </a:defRPr>
                  </a:lvl5pPr>
                  <a:lvl6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6pPr>
                  <a:lvl7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7pPr>
                  <a:lvl8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8pPr>
                  <a:lvl9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9pPr>
                </a:lstStyle>
                <a:p>
                  <a:pPr defTabSz="895347">
                    <a:buClr>
                      <a:srgbClr val="002960"/>
                    </a:buClr>
                    <a:defRPr/>
                  </a:pPr>
                  <a:r>
                    <a:rPr lang="en-GB" dirty="0">
                      <a:solidFill>
                        <a:srgbClr val="000000"/>
                      </a:solidFill>
                      <a:latin typeface="Arial"/>
                    </a:rPr>
                    <a:t>(630) 696 2179</a:t>
                  </a: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B4AB202-45FC-4B9A-BF77-AC8B8B1FE33C}"/>
                    </a:ext>
                  </a:extLst>
                </p:cNvPr>
                <p:cNvGrpSpPr/>
                <p:nvPr/>
              </p:nvGrpSpPr>
              <p:grpSpPr>
                <a:xfrm>
                  <a:off x="5569141" y="2089468"/>
                  <a:ext cx="457200" cy="457200"/>
                  <a:chOff x="5569141" y="2089468"/>
                  <a:chExt cx="457200" cy="457200"/>
                </a:xfrm>
              </p:grpSpPr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3C66E204-B81B-4D38-BB0B-EA8EBF4DA0E7}"/>
                      </a:ext>
                    </a:extLst>
                  </p:cNvPr>
                  <p:cNvSpPr/>
                  <p:nvPr/>
                </p:nvSpPr>
                <p:spPr>
                  <a:xfrm>
                    <a:off x="5569141" y="2089468"/>
                    <a:ext cx="4572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D0E10298-4D5D-4227-BE4E-96FB6E2A5F7D}"/>
                      </a:ext>
                    </a:extLst>
                  </p:cNvPr>
                  <p:cNvGrpSpPr/>
                  <p:nvPr/>
                </p:nvGrpSpPr>
                <p:grpSpPr>
                  <a:xfrm>
                    <a:off x="5653434" y="2173343"/>
                    <a:ext cx="288614" cy="289450"/>
                    <a:chOff x="7439436" y="5527097"/>
                    <a:chExt cx="290121" cy="290962"/>
                  </a:xfrm>
                  <a:solidFill>
                    <a:schemeClr val="accent2"/>
                  </a:solidFill>
                </p:grpSpPr>
                <p:sp>
                  <p:nvSpPr>
                    <p:cNvPr id="225" name="Freeform 2550">
                      <a:extLst>
                        <a:ext uri="{FF2B5EF4-FFF2-40B4-BE49-F238E27FC236}">
                          <a16:creationId xmlns:a16="http://schemas.microsoft.com/office/drawing/2014/main" id="{7233F219-9E04-4011-9A0A-9A54E06B59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33620" y="5561575"/>
                      <a:ext cx="133708" cy="208551"/>
                    </a:xfrm>
                    <a:custGeom>
                      <a:avLst/>
                      <a:gdLst>
                        <a:gd name="T0" fmla="*/ 39 w 159"/>
                        <a:gd name="T1" fmla="*/ 0 h 248"/>
                        <a:gd name="T2" fmla="*/ 42 w 159"/>
                        <a:gd name="T3" fmla="*/ 0 h 248"/>
                        <a:gd name="T4" fmla="*/ 45 w 159"/>
                        <a:gd name="T5" fmla="*/ 1 h 248"/>
                        <a:gd name="T6" fmla="*/ 48 w 159"/>
                        <a:gd name="T7" fmla="*/ 1 h 248"/>
                        <a:gd name="T8" fmla="*/ 52 w 159"/>
                        <a:gd name="T9" fmla="*/ 3 h 248"/>
                        <a:gd name="T10" fmla="*/ 56 w 159"/>
                        <a:gd name="T11" fmla="*/ 4 h 248"/>
                        <a:gd name="T12" fmla="*/ 57 w 159"/>
                        <a:gd name="T13" fmla="*/ 4 h 248"/>
                        <a:gd name="T14" fmla="*/ 59 w 159"/>
                        <a:gd name="T15" fmla="*/ 4 h 248"/>
                        <a:gd name="T16" fmla="*/ 61 w 159"/>
                        <a:gd name="T17" fmla="*/ 5 h 248"/>
                        <a:gd name="T18" fmla="*/ 62 w 159"/>
                        <a:gd name="T19" fmla="*/ 8 h 248"/>
                        <a:gd name="T20" fmla="*/ 64 w 159"/>
                        <a:gd name="T21" fmla="*/ 10 h 248"/>
                        <a:gd name="T22" fmla="*/ 75 w 159"/>
                        <a:gd name="T23" fmla="*/ 58 h 248"/>
                        <a:gd name="T24" fmla="*/ 75 w 159"/>
                        <a:gd name="T25" fmla="*/ 60 h 248"/>
                        <a:gd name="T26" fmla="*/ 74 w 159"/>
                        <a:gd name="T27" fmla="*/ 63 h 248"/>
                        <a:gd name="T28" fmla="*/ 71 w 159"/>
                        <a:gd name="T29" fmla="*/ 64 h 248"/>
                        <a:gd name="T30" fmla="*/ 46 w 159"/>
                        <a:gd name="T31" fmla="*/ 77 h 248"/>
                        <a:gd name="T32" fmla="*/ 42 w 159"/>
                        <a:gd name="T33" fmla="*/ 78 h 248"/>
                        <a:gd name="T34" fmla="*/ 41 w 159"/>
                        <a:gd name="T35" fmla="*/ 82 h 248"/>
                        <a:gd name="T36" fmla="*/ 39 w 159"/>
                        <a:gd name="T37" fmla="*/ 85 h 248"/>
                        <a:gd name="T38" fmla="*/ 39 w 159"/>
                        <a:gd name="T39" fmla="*/ 89 h 248"/>
                        <a:gd name="T40" fmla="*/ 45 w 159"/>
                        <a:gd name="T41" fmla="*/ 113 h 248"/>
                        <a:gd name="T42" fmla="*/ 53 w 159"/>
                        <a:gd name="T43" fmla="*/ 137 h 248"/>
                        <a:gd name="T44" fmla="*/ 66 w 159"/>
                        <a:gd name="T45" fmla="*/ 159 h 248"/>
                        <a:gd name="T46" fmla="*/ 82 w 159"/>
                        <a:gd name="T47" fmla="*/ 178 h 248"/>
                        <a:gd name="T48" fmla="*/ 84 w 159"/>
                        <a:gd name="T49" fmla="*/ 181 h 248"/>
                        <a:gd name="T50" fmla="*/ 87 w 159"/>
                        <a:gd name="T51" fmla="*/ 182 h 248"/>
                        <a:gd name="T52" fmla="*/ 91 w 159"/>
                        <a:gd name="T53" fmla="*/ 182 h 248"/>
                        <a:gd name="T54" fmla="*/ 95 w 159"/>
                        <a:gd name="T55" fmla="*/ 181 h 248"/>
                        <a:gd name="T56" fmla="*/ 120 w 159"/>
                        <a:gd name="T57" fmla="*/ 169 h 248"/>
                        <a:gd name="T58" fmla="*/ 123 w 159"/>
                        <a:gd name="T59" fmla="*/ 168 h 248"/>
                        <a:gd name="T60" fmla="*/ 125 w 159"/>
                        <a:gd name="T61" fmla="*/ 169 h 248"/>
                        <a:gd name="T62" fmla="*/ 128 w 159"/>
                        <a:gd name="T63" fmla="*/ 171 h 248"/>
                        <a:gd name="T64" fmla="*/ 157 w 159"/>
                        <a:gd name="T65" fmla="*/ 210 h 248"/>
                        <a:gd name="T66" fmla="*/ 159 w 159"/>
                        <a:gd name="T67" fmla="*/ 213 h 248"/>
                        <a:gd name="T68" fmla="*/ 159 w 159"/>
                        <a:gd name="T69" fmla="*/ 216 h 248"/>
                        <a:gd name="T70" fmla="*/ 159 w 159"/>
                        <a:gd name="T71" fmla="*/ 218 h 248"/>
                        <a:gd name="T72" fmla="*/ 157 w 159"/>
                        <a:gd name="T73" fmla="*/ 218 h 248"/>
                        <a:gd name="T74" fmla="*/ 157 w 159"/>
                        <a:gd name="T75" fmla="*/ 221 h 248"/>
                        <a:gd name="T76" fmla="*/ 155 w 159"/>
                        <a:gd name="T77" fmla="*/ 223 h 248"/>
                        <a:gd name="T78" fmla="*/ 154 w 159"/>
                        <a:gd name="T79" fmla="*/ 227 h 248"/>
                        <a:gd name="T80" fmla="*/ 152 w 159"/>
                        <a:gd name="T81" fmla="*/ 231 h 248"/>
                        <a:gd name="T82" fmla="*/ 150 w 159"/>
                        <a:gd name="T83" fmla="*/ 234 h 248"/>
                        <a:gd name="T84" fmla="*/ 148 w 159"/>
                        <a:gd name="T85" fmla="*/ 236 h 248"/>
                        <a:gd name="T86" fmla="*/ 136 w 159"/>
                        <a:gd name="T87" fmla="*/ 245 h 248"/>
                        <a:gd name="T88" fmla="*/ 121 w 159"/>
                        <a:gd name="T89" fmla="*/ 248 h 248"/>
                        <a:gd name="T90" fmla="*/ 106 w 159"/>
                        <a:gd name="T91" fmla="*/ 245 h 248"/>
                        <a:gd name="T92" fmla="*/ 89 w 159"/>
                        <a:gd name="T93" fmla="*/ 236 h 248"/>
                        <a:gd name="T94" fmla="*/ 74 w 159"/>
                        <a:gd name="T95" fmla="*/ 225 h 248"/>
                        <a:gd name="T96" fmla="*/ 59 w 159"/>
                        <a:gd name="T97" fmla="*/ 209 h 248"/>
                        <a:gd name="T98" fmla="*/ 45 w 159"/>
                        <a:gd name="T99" fmla="*/ 191 h 248"/>
                        <a:gd name="T100" fmla="*/ 32 w 159"/>
                        <a:gd name="T101" fmla="*/ 172 h 248"/>
                        <a:gd name="T102" fmla="*/ 21 w 159"/>
                        <a:gd name="T103" fmla="*/ 151 h 248"/>
                        <a:gd name="T104" fmla="*/ 14 w 159"/>
                        <a:gd name="T105" fmla="*/ 134 h 248"/>
                        <a:gd name="T106" fmla="*/ 7 w 159"/>
                        <a:gd name="T107" fmla="*/ 113 h 248"/>
                        <a:gd name="T108" fmla="*/ 2 w 159"/>
                        <a:gd name="T109" fmla="*/ 94 h 248"/>
                        <a:gd name="T110" fmla="*/ 0 w 159"/>
                        <a:gd name="T111" fmla="*/ 73 h 248"/>
                        <a:gd name="T112" fmla="*/ 0 w 159"/>
                        <a:gd name="T113" fmla="*/ 54 h 248"/>
                        <a:gd name="T114" fmla="*/ 1 w 159"/>
                        <a:gd name="T115" fmla="*/ 37 h 248"/>
                        <a:gd name="T116" fmla="*/ 6 w 159"/>
                        <a:gd name="T117" fmla="*/ 23 h 248"/>
                        <a:gd name="T118" fmla="*/ 14 w 159"/>
                        <a:gd name="T119" fmla="*/ 12 h 248"/>
                        <a:gd name="T120" fmla="*/ 24 w 159"/>
                        <a:gd name="T121" fmla="*/ 4 h 248"/>
                        <a:gd name="T122" fmla="*/ 39 w 159"/>
                        <a:gd name="T123" fmla="*/ 0 h 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159" h="248">
                          <a:moveTo>
                            <a:pt x="39" y="0"/>
                          </a:moveTo>
                          <a:lnTo>
                            <a:pt x="42" y="0"/>
                          </a:lnTo>
                          <a:lnTo>
                            <a:pt x="45" y="1"/>
                          </a:lnTo>
                          <a:lnTo>
                            <a:pt x="48" y="1"/>
                          </a:lnTo>
                          <a:lnTo>
                            <a:pt x="52" y="3"/>
                          </a:lnTo>
                          <a:lnTo>
                            <a:pt x="56" y="4"/>
                          </a:lnTo>
                          <a:lnTo>
                            <a:pt x="57" y="4"/>
                          </a:lnTo>
                          <a:lnTo>
                            <a:pt x="59" y="4"/>
                          </a:lnTo>
                          <a:lnTo>
                            <a:pt x="61" y="5"/>
                          </a:lnTo>
                          <a:lnTo>
                            <a:pt x="62" y="8"/>
                          </a:lnTo>
                          <a:lnTo>
                            <a:pt x="64" y="10"/>
                          </a:lnTo>
                          <a:lnTo>
                            <a:pt x="75" y="58"/>
                          </a:lnTo>
                          <a:lnTo>
                            <a:pt x="75" y="60"/>
                          </a:lnTo>
                          <a:lnTo>
                            <a:pt x="74" y="63"/>
                          </a:lnTo>
                          <a:lnTo>
                            <a:pt x="71" y="64"/>
                          </a:lnTo>
                          <a:lnTo>
                            <a:pt x="46" y="77"/>
                          </a:lnTo>
                          <a:lnTo>
                            <a:pt x="42" y="78"/>
                          </a:lnTo>
                          <a:lnTo>
                            <a:pt x="41" y="82"/>
                          </a:lnTo>
                          <a:lnTo>
                            <a:pt x="39" y="85"/>
                          </a:lnTo>
                          <a:lnTo>
                            <a:pt x="39" y="89"/>
                          </a:lnTo>
                          <a:lnTo>
                            <a:pt x="45" y="113"/>
                          </a:lnTo>
                          <a:lnTo>
                            <a:pt x="53" y="137"/>
                          </a:lnTo>
                          <a:lnTo>
                            <a:pt x="66" y="159"/>
                          </a:lnTo>
                          <a:lnTo>
                            <a:pt x="82" y="178"/>
                          </a:lnTo>
                          <a:lnTo>
                            <a:pt x="84" y="181"/>
                          </a:lnTo>
                          <a:lnTo>
                            <a:pt x="87" y="182"/>
                          </a:lnTo>
                          <a:lnTo>
                            <a:pt x="91" y="182"/>
                          </a:lnTo>
                          <a:lnTo>
                            <a:pt x="95" y="181"/>
                          </a:lnTo>
                          <a:lnTo>
                            <a:pt x="120" y="169"/>
                          </a:lnTo>
                          <a:lnTo>
                            <a:pt x="123" y="168"/>
                          </a:lnTo>
                          <a:lnTo>
                            <a:pt x="125" y="169"/>
                          </a:lnTo>
                          <a:lnTo>
                            <a:pt x="128" y="171"/>
                          </a:lnTo>
                          <a:lnTo>
                            <a:pt x="157" y="210"/>
                          </a:lnTo>
                          <a:lnTo>
                            <a:pt x="159" y="213"/>
                          </a:lnTo>
                          <a:lnTo>
                            <a:pt x="159" y="216"/>
                          </a:lnTo>
                          <a:lnTo>
                            <a:pt x="159" y="218"/>
                          </a:lnTo>
                          <a:lnTo>
                            <a:pt x="157" y="218"/>
                          </a:lnTo>
                          <a:lnTo>
                            <a:pt x="157" y="221"/>
                          </a:lnTo>
                          <a:lnTo>
                            <a:pt x="155" y="223"/>
                          </a:lnTo>
                          <a:lnTo>
                            <a:pt x="154" y="227"/>
                          </a:lnTo>
                          <a:lnTo>
                            <a:pt x="152" y="231"/>
                          </a:lnTo>
                          <a:lnTo>
                            <a:pt x="150" y="234"/>
                          </a:lnTo>
                          <a:lnTo>
                            <a:pt x="148" y="236"/>
                          </a:lnTo>
                          <a:lnTo>
                            <a:pt x="136" y="245"/>
                          </a:lnTo>
                          <a:lnTo>
                            <a:pt x="121" y="248"/>
                          </a:lnTo>
                          <a:lnTo>
                            <a:pt x="106" y="245"/>
                          </a:lnTo>
                          <a:lnTo>
                            <a:pt x="89" y="236"/>
                          </a:lnTo>
                          <a:lnTo>
                            <a:pt x="74" y="225"/>
                          </a:lnTo>
                          <a:lnTo>
                            <a:pt x="59" y="209"/>
                          </a:lnTo>
                          <a:lnTo>
                            <a:pt x="45" y="191"/>
                          </a:lnTo>
                          <a:lnTo>
                            <a:pt x="32" y="172"/>
                          </a:lnTo>
                          <a:lnTo>
                            <a:pt x="21" y="151"/>
                          </a:lnTo>
                          <a:lnTo>
                            <a:pt x="14" y="134"/>
                          </a:lnTo>
                          <a:lnTo>
                            <a:pt x="7" y="113"/>
                          </a:lnTo>
                          <a:lnTo>
                            <a:pt x="2" y="94"/>
                          </a:lnTo>
                          <a:lnTo>
                            <a:pt x="0" y="73"/>
                          </a:lnTo>
                          <a:lnTo>
                            <a:pt x="0" y="54"/>
                          </a:lnTo>
                          <a:lnTo>
                            <a:pt x="1" y="37"/>
                          </a:lnTo>
                          <a:lnTo>
                            <a:pt x="6" y="23"/>
                          </a:lnTo>
                          <a:lnTo>
                            <a:pt x="14" y="12"/>
                          </a:lnTo>
                          <a:lnTo>
                            <a:pt x="24" y="4"/>
                          </a:lnTo>
                          <a:lnTo>
                            <a:pt x="3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26" name="Freeform 2551">
                      <a:extLst>
                        <a:ext uri="{FF2B5EF4-FFF2-40B4-BE49-F238E27FC236}">
                          <a16:creationId xmlns:a16="http://schemas.microsoft.com/office/drawing/2014/main" id="{609DE4CC-6230-4A9A-9B15-FA71DC4CDE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39436" y="5527097"/>
                      <a:ext cx="290121" cy="290962"/>
                    </a:xfrm>
                    <a:custGeom>
                      <a:avLst/>
                      <a:gdLst>
                        <a:gd name="T0" fmla="*/ 218 w 345"/>
                        <a:gd name="T1" fmla="*/ 6 h 346"/>
                        <a:gd name="T2" fmla="*/ 280 w 345"/>
                        <a:gd name="T3" fmla="*/ 36 h 346"/>
                        <a:gd name="T4" fmla="*/ 323 w 345"/>
                        <a:gd name="T5" fmla="*/ 87 h 346"/>
                        <a:gd name="T6" fmla="*/ 345 w 345"/>
                        <a:gd name="T7" fmla="*/ 154 h 346"/>
                        <a:gd name="T8" fmla="*/ 339 w 345"/>
                        <a:gd name="T9" fmla="*/ 225 h 346"/>
                        <a:gd name="T10" fmla="*/ 322 w 345"/>
                        <a:gd name="T11" fmla="*/ 260 h 346"/>
                        <a:gd name="T12" fmla="*/ 316 w 345"/>
                        <a:gd name="T13" fmla="*/ 262 h 346"/>
                        <a:gd name="T14" fmla="*/ 310 w 345"/>
                        <a:gd name="T15" fmla="*/ 259 h 346"/>
                        <a:gd name="T16" fmla="*/ 308 w 345"/>
                        <a:gd name="T17" fmla="*/ 253 h 346"/>
                        <a:gd name="T18" fmla="*/ 322 w 345"/>
                        <a:gd name="T19" fmla="*/ 219 h 346"/>
                        <a:gd name="T20" fmla="*/ 328 w 345"/>
                        <a:gd name="T21" fmla="*/ 155 h 346"/>
                        <a:gd name="T22" fmla="*/ 308 w 345"/>
                        <a:gd name="T23" fmla="*/ 95 h 346"/>
                        <a:gd name="T24" fmla="*/ 268 w 345"/>
                        <a:gd name="T25" fmla="*/ 50 h 346"/>
                        <a:gd name="T26" fmla="*/ 214 w 345"/>
                        <a:gd name="T27" fmla="*/ 23 h 346"/>
                        <a:gd name="T28" fmla="*/ 154 w 345"/>
                        <a:gd name="T29" fmla="*/ 18 h 346"/>
                        <a:gd name="T30" fmla="*/ 96 w 345"/>
                        <a:gd name="T31" fmla="*/ 39 h 346"/>
                        <a:gd name="T32" fmla="*/ 50 w 345"/>
                        <a:gd name="T33" fmla="*/ 77 h 346"/>
                        <a:gd name="T34" fmla="*/ 23 w 345"/>
                        <a:gd name="T35" fmla="*/ 132 h 346"/>
                        <a:gd name="T36" fmla="*/ 18 w 345"/>
                        <a:gd name="T37" fmla="*/ 192 h 346"/>
                        <a:gd name="T38" fmla="*/ 38 w 345"/>
                        <a:gd name="T39" fmla="*/ 251 h 346"/>
                        <a:gd name="T40" fmla="*/ 78 w 345"/>
                        <a:gd name="T41" fmla="*/ 296 h 346"/>
                        <a:gd name="T42" fmla="*/ 132 w 345"/>
                        <a:gd name="T43" fmla="*/ 323 h 346"/>
                        <a:gd name="T44" fmla="*/ 192 w 345"/>
                        <a:gd name="T45" fmla="*/ 328 h 346"/>
                        <a:gd name="T46" fmla="*/ 230 w 345"/>
                        <a:gd name="T47" fmla="*/ 318 h 346"/>
                        <a:gd name="T48" fmla="*/ 244 w 345"/>
                        <a:gd name="T49" fmla="*/ 303 h 346"/>
                        <a:gd name="T50" fmla="*/ 239 w 345"/>
                        <a:gd name="T51" fmla="*/ 289 h 346"/>
                        <a:gd name="T52" fmla="*/ 253 w 345"/>
                        <a:gd name="T53" fmla="*/ 278 h 346"/>
                        <a:gd name="T54" fmla="*/ 260 w 345"/>
                        <a:gd name="T55" fmla="*/ 307 h 346"/>
                        <a:gd name="T56" fmla="*/ 248 w 345"/>
                        <a:gd name="T57" fmla="*/ 326 h 346"/>
                        <a:gd name="T58" fmla="*/ 232 w 345"/>
                        <a:gd name="T59" fmla="*/ 336 h 346"/>
                        <a:gd name="T60" fmla="*/ 201 w 345"/>
                        <a:gd name="T61" fmla="*/ 344 h 346"/>
                        <a:gd name="T62" fmla="*/ 146 w 345"/>
                        <a:gd name="T63" fmla="*/ 344 h 346"/>
                        <a:gd name="T64" fmla="*/ 96 w 345"/>
                        <a:gd name="T65" fmla="*/ 328 h 346"/>
                        <a:gd name="T66" fmla="*/ 42 w 345"/>
                        <a:gd name="T67" fmla="*/ 287 h 346"/>
                        <a:gd name="T68" fmla="*/ 9 w 345"/>
                        <a:gd name="T69" fmla="*/ 228 h 346"/>
                        <a:gd name="T70" fmla="*/ 0 w 345"/>
                        <a:gd name="T71" fmla="*/ 162 h 346"/>
                        <a:gd name="T72" fmla="*/ 18 w 345"/>
                        <a:gd name="T73" fmla="*/ 96 h 346"/>
                        <a:gd name="T74" fmla="*/ 59 w 345"/>
                        <a:gd name="T75" fmla="*/ 42 h 346"/>
                        <a:gd name="T76" fmla="*/ 118 w 345"/>
                        <a:gd name="T77" fmla="*/ 9 h 346"/>
                        <a:gd name="T78" fmla="*/ 185 w 345"/>
                        <a:gd name="T79" fmla="*/ 0 h 3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345" h="346">
                          <a:moveTo>
                            <a:pt x="185" y="0"/>
                          </a:moveTo>
                          <a:lnTo>
                            <a:pt x="218" y="6"/>
                          </a:lnTo>
                          <a:lnTo>
                            <a:pt x="250" y="18"/>
                          </a:lnTo>
                          <a:lnTo>
                            <a:pt x="280" y="36"/>
                          </a:lnTo>
                          <a:lnTo>
                            <a:pt x="304" y="59"/>
                          </a:lnTo>
                          <a:lnTo>
                            <a:pt x="323" y="87"/>
                          </a:lnTo>
                          <a:lnTo>
                            <a:pt x="337" y="118"/>
                          </a:lnTo>
                          <a:lnTo>
                            <a:pt x="345" y="154"/>
                          </a:lnTo>
                          <a:lnTo>
                            <a:pt x="345" y="190"/>
                          </a:lnTo>
                          <a:lnTo>
                            <a:pt x="339" y="225"/>
                          </a:lnTo>
                          <a:lnTo>
                            <a:pt x="325" y="258"/>
                          </a:lnTo>
                          <a:lnTo>
                            <a:pt x="322" y="260"/>
                          </a:lnTo>
                          <a:lnTo>
                            <a:pt x="319" y="262"/>
                          </a:lnTo>
                          <a:lnTo>
                            <a:pt x="316" y="262"/>
                          </a:lnTo>
                          <a:lnTo>
                            <a:pt x="313" y="260"/>
                          </a:lnTo>
                          <a:lnTo>
                            <a:pt x="310" y="259"/>
                          </a:lnTo>
                          <a:lnTo>
                            <a:pt x="309" y="255"/>
                          </a:lnTo>
                          <a:lnTo>
                            <a:pt x="308" y="253"/>
                          </a:lnTo>
                          <a:lnTo>
                            <a:pt x="309" y="249"/>
                          </a:lnTo>
                          <a:lnTo>
                            <a:pt x="322" y="219"/>
                          </a:lnTo>
                          <a:lnTo>
                            <a:pt x="328" y="187"/>
                          </a:lnTo>
                          <a:lnTo>
                            <a:pt x="328" y="155"/>
                          </a:lnTo>
                          <a:lnTo>
                            <a:pt x="321" y="123"/>
                          </a:lnTo>
                          <a:lnTo>
                            <a:pt x="308" y="95"/>
                          </a:lnTo>
                          <a:lnTo>
                            <a:pt x="290" y="71"/>
                          </a:lnTo>
                          <a:lnTo>
                            <a:pt x="268" y="50"/>
                          </a:lnTo>
                          <a:lnTo>
                            <a:pt x="242" y="33"/>
                          </a:lnTo>
                          <a:lnTo>
                            <a:pt x="214" y="23"/>
                          </a:lnTo>
                          <a:lnTo>
                            <a:pt x="185" y="18"/>
                          </a:lnTo>
                          <a:lnTo>
                            <a:pt x="154" y="18"/>
                          </a:lnTo>
                          <a:lnTo>
                            <a:pt x="123" y="26"/>
                          </a:lnTo>
                          <a:lnTo>
                            <a:pt x="96" y="39"/>
                          </a:lnTo>
                          <a:lnTo>
                            <a:pt x="71" y="55"/>
                          </a:lnTo>
                          <a:lnTo>
                            <a:pt x="50" y="77"/>
                          </a:lnTo>
                          <a:lnTo>
                            <a:pt x="33" y="104"/>
                          </a:lnTo>
                          <a:lnTo>
                            <a:pt x="23" y="132"/>
                          </a:lnTo>
                          <a:lnTo>
                            <a:pt x="18" y="163"/>
                          </a:lnTo>
                          <a:lnTo>
                            <a:pt x="18" y="192"/>
                          </a:lnTo>
                          <a:lnTo>
                            <a:pt x="26" y="223"/>
                          </a:lnTo>
                          <a:lnTo>
                            <a:pt x="38" y="251"/>
                          </a:lnTo>
                          <a:lnTo>
                            <a:pt x="56" y="276"/>
                          </a:lnTo>
                          <a:lnTo>
                            <a:pt x="78" y="296"/>
                          </a:lnTo>
                          <a:lnTo>
                            <a:pt x="104" y="313"/>
                          </a:lnTo>
                          <a:lnTo>
                            <a:pt x="132" y="323"/>
                          </a:lnTo>
                          <a:lnTo>
                            <a:pt x="162" y="328"/>
                          </a:lnTo>
                          <a:lnTo>
                            <a:pt x="192" y="328"/>
                          </a:lnTo>
                          <a:lnTo>
                            <a:pt x="222" y="321"/>
                          </a:lnTo>
                          <a:lnTo>
                            <a:pt x="230" y="318"/>
                          </a:lnTo>
                          <a:lnTo>
                            <a:pt x="239" y="312"/>
                          </a:lnTo>
                          <a:lnTo>
                            <a:pt x="244" y="303"/>
                          </a:lnTo>
                          <a:lnTo>
                            <a:pt x="242" y="295"/>
                          </a:lnTo>
                          <a:lnTo>
                            <a:pt x="239" y="289"/>
                          </a:lnTo>
                          <a:lnTo>
                            <a:pt x="233" y="282"/>
                          </a:lnTo>
                          <a:lnTo>
                            <a:pt x="253" y="278"/>
                          </a:lnTo>
                          <a:lnTo>
                            <a:pt x="260" y="293"/>
                          </a:lnTo>
                          <a:lnTo>
                            <a:pt x="260" y="307"/>
                          </a:lnTo>
                          <a:lnTo>
                            <a:pt x="255" y="318"/>
                          </a:lnTo>
                          <a:lnTo>
                            <a:pt x="248" y="326"/>
                          </a:lnTo>
                          <a:lnTo>
                            <a:pt x="240" y="332"/>
                          </a:lnTo>
                          <a:lnTo>
                            <a:pt x="232" y="336"/>
                          </a:lnTo>
                          <a:lnTo>
                            <a:pt x="228" y="337"/>
                          </a:lnTo>
                          <a:lnTo>
                            <a:pt x="201" y="344"/>
                          </a:lnTo>
                          <a:lnTo>
                            <a:pt x="173" y="346"/>
                          </a:lnTo>
                          <a:lnTo>
                            <a:pt x="146" y="344"/>
                          </a:lnTo>
                          <a:lnTo>
                            <a:pt x="121" y="339"/>
                          </a:lnTo>
                          <a:lnTo>
                            <a:pt x="96" y="328"/>
                          </a:lnTo>
                          <a:lnTo>
                            <a:pt x="67" y="311"/>
                          </a:lnTo>
                          <a:lnTo>
                            <a:pt x="42" y="287"/>
                          </a:lnTo>
                          <a:lnTo>
                            <a:pt x="23" y="259"/>
                          </a:lnTo>
                          <a:lnTo>
                            <a:pt x="9" y="228"/>
                          </a:lnTo>
                          <a:lnTo>
                            <a:pt x="1" y="195"/>
                          </a:lnTo>
                          <a:lnTo>
                            <a:pt x="0" y="162"/>
                          </a:lnTo>
                          <a:lnTo>
                            <a:pt x="6" y="128"/>
                          </a:lnTo>
                          <a:lnTo>
                            <a:pt x="18" y="96"/>
                          </a:lnTo>
                          <a:lnTo>
                            <a:pt x="36" y="67"/>
                          </a:lnTo>
                          <a:lnTo>
                            <a:pt x="59" y="42"/>
                          </a:lnTo>
                          <a:lnTo>
                            <a:pt x="87" y="23"/>
                          </a:lnTo>
                          <a:lnTo>
                            <a:pt x="118" y="9"/>
                          </a:lnTo>
                          <a:lnTo>
                            <a:pt x="151" y="1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79553" name="Group 279552">
                <a:extLst>
                  <a:ext uri="{FF2B5EF4-FFF2-40B4-BE49-F238E27FC236}">
                    <a16:creationId xmlns:a16="http://schemas.microsoft.com/office/drawing/2014/main" id="{49579A20-C3A0-43B5-B305-40845AFEC15F}"/>
                  </a:ext>
                </a:extLst>
              </p:cNvPr>
              <p:cNvGrpSpPr/>
              <p:nvPr/>
            </p:nvGrpSpPr>
            <p:grpSpPr>
              <a:xfrm>
                <a:off x="5569148" y="3419566"/>
                <a:ext cx="6081419" cy="457194"/>
                <a:chOff x="5569141" y="2686368"/>
                <a:chExt cx="6081509" cy="457200"/>
              </a:xfrm>
            </p:grpSpPr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263A8DA6-6939-43B7-A5AB-4F9A3245424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01721" y="2791858"/>
                  <a:ext cx="5548929" cy="2462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noAutofit/>
                </a:bodyPr>
                <a:lstStyle>
                  <a:lvl1pPr marL="0" lvl="0" indent="0" defTabSz="895350" eaLnBrk="1" latinLnBrk="0" hangingPunct="1">
                    <a:buClr>
                      <a:schemeClr val="tx2"/>
                    </a:buClr>
                    <a:buSzPct val="100000"/>
                    <a:defRPr lang="en-US" baseline="0" dirty="0">
                      <a:latin typeface="+mn-lt"/>
                    </a:defRPr>
                  </a:lvl1pPr>
                  <a:lvl2pPr marL="194400" lvl="1" indent="-190800" defTabSz="895350" eaLnBrk="1" latinLnBrk="0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lang="en-US" baseline="0" dirty="0">
                      <a:latin typeface="+mn-lt"/>
                    </a:defRPr>
                  </a:lvl2pPr>
                  <a:lvl3pPr marL="446400" lvl="2" indent="-248400" defTabSz="895350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lang="en-US" baseline="0" dirty="0">
                      <a:latin typeface="+mn-lt"/>
                    </a:defRPr>
                  </a:lvl3pPr>
                  <a:lvl4pPr marL="615600" lvl="3" indent="-154800" defTabSz="895350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lang="en-US" baseline="0" dirty="0">
                      <a:latin typeface="+mn-lt"/>
                    </a:defRPr>
                  </a:lvl4pPr>
                  <a:lvl5pPr marL="748800" lvl="4" indent="-129600" defTabSz="895350" eaLnBrk="1" latinLnBrk="0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en-US" baseline="0" dirty="0">
                      <a:latin typeface="+mn-lt"/>
                    </a:defRPr>
                  </a:lvl5pPr>
                  <a:lvl6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6pPr>
                  <a:lvl7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7pPr>
                  <a:lvl8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8pPr>
                  <a:lvl9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9pPr>
                </a:lstStyle>
                <a:p>
                  <a:pPr defTabSz="895347">
                    <a:buClr>
                      <a:srgbClr val="002960"/>
                    </a:buClr>
                    <a:defRPr/>
                  </a:pPr>
                  <a:r>
                    <a:rPr lang="en-GB" dirty="0">
                      <a:solidFill>
                        <a:srgbClr val="000000"/>
                      </a:solidFill>
                      <a:latin typeface="Arial"/>
                    </a:rPr>
                    <a:t>TG_Jayanth@mckinsey.com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CD0F614-BDDA-41FB-BA55-0D9853E93EDE}"/>
                    </a:ext>
                  </a:extLst>
                </p:cNvPr>
                <p:cNvGrpSpPr/>
                <p:nvPr/>
              </p:nvGrpSpPr>
              <p:grpSpPr>
                <a:xfrm>
                  <a:off x="5569141" y="2686368"/>
                  <a:ext cx="457200" cy="457200"/>
                  <a:chOff x="5569141" y="2686368"/>
                  <a:chExt cx="457200" cy="457200"/>
                </a:xfrm>
              </p:grpSpPr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8C13BE27-4308-4EDF-AFEF-A31BC97777EA}"/>
                      </a:ext>
                    </a:extLst>
                  </p:cNvPr>
                  <p:cNvSpPr/>
                  <p:nvPr/>
                </p:nvSpPr>
                <p:spPr>
                  <a:xfrm>
                    <a:off x="5569141" y="2686368"/>
                    <a:ext cx="4572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20" name="Freeform 856">
                    <a:extLst>
                      <a:ext uri="{FF2B5EF4-FFF2-40B4-BE49-F238E27FC236}">
                        <a16:creationId xmlns:a16="http://schemas.microsoft.com/office/drawing/2014/main" id="{59233D28-C82E-46BA-81FC-EE1BFD38649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658910" y="2821789"/>
                    <a:ext cx="277662" cy="186358"/>
                  </a:xfrm>
                  <a:custGeom>
                    <a:avLst/>
                    <a:gdLst>
                      <a:gd name="T0" fmla="*/ 51 w 444"/>
                      <a:gd name="T1" fmla="*/ 272 h 299"/>
                      <a:gd name="T2" fmla="*/ 281 w 444"/>
                      <a:gd name="T3" fmla="*/ 170 h 299"/>
                      <a:gd name="T4" fmla="*/ 269 w 444"/>
                      <a:gd name="T5" fmla="*/ 180 h 299"/>
                      <a:gd name="T6" fmla="*/ 256 w 444"/>
                      <a:gd name="T7" fmla="*/ 192 h 299"/>
                      <a:gd name="T8" fmla="*/ 235 w 444"/>
                      <a:gd name="T9" fmla="*/ 204 h 299"/>
                      <a:gd name="T10" fmla="*/ 209 w 444"/>
                      <a:gd name="T11" fmla="*/ 204 h 299"/>
                      <a:gd name="T12" fmla="*/ 187 w 444"/>
                      <a:gd name="T13" fmla="*/ 192 h 299"/>
                      <a:gd name="T14" fmla="*/ 175 w 444"/>
                      <a:gd name="T15" fmla="*/ 180 h 299"/>
                      <a:gd name="T16" fmla="*/ 163 w 444"/>
                      <a:gd name="T17" fmla="*/ 170 h 299"/>
                      <a:gd name="T18" fmla="*/ 302 w 444"/>
                      <a:gd name="T19" fmla="*/ 151 h 299"/>
                      <a:gd name="T20" fmla="*/ 413 w 444"/>
                      <a:gd name="T21" fmla="*/ 49 h 299"/>
                      <a:gd name="T22" fmla="*/ 30 w 444"/>
                      <a:gd name="T23" fmla="*/ 253 h 299"/>
                      <a:gd name="T24" fmla="*/ 30 w 444"/>
                      <a:gd name="T25" fmla="*/ 49 h 299"/>
                      <a:gd name="T26" fmla="*/ 52 w 444"/>
                      <a:gd name="T27" fmla="*/ 30 h 299"/>
                      <a:gd name="T28" fmla="*/ 69 w 444"/>
                      <a:gd name="T29" fmla="*/ 45 h 299"/>
                      <a:gd name="T30" fmla="*/ 95 w 444"/>
                      <a:gd name="T31" fmla="*/ 69 h 299"/>
                      <a:gd name="T32" fmla="*/ 129 w 444"/>
                      <a:gd name="T33" fmla="*/ 100 h 299"/>
                      <a:gd name="T34" fmla="*/ 162 w 444"/>
                      <a:gd name="T35" fmla="*/ 130 h 299"/>
                      <a:gd name="T36" fmla="*/ 190 w 444"/>
                      <a:gd name="T37" fmla="*/ 156 h 299"/>
                      <a:gd name="T38" fmla="*/ 208 w 444"/>
                      <a:gd name="T39" fmla="*/ 171 h 299"/>
                      <a:gd name="T40" fmla="*/ 213 w 444"/>
                      <a:gd name="T41" fmla="*/ 176 h 299"/>
                      <a:gd name="T42" fmla="*/ 218 w 444"/>
                      <a:gd name="T43" fmla="*/ 179 h 299"/>
                      <a:gd name="T44" fmla="*/ 226 w 444"/>
                      <a:gd name="T45" fmla="*/ 179 h 299"/>
                      <a:gd name="T46" fmla="*/ 231 w 444"/>
                      <a:gd name="T47" fmla="*/ 176 h 299"/>
                      <a:gd name="T48" fmla="*/ 237 w 444"/>
                      <a:gd name="T49" fmla="*/ 171 h 299"/>
                      <a:gd name="T50" fmla="*/ 254 w 444"/>
                      <a:gd name="T51" fmla="*/ 156 h 299"/>
                      <a:gd name="T52" fmla="*/ 282 w 444"/>
                      <a:gd name="T53" fmla="*/ 130 h 299"/>
                      <a:gd name="T54" fmla="*/ 315 w 444"/>
                      <a:gd name="T55" fmla="*/ 100 h 299"/>
                      <a:gd name="T56" fmla="*/ 348 w 444"/>
                      <a:gd name="T57" fmla="*/ 69 h 299"/>
                      <a:gd name="T58" fmla="*/ 376 w 444"/>
                      <a:gd name="T59" fmla="*/ 45 h 299"/>
                      <a:gd name="T60" fmla="*/ 392 w 444"/>
                      <a:gd name="T61" fmla="*/ 30 h 299"/>
                      <a:gd name="T62" fmla="*/ 50 w 444"/>
                      <a:gd name="T63" fmla="*/ 28 h 299"/>
                      <a:gd name="T64" fmla="*/ 444 w 444"/>
                      <a:gd name="T65" fmla="*/ 0 h 299"/>
                      <a:gd name="T66" fmla="*/ 0 w 444"/>
                      <a:gd name="T67" fmla="*/ 299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44" h="299">
                        <a:moveTo>
                          <a:pt x="163" y="170"/>
                        </a:moveTo>
                        <a:lnTo>
                          <a:pt x="51" y="272"/>
                        </a:lnTo>
                        <a:lnTo>
                          <a:pt x="394" y="272"/>
                        </a:lnTo>
                        <a:lnTo>
                          <a:pt x="281" y="170"/>
                        </a:lnTo>
                        <a:lnTo>
                          <a:pt x="276" y="174"/>
                        </a:lnTo>
                        <a:lnTo>
                          <a:pt x="269" y="180"/>
                        </a:lnTo>
                        <a:lnTo>
                          <a:pt x="261" y="187"/>
                        </a:lnTo>
                        <a:lnTo>
                          <a:pt x="256" y="192"/>
                        </a:lnTo>
                        <a:lnTo>
                          <a:pt x="246" y="199"/>
                        </a:lnTo>
                        <a:lnTo>
                          <a:pt x="235" y="204"/>
                        </a:lnTo>
                        <a:lnTo>
                          <a:pt x="222" y="206"/>
                        </a:lnTo>
                        <a:lnTo>
                          <a:pt x="209" y="204"/>
                        </a:lnTo>
                        <a:lnTo>
                          <a:pt x="198" y="199"/>
                        </a:lnTo>
                        <a:lnTo>
                          <a:pt x="187" y="192"/>
                        </a:lnTo>
                        <a:lnTo>
                          <a:pt x="182" y="187"/>
                        </a:lnTo>
                        <a:lnTo>
                          <a:pt x="175" y="180"/>
                        </a:lnTo>
                        <a:lnTo>
                          <a:pt x="168" y="174"/>
                        </a:lnTo>
                        <a:lnTo>
                          <a:pt x="163" y="170"/>
                        </a:lnTo>
                        <a:close/>
                        <a:moveTo>
                          <a:pt x="413" y="49"/>
                        </a:moveTo>
                        <a:lnTo>
                          <a:pt x="302" y="151"/>
                        </a:lnTo>
                        <a:lnTo>
                          <a:pt x="413" y="253"/>
                        </a:lnTo>
                        <a:lnTo>
                          <a:pt x="413" y="49"/>
                        </a:lnTo>
                        <a:close/>
                        <a:moveTo>
                          <a:pt x="30" y="49"/>
                        </a:moveTo>
                        <a:lnTo>
                          <a:pt x="30" y="253"/>
                        </a:lnTo>
                        <a:lnTo>
                          <a:pt x="143" y="151"/>
                        </a:lnTo>
                        <a:lnTo>
                          <a:pt x="30" y="49"/>
                        </a:lnTo>
                        <a:close/>
                        <a:moveTo>
                          <a:pt x="50" y="28"/>
                        </a:moveTo>
                        <a:lnTo>
                          <a:pt x="52" y="30"/>
                        </a:lnTo>
                        <a:lnTo>
                          <a:pt x="58" y="36"/>
                        </a:lnTo>
                        <a:lnTo>
                          <a:pt x="69" y="45"/>
                        </a:lnTo>
                        <a:lnTo>
                          <a:pt x="80" y="56"/>
                        </a:lnTo>
                        <a:lnTo>
                          <a:pt x="95" y="69"/>
                        </a:lnTo>
                        <a:lnTo>
                          <a:pt x="112" y="84"/>
                        </a:lnTo>
                        <a:lnTo>
                          <a:pt x="129" y="100"/>
                        </a:lnTo>
                        <a:lnTo>
                          <a:pt x="145" y="115"/>
                        </a:lnTo>
                        <a:lnTo>
                          <a:pt x="162" y="130"/>
                        </a:lnTo>
                        <a:lnTo>
                          <a:pt x="177" y="143"/>
                        </a:lnTo>
                        <a:lnTo>
                          <a:pt x="190" y="156"/>
                        </a:lnTo>
                        <a:lnTo>
                          <a:pt x="200" y="165"/>
                        </a:lnTo>
                        <a:lnTo>
                          <a:pt x="208" y="171"/>
                        </a:lnTo>
                        <a:lnTo>
                          <a:pt x="210" y="174"/>
                        </a:lnTo>
                        <a:lnTo>
                          <a:pt x="213" y="176"/>
                        </a:lnTo>
                        <a:lnTo>
                          <a:pt x="216" y="178"/>
                        </a:lnTo>
                        <a:lnTo>
                          <a:pt x="218" y="179"/>
                        </a:lnTo>
                        <a:lnTo>
                          <a:pt x="222" y="179"/>
                        </a:lnTo>
                        <a:lnTo>
                          <a:pt x="226" y="179"/>
                        </a:lnTo>
                        <a:lnTo>
                          <a:pt x="228" y="178"/>
                        </a:lnTo>
                        <a:lnTo>
                          <a:pt x="231" y="176"/>
                        </a:lnTo>
                        <a:lnTo>
                          <a:pt x="233" y="174"/>
                        </a:lnTo>
                        <a:lnTo>
                          <a:pt x="237" y="171"/>
                        </a:lnTo>
                        <a:lnTo>
                          <a:pt x="244" y="165"/>
                        </a:lnTo>
                        <a:lnTo>
                          <a:pt x="254" y="156"/>
                        </a:lnTo>
                        <a:lnTo>
                          <a:pt x="267" y="143"/>
                        </a:lnTo>
                        <a:lnTo>
                          <a:pt x="282" y="130"/>
                        </a:lnTo>
                        <a:lnTo>
                          <a:pt x="298" y="115"/>
                        </a:lnTo>
                        <a:lnTo>
                          <a:pt x="315" y="100"/>
                        </a:lnTo>
                        <a:lnTo>
                          <a:pt x="333" y="84"/>
                        </a:lnTo>
                        <a:lnTo>
                          <a:pt x="348" y="69"/>
                        </a:lnTo>
                        <a:lnTo>
                          <a:pt x="364" y="56"/>
                        </a:lnTo>
                        <a:lnTo>
                          <a:pt x="376" y="45"/>
                        </a:lnTo>
                        <a:lnTo>
                          <a:pt x="385" y="36"/>
                        </a:lnTo>
                        <a:lnTo>
                          <a:pt x="392" y="30"/>
                        </a:lnTo>
                        <a:lnTo>
                          <a:pt x="394" y="28"/>
                        </a:lnTo>
                        <a:lnTo>
                          <a:pt x="50" y="28"/>
                        </a:lnTo>
                        <a:close/>
                        <a:moveTo>
                          <a:pt x="0" y="0"/>
                        </a:moveTo>
                        <a:lnTo>
                          <a:pt x="444" y="0"/>
                        </a:lnTo>
                        <a:lnTo>
                          <a:pt x="444" y="299"/>
                        </a:lnTo>
                        <a:lnTo>
                          <a:pt x="0" y="2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0964" tIns="45482" rIns="90964" bIns="454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279554" name="Group 279553">
                <a:extLst>
                  <a:ext uri="{FF2B5EF4-FFF2-40B4-BE49-F238E27FC236}">
                    <a16:creationId xmlns:a16="http://schemas.microsoft.com/office/drawing/2014/main" id="{9BB7C202-B859-402C-8E16-4A83E33F7D7B}"/>
                  </a:ext>
                </a:extLst>
              </p:cNvPr>
              <p:cNvGrpSpPr/>
              <p:nvPr/>
            </p:nvGrpSpPr>
            <p:grpSpPr>
              <a:xfrm>
                <a:off x="5569148" y="2026728"/>
                <a:ext cx="6081419" cy="457194"/>
                <a:chOff x="5569141" y="1492568"/>
                <a:chExt cx="6081509" cy="457200"/>
              </a:xfrm>
            </p:grpSpPr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866428E-6F50-4A0A-8EDD-DE9D89DE77D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01721" y="1598058"/>
                  <a:ext cx="5548929" cy="2462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noAutofit/>
                </a:bodyPr>
                <a:lstStyle>
                  <a:lvl1pPr marL="0" lvl="0" indent="0" defTabSz="895350" eaLnBrk="1" latinLnBrk="0" hangingPunct="1">
                    <a:buClr>
                      <a:schemeClr val="tx2"/>
                    </a:buClr>
                    <a:buSzPct val="100000"/>
                    <a:defRPr lang="en-US" baseline="0" dirty="0">
                      <a:latin typeface="+mn-lt"/>
                    </a:defRPr>
                  </a:lvl1pPr>
                  <a:lvl2pPr marL="194400" lvl="1" indent="-190800" defTabSz="895350" eaLnBrk="1" latinLnBrk="0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lang="en-US" baseline="0" dirty="0">
                      <a:latin typeface="+mn-lt"/>
                    </a:defRPr>
                  </a:lvl2pPr>
                  <a:lvl3pPr marL="446400" lvl="2" indent="-248400" defTabSz="895350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lang="en-US" baseline="0" dirty="0">
                      <a:latin typeface="+mn-lt"/>
                    </a:defRPr>
                  </a:lvl3pPr>
                  <a:lvl4pPr marL="615600" lvl="3" indent="-154800" defTabSz="895350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lang="en-US" baseline="0" dirty="0">
                      <a:latin typeface="+mn-lt"/>
                    </a:defRPr>
                  </a:lvl4pPr>
                  <a:lvl5pPr marL="748800" lvl="4" indent="-129600" defTabSz="895350" eaLnBrk="1" latinLnBrk="0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en-US" baseline="0" dirty="0">
                      <a:latin typeface="+mn-lt"/>
                    </a:defRPr>
                  </a:lvl5pPr>
                  <a:lvl6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6pPr>
                  <a:lvl7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7pPr>
                  <a:lvl8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8pPr>
                  <a:lvl9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9pPr>
                </a:lstStyle>
                <a:p>
                  <a:pPr defTabSz="895347">
                    <a:buClr>
                      <a:srgbClr val="002960"/>
                    </a:buClr>
                    <a:defRPr/>
                  </a:pPr>
                  <a:r>
                    <a:rPr lang="en-US" dirty="0">
                      <a:solidFill>
                        <a:srgbClr val="000000"/>
                      </a:solidFill>
                      <a:latin typeface="Arial"/>
                    </a:rPr>
                    <a:t>Houston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CA3BE06-1C0B-4283-8044-296CEA3B5563}"/>
                    </a:ext>
                  </a:extLst>
                </p:cNvPr>
                <p:cNvGrpSpPr/>
                <p:nvPr/>
              </p:nvGrpSpPr>
              <p:grpSpPr>
                <a:xfrm>
                  <a:off x="5569141" y="1492568"/>
                  <a:ext cx="457200" cy="457200"/>
                  <a:chOff x="5569141" y="1492568"/>
                  <a:chExt cx="457200" cy="457200"/>
                </a:xfrm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96EA23D6-AA1D-4A1B-94F5-D3D01995674B}"/>
                      </a:ext>
                    </a:extLst>
                  </p:cNvPr>
                  <p:cNvSpPr/>
                  <p:nvPr/>
                </p:nvSpPr>
                <p:spPr>
                  <a:xfrm>
                    <a:off x="5569141" y="1492568"/>
                    <a:ext cx="4572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EA62B8F7-A4DE-42B9-8FBE-DB1854E7D13C}"/>
                      </a:ext>
                    </a:extLst>
                  </p:cNvPr>
                  <p:cNvGrpSpPr/>
                  <p:nvPr/>
                </p:nvGrpSpPr>
                <p:grpSpPr>
                  <a:xfrm>
                    <a:off x="5657385" y="1580174"/>
                    <a:ext cx="280712" cy="281989"/>
                    <a:chOff x="4656136" y="4424363"/>
                    <a:chExt cx="349249" cy="350838"/>
                  </a:xfrm>
                  <a:solidFill>
                    <a:schemeClr val="accent2"/>
                  </a:solidFill>
                </p:grpSpPr>
                <p:sp>
                  <p:nvSpPr>
                    <p:cNvPr id="201" name="Freeform 287">
                      <a:extLst>
                        <a:ext uri="{FF2B5EF4-FFF2-40B4-BE49-F238E27FC236}">
                          <a16:creationId xmlns:a16="http://schemas.microsoft.com/office/drawing/2014/main" id="{36C8C37B-464B-470C-806C-06F73452AB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87886" y="4702176"/>
                      <a:ext cx="77787" cy="61913"/>
                    </a:xfrm>
                    <a:custGeom>
                      <a:avLst/>
                      <a:gdLst>
                        <a:gd name="T0" fmla="*/ 0 w 98"/>
                        <a:gd name="T1" fmla="*/ 0 h 78"/>
                        <a:gd name="T2" fmla="*/ 61 w 98"/>
                        <a:gd name="T3" fmla="*/ 0 h 78"/>
                        <a:gd name="T4" fmla="*/ 78 w 98"/>
                        <a:gd name="T5" fmla="*/ 39 h 78"/>
                        <a:gd name="T6" fmla="*/ 98 w 98"/>
                        <a:gd name="T7" fmla="*/ 78 h 78"/>
                        <a:gd name="T8" fmla="*/ 69 w 98"/>
                        <a:gd name="T9" fmla="*/ 63 h 78"/>
                        <a:gd name="T10" fmla="*/ 44 w 98"/>
                        <a:gd name="T11" fmla="*/ 46 h 78"/>
                        <a:gd name="T12" fmla="*/ 21 w 98"/>
                        <a:gd name="T13" fmla="*/ 24 h 78"/>
                        <a:gd name="T14" fmla="*/ 0 w 98"/>
                        <a:gd name="T15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8" h="78">
                          <a:moveTo>
                            <a:pt x="0" y="0"/>
                          </a:moveTo>
                          <a:lnTo>
                            <a:pt x="61" y="0"/>
                          </a:lnTo>
                          <a:lnTo>
                            <a:pt x="78" y="39"/>
                          </a:lnTo>
                          <a:lnTo>
                            <a:pt x="98" y="78"/>
                          </a:lnTo>
                          <a:lnTo>
                            <a:pt x="69" y="63"/>
                          </a:lnTo>
                          <a:lnTo>
                            <a:pt x="44" y="46"/>
                          </a:lnTo>
                          <a:lnTo>
                            <a:pt x="21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2" name="Freeform 288">
                      <a:extLst>
                        <a:ext uri="{FF2B5EF4-FFF2-40B4-BE49-F238E27FC236}">
                          <a16:creationId xmlns:a16="http://schemas.microsoft.com/office/drawing/2014/main" id="{DA599424-1EEF-4FD8-8A6A-2FA03FF208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4561" y="4702176"/>
                      <a:ext cx="66675" cy="73025"/>
                    </a:xfrm>
                    <a:custGeom>
                      <a:avLst/>
                      <a:gdLst>
                        <a:gd name="T0" fmla="*/ 0 w 84"/>
                        <a:gd name="T1" fmla="*/ 0 h 93"/>
                        <a:gd name="T2" fmla="*/ 84 w 84"/>
                        <a:gd name="T3" fmla="*/ 0 h 93"/>
                        <a:gd name="T4" fmla="*/ 84 w 84"/>
                        <a:gd name="T5" fmla="*/ 93 h 93"/>
                        <a:gd name="T6" fmla="*/ 47 w 84"/>
                        <a:gd name="T7" fmla="*/ 88 h 93"/>
                        <a:gd name="T8" fmla="*/ 20 w 84"/>
                        <a:gd name="T9" fmla="*/ 46 h 93"/>
                        <a:gd name="T10" fmla="*/ 0 w 84"/>
                        <a:gd name="T11" fmla="*/ 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93">
                          <a:moveTo>
                            <a:pt x="0" y="0"/>
                          </a:moveTo>
                          <a:lnTo>
                            <a:pt x="84" y="0"/>
                          </a:lnTo>
                          <a:lnTo>
                            <a:pt x="84" y="93"/>
                          </a:lnTo>
                          <a:lnTo>
                            <a:pt x="47" y="88"/>
                          </a:lnTo>
                          <a:lnTo>
                            <a:pt x="20" y="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3" name="Freeform 289">
                      <a:extLst>
                        <a:ext uri="{FF2B5EF4-FFF2-40B4-BE49-F238E27FC236}">
                          <a16:creationId xmlns:a16="http://schemas.microsoft.com/office/drawing/2014/main" id="{49096319-D35F-47DC-A879-AA4E0F0AE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6136" y="4608513"/>
                      <a:ext cx="73025" cy="74613"/>
                    </a:xfrm>
                    <a:custGeom>
                      <a:avLst/>
                      <a:gdLst>
                        <a:gd name="T0" fmla="*/ 0 w 93"/>
                        <a:gd name="T1" fmla="*/ 0 h 95"/>
                        <a:gd name="T2" fmla="*/ 79 w 93"/>
                        <a:gd name="T3" fmla="*/ 1 h 95"/>
                        <a:gd name="T4" fmla="*/ 84 w 93"/>
                        <a:gd name="T5" fmla="*/ 49 h 95"/>
                        <a:gd name="T6" fmla="*/ 93 w 93"/>
                        <a:gd name="T7" fmla="*/ 95 h 95"/>
                        <a:gd name="T8" fmla="*/ 25 w 93"/>
                        <a:gd name="T9" fmla="*/ 95 h 95"/>
                        <a:gd name="T10" fmla="*/ 12 w 93"/>
                        <a:gd name="T11" fmla="*/ 65 h 95"/>
                        <a:gd name="T12" fmla="*/ 3 w 93"/>
                        <a:gd name="T13" fmla="*/ 33 h 95"/>
                        <a:gd name="T14" fmla="*/ 0 w 93"/>
                        <a:gd name="T15" fmla="*/ 0 h 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3" h="95">
                          <a:moveTo>
                            <a:pt x="0" y="0"/>
                          </a:moveTo>
                          <a:lnTo>
                            <a:pt x="79" y="1"/>
                          </a:lnTo>
                          <a:lnTo>
                            <a:pt x="84" y="49"/>
                          </a:lnTo>
                          <a:lnTo>
                            <a:pt x="93" y="95"/>
                          </a:lnTo>
                          <a:lnTo>
                            <a:pt x="25" y="95"/>
                          </a:lnTo>
                          <a:lnTo>
                            <a:pt x="12" y="65"/>
                          </a:lnTo>
                          <a:lnTo>
                            <a:pt x="3" y="3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4" name="Freeform 290">
                      <a:extLst>
                        <a:ext uri="{FF2B5EF4-FFF2-40B4-BE49-F238E27FC236}">
                          <a16:creationId xmlns:a16="http://schemas.microsoft.com/office/drawing/2014/main" id="{E084A4CB-5D44-4849-A62E-5813286CCE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37098" y="4610101"/>
                      <a:ext cx="84137" cy="73025"/>
                    </a:xfrm>
                    <a:custGeom>
                      <a:avLst/>
                      <a:gdLst>
                        <a:gd name="T0" fmla="*/ 0 w 107"/>
                        <a:gd name="T1" fmla="*/ 0 h 94"/>
                        <a:gd name="T2" fmla="*/ 107 w 107"/>
                        <a:gd name="T3" fmla="*/ 0 h 94"/>
                        <a:gd name="T4" fmla="*/ 107 w 107"/>
                        <a:gd name="T5" fmla="*/ 94 h 94"/>
                        <a:gd name="T6" fmla="*/ 15 w 107"/>
                        <a:gd name="T7" fmla="*/ 94 h 94"/>
                        <a:gd name="T8" fmla="*/ 5 w 107"/>
                        <a:gd name="T9" fmla="*/ 48 h 94"/>
                        <a:gd name="T10" fmla="*/ 0 w 107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7" h="94">
                          <a:moveTo>
                            <a:pt x="0" y="0"/>
                          </a:moveTo>
                          <a:lnTo>
                            <a:pt x="107" y="0"/>
                          </a:lnTo>
                          <a:lnTo>
                            <a:pt x="107" y="94"/>
                          </a:lnTo>
                          <a:lnTo>
                            <a:pt x="15" y="94"/>
                          </a:lnTo>
                          <a:lnTo>
                            <a:pt x="5" y="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5" name="Freeform 291">
                      <a:extLst>
                        <a:ext uri="{FF2B5EF4-FFF2-40B4-BE49-F238E27FC236}">
                          <a16:creationId xmlns:a16="http://schemas.microsoft.com/office/drawing/2014/main" id="{24207CE6-7F4F-4794-B0C2-9BD960AA7E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4561" y="4424363"/>
                      <a:ext cx="66675" cy="73025"/>
                    </a:xfrm>
                    <a:custGeom>
                      <a:avLst/>
                      <a:gdLst>
                        <a:gd name="T0" fmla="*/ 84 w 84"/>
                        <a:gd name="T1" fmla="*/ 0 h 93"/>
                        <a:gd name="T2" fmla="*/ 84 w 84"/>
                        <a:gd name="T3" fmla="*/ 93 h 93"/>
                        <a:gd name="T4" fmla="*/ 0 w 84"/>
                        <a:gd name="T5" fmla="*/ 93 h 93"/>
                        <a:gd name="T6" fmla="*/ 20 w 84"/>
                        <a:gd name="T7" fmla="*/ 47 h 93"/>
                        <a:gd name="T8" fmla="*/ 46 w 84"/>
                        <a:gd name="T9" fmla="*/ 5 h 93"/>
                        <a:gd name="T10" fmla="*/ 84 w 84"/>
                        <a:gd name="T11" fmla="*/ 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93">
                          <a:moveTo>
                            <a:pt x="84" y="0"/>
                          </a:moveTo>
                          <a:lnTo>
                            <a:pt x="84" y="93"/>
                          </a:lnTo>
                          <a:lnTo>
                            <a:pt x="0" y="93"/>
                          </a:lnTo>
                          <a:lnTo>
                            <a:pt x="20" y="47"/>
                          </a:lnTo>
                          <a:lnTo>
                            <a:pt x="46" y="5"/>
                          </a:lnTo>
                          <a:lnTo>
                            <a:pt x="8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6" name="Freeform 292">
                      <a:extLst>
                        <a:ext uri="{FF2B5EF4-FFF2-40B4-BE49-F238E27FC236}">
                          <a16:creationId xmlns:a16="http://schemas.microsoft.com/office/drawing/2014/main" id="{7B08D399-C6A7-4E2B-A78B-A477D3EA03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87886" y="4437063"/>
                      <a:ext cx="76200" cy="60325"/>
                    </a:xfrm>
                    <a:custGeom>
                      <a:avLst/>
                      <a:gdLst>
                        <a:gd name="T0" fmla="*/ 97 w 97"/>
                        <a:gd name="T1" fmla="*/ 0 h 77"/>
                        <a:gd name="T2" fmla="*/ 77 w 97"/>
                        <a:gd name="T3" fmla="*/ 37 h 77"/>
                        <a:gd name="T4" fmla="*/ 61 w 97"/>
                        <a:gd name="T5" fmla="*/ 77 h 77"/>
                        <a:gd name="T6" fmla="*/ 0 w 97"/>
                        <a:gd name="T7" fmla="*/ 77 h 77"/>
                        <a:gd name="T8" fmla="*/ 21 w 97"/>
                        <a:gd name="T9" fmla="*/ 53 h 77"/>
                        <a:gd name="T10" fmla="*/ 44 w 97"/>
                        <a:gd name="T11" fmla="*/ 32 h 77"/>
                        <a:gd name="T12" fmla="*/ 69 w 97"/>
                        <a:gd name="T13" fmla="*/ 14 h 77"/>
                        <a:gd name="T14" fmla="*/ 97 w 97"/>
                        <a:gd name="T15" fmla="*/ 0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7" h="77">
                          <a:moveTo>
                            <a:pt x="97" y="0"/>
                          </a:moveTo>
                          <a:lnTo>
                            <a:pt x="77" y="37"/>
                          </a:lnTo>
                          <a:lnTo>
                            <a:pt x="61" y="77"/>
                          </a:lnTo>
                          <a:lnTo>
                            <a:pt x="0" y="77"/>
                          </a:lnTo>
                          <a:lnTo>
                            <a:pt x="21" y="53"/>
                          </a:lnTo>
                          <a:lnTo>
                            <a:pt x="44" y="32"/>
                          </a:lnTo>
                          <a:lnTo>
                            <a:pt x="69" y="14"/>
                          </a:ln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7" name="Freeform 293">
                      <a:extLst>
                        <a:ext uri="{FF2B5EF4-FFF2-40B4-BE49-F238E27FC236}">
                          <a16:creationId xmlns:a16="http://schemas.microsoft.com/office/drawing/2014/main" id="{AE789637-A75A-4A00-9C6B-9F136FF1E4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6136" y="4516438"/>
                      <a:ext cx="73025" cy="74613"/>
                    </a:xfrm>
                    <a:custGeom>
                      <a:avLst/>
                      <a:gdLst>
                        <a:gd name="T0" fmla="*/ 25 w 93"/>
                        <a:gd name="T1" fmla="*/ 0 h 93"/>
                        <a:gd name="T2" fmla="*/ 93 w 93"/>
                        <a:gd name="T3" fmla="*/ 0 h 93"/>
                        <a:gd name="T4" fmla="*/ 83 w 93"/>
                        <a:gd name="T5" fmla="*/ 46 h 93"/>
                        <a:gd name="T6" fmla="*/ 79 w 93"/>
                        <a:gd name="T7" fmla="*/ 93 h 93"/>
                        <a:gd name="T8" fmla="*/ 0 w 93"/>
                        <a:gd name="T9" fmla="*/ 93 h 93"/>
                        <a:gd name="T10" fmla="*/ 3 w 93"/>
                        <a:gd name="T11" fmla="*/ 60 h 93"/>
                        <a:gd name="T12" fmla="*/ 12 w 93"/>
                        <a:gd name="T13" fmla="*/ 29 h 93"/>
                        <a:gd name="T14" fmla="*/ 25 w 93"/>
                        <a:gd name="T15" fmla="*/ 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3" h="93">
                          <a:moveTo>
                            <a:pt x="25" y="0"/>
                          </a:moveTo>
                          <a:lnTo>
                            <a:pt x="93" y="0"/>
                          </a:lnTo>
                          <a:lnTo>
                            <a:pt x="83" y="46"/>
                          </a:lnTo>
                          <a:lnTo>
                            <a:pt x="79" y="93"/>
                          </a:lnTo>
                          <a:lnTo>
                            <a:pt x="0" y="93"/>
                          </a:lnTo>
                          <a:lnTo>
                            <a:pt x="3" y="60"/>
                          </a:lnTo>
                          <a:lnTo>
                            <a:pt x="12" y="2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8" name="Freeform 294">
                      <a:extLst>
                        <a:ext uri="{FF2B5EF4-FFF2-40B4-BE49-F238E27FC236}">
                          <a16:creationId xmlns:a16="http://schemas.microsoft.com/office/drawing/2014/main" id="{494232D7-D07C-4692-85E1-659F5606AF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37098" y="4516438"/>
                      <a:ext cx="84137" cy="74613"/>
                    </a:xfrm>
                    <a:custGeom>
                      <a:avLst/>
                      <a:gdLst>
                        <a:gd name="T0" fmla="*/ 15 w 107"/>
                        <a:gd name="T1" fmla="*/ 0 h 94"/>
                        <a:gd name="T2" fmla="*/ 107 w 107"/>
                        <a:gd name="T3" fmla="*/ 0 h 94"/>
                        <a:gd name="T4" fmla="*/ 107 w 107"/>
                        <a:gd name="T5" fmla="*/ 94 h 94"/>
                        <a:gd name="T6" fmla="*/ 0 w 107"/>
                        <a:gd name="T7" fmla="*/ 93 h 94"/>
                        <a:gd name="T8" fmla="*/ 5 w 107"/>
                        <a:gd name="T9" fmla="*/ 46 h 94"/>
                        <a:gd name="T10" fmla="*/ 15 w 107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7" h="94">
                          <a:moveTo>
                            <a:pt x="15" y="0"/>
                          </a:moveTo>
                          <a:lnTo>
                            <a:pt x="107" y="0"/>
                          </a:lnTo>
                          <a:lnTo>
                            <a:pt x="107" y="94"/>
                          </a:lnTo>
                          <a:lnTo>
                            <a:pt x="0" y="93"/>
                          </a:lnTo>
                          <a:lnTo>
                            <a:pt x="5" y="46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09" name="Freeform 295">
                      <a:extLst>
                        <a:ext uri="{FF2B5EF4-FFF2-40B4-BE49-F238E27FC236}">
                          <a16:creationId xmlns:a16="http://schemas.microsoft.com/office/drawing/2014/main" id="{C1F0DF1A-9C9F-4053-A17A-02322CCB7D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4261" y="4702176"/>
                      <a:ext cx="79375" cy="61913"/>
                    </a:xfrm>
                    <a:custGeom>
                      <a:avLst/>
                      <a:gdLst>
                        <a:gd name="T0" fmla="*/ 37 w 98"/>
                        <a:gd name="T1" fmla="*/ 0 h 78"/>
                        <a:gd name="T2" fmla="*/ 98 w 98"/>
                        <a:gd name="T3" fmla="*/ 0 h 78"/>
                        <a:gd name="T4" fmla="*/ 78 w 98"/>
                        <a:gd name="T5" fmla="*/ 24 h 78"/>
                        <a:gd name="T6" fmla="*/ 55 w 98"/>
                        <a:gd name="T7" fmla="*/ 46 h 78"/>
                        <a:gd name="T8" fmla="*/ 28 w 98"/>
                        <a:gd name="T9" fmla="*/ 63 h 78"/>
                        <a:gd name="T10" fmla="*/ 0 w 98"/>
                        <a:gd name="T11" fmla="*/ 78 h 78"/>
                        <a:gd name="T12" fmla="*/ 20 w 98"/>
                        <a:gd name="T13" fmla="*/ 40 h 78"/>
                        <a:gd name="T14" fmla="*/ 37 w 98"/>
                        <a:gd name="T15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8" h="78">
                          <a:moveTo>
                            <a:pt x="37" y="0"/>
                          </a:moveTo>
                          <a:lnTo>
                            <a:pt x="98" y="0"/>
                          </a:lnTo>
                          <a:lnTo>
                            <a:pt x="78" y="24"/>
                          </a:lnTo>
                          <a:lnTo>
                            <a:pt x="55" y="46"/>
                          </a:lnTo>
                          <a:lnTo>
                            <a:pt x="28" y="63"/>
                          </a:lnTo>
                          <a:lnTo>
                            <a:pt x="0" y="78"/>
                          </a:lnTo>
                          <a:lnTo>
                            <a:pt x="20" y="40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0" name="Freeform 296">
                      <a:extLst>
                        <a:ext uri="{FF2B5EF4-FFF2-40B4-BE49-F238E27FC236}">
                          <a16:creationId xmlns:a16="http://schemas.microsoft.com/office/drawing/2014/main" id="{703A405A-ABBF-4DF5-AB82-AEC1A17836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98" y="4702176"/>
                      <a:ext cx="66675" cy="73025"/>
                    </a:xfrm>
                    <a:custGeom>
                      <a:avLst/>
                      <a:gdLst>
                        <a:gd name="T0" fmla="*/ 0 w 85"/>
                        <a:gd name="T1" fmla="*/ 0 h 93"/>
                        <a:gd name="T2" fmla="*/ 85 w 85"/>
                        <a:gd name="T3" fmla="*/ 0 h 93"/>
                        <a:gd name="T4" fmla="*/ 64 w 85"/>
                        <a:gd name="T5" fmla="*/ 46 h 93"/>
                        <a:gd name="T6" fmla="*/ 37 w 85"/>
                        <a:gd name="T7" fmla="*/ 88 h 93"/>
                        <a:gd name="T8" fmla="*/ 0 w 85"/>
                        <a:gd name="T9" fmla="*/ 93 h 93"/>
                        <a:gd name="T10" fmla="*/ 0 w 85"/>
                        <a:gd name="T11" fmla="*/ 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5" h="93">
                          <a:moveTo>
                            <a:pt x="0" y="0"/>
                          </a:moveTo>
                          <a:lnTo>
                            <a:pt x="85" y="0"/>
                          </a:lnTo>
                          <a:lnTo>
                            <a:pt x="64" y="46"/>
                          </a:lnTo>
                          <a:lnTo>
                            <a:pt x="37" y="88"/>
                          </a:lnTo>
                          <a:lnTo>
                            <a:pt x="0" y="9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1" name="Freeform 297">
                      <a:extLst>
                        <a:ext uri="{FF2B5EF4-FFF2-40B4-BE49-F238E27FC236}">
                          <a16:creationId xmlns:a16="http://schemas.microsoft.com/office/drawing/2014/main" id="{4231D587-4C23-4C86-9006-96B554BF38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0773" y="4610101"/>
                      <a:ext cx="74612" cy="73025"/>
                    </a:xfrm>
                    <a:custGeom>
                      <a:avLst/>
                      <a:gdLst>
                        <a:gd name="T0" fmla="*/ 14 w 94"/>
                        <a:gd name="T1" fmla="*/ 0 h 94"/>
                        <a:gd name="T2" fmla="*/ 94 w 94"/>
                        <a:gd name="T3" fmla="*/ 0 h 94"/>
                        <a:gd name="T4" fmla="*/ 89 w 94"/>
                        <a:gd name="T5" fmla="*/ 34 h 94"/>
                        <a:gd name="T6" fmla="*/ 80 w 94"/>
                        <a:gd name="T7" fmla="*/ 66 h 94"/>
                        <a:gd name="T8" fmla="*/ 67 w 94"/>
                        <a:gd name="T9" fmla="*/ 94 h 94"/>
                        <a:gd name="T10" fmla="*/ 0 w 94"/>
                        <a:gd name="T11" fmla="*/ 94 h 94"/>
                        <a:gd name="T12" fmla="*/ 10 w 94"/>
                        <a:gd name="T13" fmla="*/ 48 h 94"/>
                        <a:gd name="T14" fmla="*/ 14 w 94"/>
                        <a:gd name="T15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4" h="94">
                          <a:moveTo>
                            <a:pt x="14" y="0"/>
                          </a:moveTo>
                          <a:lnTo>
                            <a:pt x="94" y="0"/>
                          </a:lnTo>
                          <a:lnTo>
                            <a:pt x="89" y="34"/>
                          </a:lnTo>
                          <a:lnTo>
                            <a:pt x="80" y="66"/>
                          </a:lnTo>
                          <a:lnTo>
                            <a:pt x="67" y="94"/>
                          </a:lnTo>
                          <a:lnTo>
                            <a:pt x="0" y="94"/>
                          </a:lnTo>
                          <a:lnTo>
                            <a:pt x="10" y="48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2" name="Freeform 298">
                      <a:extLst>
                        <a:ext uri="{FF2B5EF4-FFF2-40B4-BE49-F238E27FC236}">
                          <a16:creationId xmlns:a16="http://schemas.microsoft.com/office/drawing/2014/main" id="{7258DE7C-2901-428C-9A49-0DFE6629EF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98" y="4610101"/>
                      <a:ext cx="84137" cy="73025"/>
                    </a:xfrm>
                    <a:custGeom>
                      <a:avLst/>
                      <a:gdLst>
                        <a:gd name="T0" fmla="*/ 0 w 108"/>
                        <a:gd name="T1" fmla="*/ 0 h 94"/>
                        <a:gd name="T2" fmla="*/ 108 w 108"/>
                        <a:gd name="T3" fmla="*/ 0 h 94"/>
                        <a:gd name="T4" fmla="*/ 102 w 108"/>
                        <a:gd name="T5" fmla="*/ 48 h 94"/>
                        <a:gd name="T6" fmla="*/ 92 w 108"/>
                        <a:gd name="T7" fmla="*/ 94 h 94"/>
                        <a:gd name="T8" fmla="*/ 0 w 108"/>
                        <a:gd name="T9" fmla="*/ 94 h 94"/>
                        <a:gd name="T10" fmla="*/ 0 w 108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8" h="94">
                          <a:moveTo>
                            <a:pt x="0" y="0"/>
                          </a:moveTo>
                          <a:lnTo>
                            <a:pt x="108" y="0"/>
                          </a:lnTo>
                          <a:lnTo>
                            <a:pt x="102" y="48"/>
                          </a:lnTo>
                          <a:lnTo>
                            <a:pt x="92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3" name="Freeform 299">
                      <a:extLst>
                        <a:ext uri="{FF2B5EF4-FFF2-40B4-BE49-F238E27FC236}">
                          <a16:creationId xmlns:a16="http://schemas.microsoft.com/office/drawing/2014/main" id="{A5FD7006-D379-46AD-87DC-D8D5CCA3A5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98" y="4424363"/>
                      <a:ext cx="66675" cy="74613"/>
                    </a:xfrm>
                    <a:custGeom>
                      <a:avLst/>
                      <a:gdLst>
                        <a:gd name="T0" fmla="*/ 2 w 86"/>
                        <a:gd name="T1" fmla="*/ 0 h 94"/>
                        <a:gd name="T2" fmla="*/ 40 w 86"/>
                        <a:gd name="T3" fmla="*/ 5 h 94"/>
                        <a:gd name="T4" fmla="*/ 65 w 86"/>
                        <a:gd name="T5" fmla="*/ 48 h 94"/>
                        <a:gd name="T6" fmla="*/ 86 w 86"/>
                        <a:gd name="T7" fmla="*/ 94 h 94"/>
                        <a:gd name="T8" fmla="*/ 0 w 86"/>
                        <a:gd name="T9" fmla="*/ 93 h 94"/>
                        <a:gd name="T10" fmla="*/ 2 w 86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6" h="94">
                          <a:moveTo>
                            <a:pt x="2" y="0"/>
                          </a:moveTo>
                          <a:lnTo>
                            <a:pt x="40" y="5"/>
                          </a:lnTo>
                          <a:lnTo>
                            <a:pt x="65" y="48"/>
                          </a:lnTo>
                          <a:lnTo>
                            <a:pt x="86" y="94"/>
                          </a:lnTo>
                          <a:lnTo>
                            <a:pt x="0" y="93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4" name="Freeform 300">
                      <a:extLst>
                        <a:ext uri="{FF2B5EF4-FFF2-40B4-BE49-F238E27FC236}">
                          <a16:creationId xmlns:a16="http://schemas.microsoft.com/office/drawing/2014/main" id="{C5109069-9262-42E0-9A80-7C259716C8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7436" y="4437063"/>
                      <a:ext cx="76200" cy="61913"/>
                    </a:xfrm>
                    <a:custGeom>
                      <a:avLst/>
                      <a:gdLst>
                        <a:gd name="T0" fmla="*/ 0 w 96"/>
                        <a:gd name="T1" fmla="*/ 0 h 78"/>
                        <a:gd name="T2" fmla="*/ 28 w 96"/>
                        <a:gd name="T3" fmla="*/ 14 h 78"/>
                        <a:gd name="T4" fmla="*/ 54 w 96"/>
                        <a:gd name="T5" fmla="*/ 32 h 78"/>
                        <a:gd name="T6" fmla="*/ 77 w 96"/>
                        <a:gd name="T7" fmla="*/ 54 h 78"/>
                        <a:gd name="T8" fmla="*/ 96 w 96"/>
                        <a:gd name="T9" fmla="*/ 78 h 78"/>
                        <a:gd name="T10" fmla="*/ 36 w 96"/>
                        <a:gd name="T11" fmla="*/ 78 h 78"/>
                        <a:gd name="T12" fmla="*/ 21 w 96"/>
                        <a:gd name="T13" fmla="*/ 37 h 78"/>
                        <a:gd name="T14" fmla="*/ 0 w 96"/>
                        <a:gd name="T15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6" h="78">
                          <a:moveTo>
                            <a:pt x="0" y="0"/>
                          </a:moveTo>
                          <a:lnTo>
                            <a:pt x="28" y="14"/>
                          </a:lnTo>
                          <a:lnTo>
                            <a:pt x="54" y="32"/>
                          </a:lnTo>
                          <a:lnTo>
                            <a:pt x="77" y="54"/>
                          </a:lnTo>
                          <a:lnTo>
                            <a:pt x="96" y="78"/>
                          </a:lnTo>
                          <a:lnTo>
                            <a:pt x="36" y="78"/>
                          </a:lnTo>
                          <a:lnTo>
                            <a:pt x="21" y="3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5" name="Freeform 301">
                      <a:extLst>
                        <a:ext uri="{FF2B5EF4-FFF2-40B4-BE49-F238E27FC236}">
                          <a16:creationId xmlns:a16="http://schemas.microsoft.com/office/drawing/2014/main" id="{5B822652-B21B-4BC9-8580-E576926957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0773" y="4516438"/>
                      <a:ext cx="74612" cy="74613"/>
                    </a:xfrm>
                    <a:custGeom>
                      <a:avLst/>
                      <a:gdLst>
                        <a:gd name="T0" fmla="*/ 0 w 94"/>
                        <a:gd name="T1" fmla="*/ 0 h 94"/>
                        <a:gd name="T2" fmla="*/ 67 w 94"/>
                        <a:gd name="T3" fmla="*/ 1 h 94"/>
                        <a:gd name="T4" fmla="*/ 81 w 94"/>
                        <a:gd name="T5" fmla="*/ 29 h 94"/>
                        <a:gd name="T6" fmla="*/ 89 w 94"/>
                        <a:gd name="T7" fmla="*/ 61 h 94"/>
                        <a:gd name="T8" fmla="*/ 94 w 94"/>
                        <a:gd name="T9" fmla="*/ 94 h 94"/>
                        <a:gd name="T10" fmla="*/ 14 w 94"/>
                        <a:gd name="T11" fmla="*/ 94 h 94"/>
                        <a:gd name="T12" fmla="*/ 10 w 94"/>
                        <a:gd name="T13" fmla="*/ 46 h 94"/>
                        <a:gd name="T14" fmla="*/ 0 w 94"/>
                        <a:gd name="T15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4" h="94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81" y="29"/>
                          </a:lnTo>
                          <a:lnTo>
                            <a:pt x="89" y="61"/>
                          </a:lnTo>
                          <a:lnTo>
                            <a:pt x="94" y="94"/>
                          </a:lnTo>
                          <a:lnTo>
                            <a:pt x="14" y="94"/>
                          </a:lnTo>
                          <a:lnTo>
                            <a:pt x="10" y="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6" name="Freeform 302">
                      <a:extLst>
                        <a:ext uri="{FF2B5EF4-FFF2-40B4-BE49-F238E27FC236}">
                          <a16:creationId xmlns:a16="http://schemas.microsoft.com/office/drawing/2014/main" id="{E43665C7-6214-4447-A6E0-2DF22A07C2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98" y="4516438"/>
                      <a:ext cx="84137" cy="74613"/>
                    </a:xfrm>
                    <a:custGeom>
                      <a:avLst/>
                      <a:gdLst>
                        <a:gd name="T0" fmla="*/ 0 w 108"/>
                        <a:gd name="T1" fmla="*/ 0 h 94"/>
                        <a:gd name="T2" fmla="*/ 94 w 108"/>
                        <a:gd name="T3" fmla="*/ 0 h 94"/>
                        <a:gd name="T4" fmla="*/ 104 w 108"/>
                        <a:gd name="T5" fmla="*/ 46 h 94"/>
                        <a:gd name="T6" fmla="*/ 108 w 108"/>
                        <a:gd name="T7" fmla="*/ 94 h 94"/>
                        <a:gd name="T8" fmla="*/ 0 w 108"/>
                        <a:gd name="T9" fmla="*/ 94 h 94"/>
                        <a:gd name="T10" fmla="*/ 0 w 108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8" h="94">
                          <a:moveTo>
                            <a:pt x="0" y="0"/>
                          </a:moveTo>
                          <a:lnTo>
                            <a:pt x="94" y="0"/>
                          </a:lnTo>
                          <a:lnTo>
                            <a:pt x="104" y="46"/>
                          </a:lnTo>
                          <a:lnTo>
                            <a:pt x="108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79555" name="Group 279554">
                <a:extLst>
                  <a:ext uri="{FF2B5EF4-FFF2-40B4-BE49-F238E27FC236}">
                    <a16:creationId xmlns:a16="http://schemas.microsoft.com/office/drawing/2014/main" id="{A0E7D6C1-961A-404A-B40A-B64794FD4B55}"/>
                  </a:ext>
                </a:extLst>
              </p:cNvPr>
              <p:cNvGrpSpPr/>
              <p:nvPr/>
            </p:nvGrpSpPr>
            <p:grpSpPr>
              <a:xfrm>
                <a:off x="5569148" y="1330309"/>
                <a:ext cx="6081419" cy="457194"/>
                <a:chOff x="5569141" y="895668"/>
                <a:chExt cx="6081509" cy="457200"/>
              </a:xfrm>
            </p:grpSpPr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8225F77-1E08-4D0F-8494-27EC9CFC4FE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01721" y="1001158"/>
                  <a:ext cx="5548929" cy="24622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noAutofit/>
                </a:bodyPr>
                <a:lstStyle>
                  <a:lvl1pPr marL="0" lvl="0" indent="0" defTabSz="895350" eaLnBrk="1" latinLnBrk="0" hangingPunct="1">
                    <a:buClr>
                      <a:schemeClr val="tx2"/>
                    </a:buClr>
                    <a:buSzPct val="100000"/>
                    <a:defRPr lang="en-US" baseline="0" dirty="0">
                      <a:latin typeface="+mn-lt"/>
                    </a:defRPr>
                  </a:lvl1pPr>
                  <a:lvl2pPr marL="194400" lvl="1" indent="-190800" defTabSz="895350" eaLnBrk="1" latinLnBrk="0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lang="en-US" baseline="0" dirty="0">
                      <a:latin typeface="+mn-lt"/>
                    </a:defRPr>
                  </a:lvl2pPr>
                  <a:lvl3pPr marL="446400" lvl="2" indent="-248400" defTabSz="895350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lang="en-US" baseline="0" dirty="0">
                      <a:latin typeface="+mn-lt"/>
                    </a:defRPr>
                  </a:lvl3pPr>
                  <a:lvl4pPr marL="615600" lvl="3" indent="-154800" defTabSz="895350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lang="en-US" baseline="0" dirty="0">
                      <a:latin typeface="+mn-lt"/>
                    </a:defRPr>
                  </a:lvl4pPr>
                  <a:lvl5pPr marL="748800" lvl="4" indent="-129600" defTabSz="895350" eaLnBrk="1" latinLnBrk="0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en-US" baseline="0" dirty="0">
                      <a:latin typeface="+mn-lt"/>
                    </a:defRPr>
                  </a:lvl5pPr>
                  <a:lvl6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6pPr>
                  <a:lvl7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7pPr>
                  <a:lvl8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8pPr>
                  <a:lvl9pPr marL="999794" indent="-173575" defTabSz="119386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sz="2133" baseline="0">
                      <a:latin typeface="+mn-lt"/>
                    </a:defRPr>
                  </a:lvl9pPr>
                </a:lstStyle>
                <a:p>
                  <a:pPr defTabSz="895347">
                    <a:buClr>
                      <a:srgbClr val="002960"/>
                    </a:buClr>
                    <a:defRPr/>
                  </a:pPr>
                  <a:r>
                    <a:rPr lang="en-GB" dirty="0">
                      <a:solidFill>
                        <a:srgbClr val="000000"/>
                      </a:solidFill>
                      <a:latin typeface="Arial"/>
                    </a:rPr>
                    <a:t>McKinsey &amp; Company</a:t>
                  </a: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1DEA991-2828-4A25-ADCF-35EE4AAA31CC}"/>
                    </a:ext>
                  </a:extLst>
                </p:cNvPr>
                <p:cNvGrpSpPr/>
                <p:nvPr/>
              </p:nvGrpSpPr>
              <p:grpSpPr>
                <a:xfrm>
                  <a:off x="5569141" y="895668"/>
                  <a:ext cx="457200" cy="457200"/>
                  <a:chOff x="5569141" y="895668"/>
                  <a:chExt cx="457200" cy="457200"/>
                </a:xfrm>
              </p:grpSpPr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7F9FD0E6-A713-4535-AE2A-9DE10AC985FD}"/>
                      </a:ext>
                    </a:extLst>
                  </p:cNvPr>
                  <p:cNvSpPr/>
                  <p:nvPr/>
                </p:nvSpPr>
                <p:spPr>
                  <a:xfrm>
                    <a:off x="5569141" y="895668"/>
                    <a:ext cx="4572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175" name="Group 174">
                    <a:extLst>
                      <a:ext uri="{FF2B5EF4-FFF2-40B4-BE49-F238E27FC236}">
                        <a16:creationId xmlns:a16="http://schemas.microsoft.com/office/drawing/2014/main" id="{7059AB03-D494-4EA1-86DE-24D0CD97FBC3}"/>
                      </a:ext>
                    </a:extLst>
                  </p:cNvPr>
                  <p:cNvGrpSpPr/>
                  <p:nvPr/>
                </p:nvGrpSpPr>
                <p:grpSpPr>
                  <a:xfrm>
                    <a:off x="5691010" y="971900"/>
                    <a:ext cx="213463" cy="304736"/>
                    <a:chOff x="703263" y="4419601"/>
                    <a:chExt cx="230188" cy="328613"/>
                  </a:xfrm>
                  <a:solidFill>
                    <a:schemeClr val="accent2"/>
                  </a:solidFill>
                </p:grpSpPr>
                <p:sp>
                  <p:nvSpPr>
                    <p:cNvPr id="176" name="Rectangle 1265">
                      <a:extLst>
                        <a:ext uri="{FF2B5EF4-FFF2-40B4-BE49-F238E27FC236}">
                          <a16:creationId xmlns:a16="http://schemas.microsoft.com/office/drawing/2014/main" id="{F5F0E66C-B92F-4578-944E-51618CA206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3263" y="4738689"/>
                      <a:ext cx="230188" cy="9525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77" name="Rectangle 1266">
                      <a:extLst>
                        <a:ext uri="{FF2B5EF4-FFF2-40B4-BE49-F238E27FC236}">
                          <a16:creationId xmlns:a16="http://schemas.microsoft.com/office/drawing/2014/main" id="{187B121B-0478-4AD8-ACC6-3B7F9AA566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4063" y="4448176"/>
                      <a:ext cx="123825" cy="1270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78" name="Rectangle 1267">
                      <a:extLst>
                        <a:ext uri="{FF2B5EF4-FFF2-40B4-BE49-F238E27FC236}">
                          <a16:creationId xmlns:a16="http://schemas.microsoft.com/office/drawing/2014/main" id="{19457FD8-E6AE-48D2-A4D6-F797468129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851" y="4419601"/>
                      <a:ext cx="3175" cy="2540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79" name="Rectangle 1268">
                      <a:extLst>
                        <a:ext uri="{FF2B5EF4-FFF2-40B4-BE49-F238E27FC236}">
                          <a16:creationId xmlns:a16="http://schemas.microsoft.com/office/drawing/2014/main" id="{B0058A2F-900D-42D7-9D98-EF28CAF942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851" y="4419601"/>
                      <a:ext cx="12700" cy="4763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0" name="Rectangle 1269">
                      <a:extLst>
                        <a:ext uri="{FF2B5EF4-FFF2-40B4-BE49-F238E27FC236}">
                          <a16:creationId xmlns:a16="http://schemas.microsoft.com/office/drawing/2014/main" id="{48C5A887-498F-4488-B5F8-D8A888796C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851" y="4438651"/>
                      <a:ext cx="12700" cy="635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1" name="Rectangle 1270">
                      <a:extLst>
                        <a:ext uri="{FF2B5EF4-FFF2-40B4-BE49-F238E27FC236}">
                          <a16:creationId xmlns:a16="http://schemas.microsoft.com/office/drawing/2014/main" id="{543712CD-AD6C-4C9F-A9C8-72B0B113C8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851" y="4430714"/>
                      <a:ext cx="9525" cy="4763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2" name="Rectangle 1271">
                      <a:extLst>
                        <a:ext uri="{FF2B5EF4-FFF2-40B4-BE49-F238E27FC236}">
                          <a16:creationId xmlns:a16="http://schemas.microsoft.com/office/drawing/2014/main" id="{79E3F3BB-D9E6-4D00-937B-331300F50F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51" y="4419601"/>
                      <a:ext cx="3175" cy="2540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3" name="Rectangle 1272">
                      <a:extLst>
                        <a:ext uri="{FF2B5EF4-FFF2-40B4-BE49-F238E27FC236}">
                          <a16:creationId xmlns:a16="http://schemas.microsoft.com/office/drawing/2014/main" id="{F0E220BD-7846-4C0B-9232-08A938784E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9463" y="4419601"/>
                      <a:ext cx="4763" cy="2540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4" name="Rectangle 1273">
                      <a:extLst>
                        <a:ext uri="{FF2B5EF4-FFF2-40B4-BE49-F238E27FC236}">
                          <a16:creationId xmlns:a16="http://schemas.microsoft.com/office/drawing/2014/main" id="{A2DC0150-9213-4A43-95B6-5B5C307476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51" y="4429126"/>
                      <a:ext cx="14288" cy="4763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5" name="Rectangle 1274">
                      <a:extLst>
                        <a:ext uri="{FF2B5EF4-FFF2-40B4-BE49-F238E27FC236}">
                          <a16:creationId xmlns:a16="http://schemas.microsoft.com/office/drawing/2014/main" id="{7F06AFBE-708B-42AB-9E32-0E8102DBA9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901" y="4419601"/>
                      <a:ext cx="4763" cy="2540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6" name="Rectangle 1275">
                      <a:extLst>
                        <a:ext uri="{FF2B5EF4-FFF2-40B4-BE49-F238E27FC236}">
                          <a16:creationId xmlns:a16="http://schemas.microsoft.com/office/drawing/2014/main" id="{F79D02B5-DE4F-42A6-8AF1-764089DF58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2488" y="4438651"/>
                      <a:ext cx="12700" cy="635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7" name="Rectangle 1276">
                      <a:extLst>
                        <a:ext uri="{FF2B5EF4-FFF2-40B4-BE49-F238E27FC236}">
                          <a16:creationId xmlns:a16="http://schemas.microsoft.com/office/drawing/2014/main" id="{04D16223-AE2C-43EB-9106-BD74CA3DCB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8988" y="4419601"/>
                      <a:ext cx="4763" cy="2540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8" name="Rectangle 1277">
                      <a:extLst>
                        <a:ext uri="{FF2B5EF4-FFF2-40B4-BE49-F238E27FC236}">
                          <a16:creationId xmlns:a16="http://schemas.microsoft.com/office/drawing/2014/main" id="{EA23F2EA-1CF1-4CDF-B3E0-7B9F19C256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1688" y="4419601"/>
                      <a:ext cx="3175" cy="2540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89" name="Rectangle 1278">
                      <a:extLst>
                        <a:ext uri="{FF2B5EF4-FFF2-40B4-BE49-F238E27FC236}">
                          <a16:creationId xmlns:a16="http://schemas.microsoft.com/office/drawing/2014/main" id="{196C0E85-9A67-4B3E-838F-881A90E7A8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163" y="4438651"/>
                      <a:ext cx="12700" cy="6350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0" name="Rectangle 1279">
                      <a:extLst>
                        <a:ext uri="{FF2B5EF4-FFF2-40B4-BE49-F238E27FC236}">
                          <a16:creationId xmlns:a16="http://schemas.microsoft.com/office/drawing/2014/main" id="{74920E5C-B87A-4E9A-BA09-F73D03E8CC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163" y="4419601"/>
                      <a:ext cx="12700" cy="4763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1" name="Rectangle 1280">
                      <a:extLst>
                        <a:ext uri="{FF2B5EF4-FFF2-40B4-BE49-F238E27FC236}">
                          <a16:creationId xmlns:a16="http://schemas.microsoft.com/office/drawing/2014/main" id="{03B1D5B8-10B1-465F-8B6E-9B7E2EB7CC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5976" y="4422776"/>
                      <a:ext cx="4763" cy="22225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2" name="Rectangle 1281">
                      <a:extLst>
                        <a:ext uri="{FF2B5EF4-FFF2-40B4-BE49-F238E27FC236}">
                          <a16:creationId xmlns:a16="http://schemas.microsoft.com/office/drawing/2014/main" id="{D90465C3-1D6B-4816-98A6-B4CD43F4D9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626" y="4419601"/>
                      <a:ext cx="15875" cy="4763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3" name="Rectangle 1282">
                      <a:extLst>
                        <a:ext uri="{FF2B5EF4-FFF2-40B4-BE49-F238E27FC236}">
                          <a16:creationId xmlns:a16="http://schemas.microsoft.com/office/drawing/2014/main" id="{99738EE3-DFD5-4AFC-BB48-B4C8A64F42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7076" y="4465639"/>
                      <a:ext cx="182563" cy="7938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4" name="Freeform 1283">
                      <a:extLst>
                        <a:ext uri="{FF2B5EF4-FFF2-40B4-BE49-F238E27FC236}">
                          <a16:creationId xmlns:a16="http://schemas.microsoft.com/office/drawing/2014/main" id="{E4DD56FB-0FAE-4BFC-9899-E7536C07A5A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31838" y="4478339"/>
                      <a:ext cx="173038" cy="254000"/>
                    </a:xfrm>
                    <a:custGeom>
                      <a:avLst/>
                      <a:gdLst>
                        <a:gd name="T0" fmla="*/ 255 w 325"/>
                        <a:gd name="T1" fmla="*/ 366 h 480"/>
                        <a:gd name="T2" fmla="*/ 296 w 325"/>
                        <a:gd name="T3" fmla="*/ 326 h 480"/>
                        <a:gd name="T4" fmla="*/ 181 w 325"/>
                        <a:gd name="T5" fmla="*/ 326 h 480"/>
                        <a:gd name="T6" fmla="*/ 221 w 325"/>
                        <a:gd name="T7" fmla="*/ 366 h 480"/>
                        <a:gd name="T8" fmla="*/ 181 w 325"/>
                        <a:gd name="T9" fmla="*/ 326 h 480"/>
                        <a:gd name="T10" fmla="*/ 105 w 325"/>
                        <a:gd name="T11" fmla="*/ 366 h 480"/>
                        <a:gd name="T12" fmla="*/ 145 w 325"/>
                        <a:gd name="T13" fmla="*/ 326 h 480"/>
                        <a:gd name="T14" fmla="*/ 30 w 325"/>
                        <a:gd name="T15" fmla="*/ 326 h 480"/>
                        <a:gd name="T16" fmla="*/ 70 w 325"/>
                        <a:gd name="T17" fmla="*/ 366 h 480"/>
                        <a:gd name="T18" fmla="*/ 30 w 325"/>
                        <a:gd name="T19" fmla="*/ 326 h 480"/>
                        <a:gd name="T20" fmla="*/ 255 w 325"/>
                        <a:gd name="T21" fmla="*/ 292 h 480"/>
                        <a:gd name="T22" fmla="*/ 296 w 325"/>
                        <a:gd name="T23" fmla="*/ 252 h 480"/>
                        <a:gd name="T24" fmla="*/ 181 w 325"/>
                        <a:gd name="T25" fmla="*/ 252 h 480"/>
                        <a:gd name="T26" fmla="*/ 221 w 325"/>
                        <a:gd name="T27" fmla="*/ 292 h 480"/>
                        <a:gd name="T28" fmla="*/ 181 w 325"/>
                        <a:gd name="T29" fmla="*/ 252 h 480"/>
                        <a:gd name="T30" fmla="*/ 105 w 325"/>
                        <a:gd name="T31" fmla="*/ 292 h 480"/>
                        <a:gd name="T32" fmla="*/ 145 w 325"/>
                        <a:gd name="T33" fmla="*/ 252 h 480"/>
                        <a:gd name="T34" fmla="*/ 30 w 325"/>
                        <a:gd name="T35" fmla="*/ 252 h 480"/>
                        <a:gd name="T36" fmla="*/ 70 w 325"/>
                        <a:gd name="T37" fmla="*/ 292 h 480"/>
                        <a:gd name="T38" fmla="*/ 30 w 325"/>
                        <a:gd name="T39" fmla="*/ 252 h 480"/>
                        <a:gd name="T40" fmla="*/ 255 w 325"/>
                        <a:gd name="T41" fmla="*/ 219 h 480"/>
                        <a:gd name="T42" fmla="*/ 296 w 325"/>
                        <a:gd name="T43" fmla="*/ 179 h 480"/>
                        <a:gd name="T44" fmla="*/ 181 w 325"/>
                        <a:gd name="T45" fmla="*/ 179 h 480"/>
                        <a:gd name="T46" fmla="*/ 221 w 325"/>
                        <a:gd name="T47" fmla="*/ 219 h 480"/>
                        <a:gd name="T48" fmla="*/ 181 w 325"/>
                        <a:gd name="T49" fmla="*/ 179 h 480"/>
                        <a:gd name="T50" fmla="*/ 105 w 325"/>
                        <a:gd name="T51" fmla="*/ 219 h 480"/>
                        <a:gd name="T52" fmla="*/ 145 w 325"/>
                        <a:gd name="T53" fmla="*/ 179 h 480"/>
                        <a:gd name="T54" fmla="*/ 30 w 325"/>
                        <a:gd name="T55" fmla="*/ 179 h 480"/>
                        <a:gd name="T56" fmla="*/ 70 w 325"/>
                        <a:gd name="T57" fmla="*/ 219 h 480"/>
                        <a:gd name="T58" fmla="*/ 30 w 325"/>
                        <a:gd name="T59" fmla="*/ 179 h 480"/>
                        <a:gd name="T60" fmla="*/ 255 w 325"/>
                        <a:gd name="T61" fmla="*/ 146 h 480"/>
                        <a:gd name="T62" fmla="*/ 296 w 325"/>
                        <a:gd name="T63" fmla="*/ 106 h 480"/>
                        <a:gd name="T64" fmla="*/ 181 w 325"/>
                        <a:gd name="T65" fmla="*/ 106 h 480"/>
                        <a:gd name="T66" fmla="*/ 221 w 325"/>
                        <a:gd name="T67" fmla="*/ 146 h 480"/>
                        <a:gd name="T68" fmla="*/ 181 w 325"/>
                        <a:gd name="T69" fmla="*/ 106 h 480"/>
                        <a:gd name="T70" fmla="*/ 105 w 325"/>
                        <a:gd name="T71" fmla="*/ 146 h 480"/>
                        <a:gd name="T72" fmla="*/ 145 w 325"/>
                        <a:gd name="T73" fmla="*/ 106 h 480"/>
                        <a:gd name="T74" fmla="*/ 30 w 325"/>
                        <a:gd name="T75" fmla="*/ 106 h 480"/>
                        <a:gd name="T76" fmla="*/ 70 w 325"/>
                        <a:gd name="T77" fmla="*/ 146 h 480"/>
                        <a:gd name="T78" fmla="*/ 30 w 325"/>
                        <a:gd name="T79" fmla="*/ 106 h 480"/>
                        <a:gd name="T80" fmla="*/ 255 w 325"/>
                        <a:gd name="T81" fmla="*/ 73 h 480"/>
                        <a:gd name="T82" fmla="*/ 296 w 325"/>
                        <a:gd name="T83" fmla="*/ 33 h 480"/>
                        <a:gd name="T84" fmla="*/ 181 w 325"/>
                        <a:gd name="T85" fmla="*/ 33 h 480"/>
                        <a:gd name="T86" fmla="*/ 221 w 325"/>
                        <a:gd name="T87" fmla="*/ 73 h 480"/>
                        <a:gd name="T88" fmla="*/ 181 w 325"/>
                        <a:gd name="T89" fmla="*/ 33 h 480"/>
                        <a:gd name="T90" fmla="*/ 105 w 325"/>
                        <a:gd name="T91" fmla="*/ 73 h 480"/>
                        <a:gd name="T92" fmla="*/ 145 w 325"/>
                        <a:gd name="T93" fmla="*/ 33 h 480"/>
                        <a:gd name="T94" fmla="*/ 30 w 325"/>
                        <a:gd name="T95" fmla="*/ 33 h 480"/>
                        <a:gd name="T96" fmla="*/ 70 w 325"/>
                        <a:gd name="T97" fmla="*/ 73 h 480"/>
                        <a:gd name="T98" fmla="*/ 30 w 325"/>
                        <a:gd name="T99" fmla="*/ 33 h 480"/>
                        <a:gd name="T100" fmla="*/ 325 w 325"/>
                        <a:gd name="T101" fmla="*/ 0 h 480"/>
                        <a:gd name="T102" fmla="*/ 196 w 325"/>
                        <a:gd name="T103" fmla="*/ 480 h 480"/>
                        <a:gd name="T104" fmla="*/ 130 w 325"/>
                        <a:gd name="T105" fmla="*/ 407 h 480"/>
                        <a:gd name="T106" fmla="*/ 0 w 325"/>
                        <a:gd name="T107" fmla="*/ 48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325" h="480">
                          <a:moveTo>
                            <a:pt x="255" y="326"/>
                          </a:moveTo>
                          <a:lnTo>
                            <a:pt x="255" y="366"/>
                          </a:lnTo>
                          <a:lnTo>
                            <a:pt x="296" y="366"/>
                          </a:lnTo>
                          <a:lnTo>
                            <a:pt x="296" y="326"/>
                          </a:lnTo>
                          <a:lnTo>
                            <a:pt x="255" y="326"/>
                          </a:lnTo>
                          <a:close/>
                          <a:moveTo>
                            <a:pt x="181" y="326"/>
                          </a:moveTo>
                          <a:lnTo>
                            <a:pt x="181" y="366"/>
                          </a:lnTo>
                          <a:lnTo>
                            <a:pt x="221" y="366"/>
                          </a:lnTo>
                          <a:lnTo>
                            <a:pt x="221" y="326"/>
                          </a:lnTo>
                          <a:lnTo>
                            <a:pt x="181" y="326"/>
                          </a:lnTo>
                          <a:close/>
                          <a:moveTo>
                            <a:pt x="105" y="326"/>
                          </a:moveTo>
                          <a:lnTo>
                            <a:pt x="105" y="366"/>
                          </a:lnTo>
                          <a:lnTo>
                            <a:pt x="145" y="366"/>
                          </a:lnTo>
                          <a:lnTo>
                            <a:pt x="145" y="326"/>
                          </a:lnTo>
                          <a:lnTo>
                            <a:pt x="105" y="326"/>
                          </a:lnTo>
                          <a:close/>
                          <a:moveTo>
                            <a:pt x="30" y="326"/>
                          </a:moveTo>
                          <a:lnTo>
                            <a:pt x="30" y="366"/>
                          </a:lnTo>
                          <a:lnTo>
                            <a:pt x="70" y="366"/>
                          </a:lnTo>
                          <a:lnTo>
                            <a:pt x="70" y="326"/>
                          </a:lnTo>
                          <a:lnTo>
                            <a:pt x="30" y="326"/>
                          </a:lnTo>
                          <a:close/>
                          <a:moveTo>
                            <a:pt x="255" y="252"/>
                          </a:moveTo>
                          <a:lnTo>
                            <a:pt x="255" y="292"/>
                          </a:lnTo>
                          <a:lnTo>
                            <a:pt x="296" y="292"/>
                          </a:lnTo>
                          <a:lnTo>
                            <a:pt x="296" y="252"/>
                          </a:lnTo>
                          <a:lnTo>
                            <a:pt x="255" y="252"/>
                          </a:lnTo>
                          <a:close/>
                          <a:moveTo>
                            <a:pt x="181" y="252"/>
                          </a:moveTo>
                          <a:lnTo>
                            <a:pt x="181" y="292"/>
                          </a:lnTo>
                          <a:lnTo>
                            <a:pt x="221" y="292"/>
                          </a:lnTo>
                          <a:lnTo>
                            <a:pt x="221" y="252"/>
                          </a:lnTo>
                          <a:lnTo>
                            <a:pt x="181" y="252"/>
                          </a:lnTo>
                          <a:close/>
                          <a:moveTo>
                            <a:pt x="105" y="252"/>
                          </a:moveTo>
                          <a:lnTo>
                            <a:pt x="105" y="292"/>
                          </a:lnTo>
                          <a:lnTo>
                            <a:pt x="145" y="292"/>
                          </a:lnTo>
                          <a:lnTo>
                            <a:pt x="145" y="252"/>
                          </a:lnTo>
                          <a:lnTo>
                            <a:pt x="105" y="252"/>
                          </a:lnTo>
                          <a:close/>
                          <a:moveTo>
                            <a:pt x="30" y="252"/>
                          </a:moveTo>
                          <a:lnTo>
                            <a:pt x="30" y="292"/>
                          </a:lnTo>
                          <a:lnTo>
                            <a:pt x="70" y="292"/>
                          </a:lnTo>
                          <a:lnTo>
                            <a:pt x="70" y="252"/>
                          </a:lnTo>
                          <a:lnTo>
                            <a:pt x="30" y="252"/>
                          </a:lnTo>
                          <a:close/>
                          <a:moveTo>
                            <a:pt x="255" y="179"/>
                          </a:moveTo>
                          <a:lnTo>
                            <a:pt x="255" y="219"/>
                          </a:lnTo>
                          <a:lnTo>
                            <a:pt x="296" y="219"/>
                          </a:lnTo>
                          <a:lnTo>
                            <a:pt x="296" y="179"/>
                          </a:lnTo>
                          <a:lnTo>
                            <a:pt x="255" y="179"/>
                          </a:lnTo>
                          <a:close/>
                          <a:moveTo>
                            <a:pt x="181" y="179"/>
                          </a:moveTo>
                          <a:lnTo>
                            <a:pt x="181" y="219"/>
                          </a:lnTo>
                          <a:lnTo>
                            <a:pt x="221" y="219"/>
                          </a:lnTo>
                          <a:lnTo>
                            <a:pt x="221" y="179"/>
                          </a:lnTo>
                          <a:lnTo>
                            <a:pt x="181" y="179"/>
                          </a:lnTo>
                          <a:close/>
                          <a:moveTo>
                            <a:pt x="105" y="179"/>
                          </a:moveTo>
                          <a:lnTo>
                            <a:pt x="105" y="219"/>
                          </a:lnTo>
                          <a:lnTo>
                            <a:pt x="145" y="219"/>
                          </a:lnTo>
                          <a:lnTo>
                            <a:pt x="145" y="179"/>
                          </a:lnTo>
                          <a:lnTo>
                            <a:pt x="105" y="179"/>
                          </a:lnTo>
                          <a:close/>
                          <a:moveTo>
                            <a:pt x="30" y="179"/>
                          </a:moveTo>
                          <a:lnTo>
                            <a:pt x="30" y="219"/>
                          </a:lnTo>
                          <a:lnTo>
                            <a:pt x="70" y="219"/>
                          </a:lnTo>
                          <a:lnTo>
                            <a:pt x="70" y="179"/>
                          </a:lnTo>
                          <a:lnTo>
                            <a:pt x="30" y="179"/>
                          </a:lnTo>
                          <a:close/>
                          <a:moveTo>
                            <a:pt x="255" y="106"/>
                          </a:moveTo>
                          <a:lnTo>
                            <a:pt x="255" y="146"/>
                          </a:lnTo>
                          <a:lnTo>
                            <a:pt x="296" y="146"/>
                          </a:lnTo>
                          <a:lnTo>
                            <a:pt x="296" y="106"/>
                          </a:lnTo>
                          <a:lnTo>
                            <a:pt x="255" y="106"/>
                          </a:lnTo>
                          <a:close/>
                          <a:moveTo>
                            <a:pt x="181" y="106"/>
                          </a:moveTo>
                          <a:lnTo>
                            <a:pt x="181" y="146"/>
                          </a:lnTo>
                          <a:lnTo>
                            <a:pt x="221" y="146"/>
                          </a:lnTo>
                          <a:lnTo>
                            <a:pt x="221" y="106"/>
                          </a:lnTo>
                          <a:lnTo>
                            <a:pt x="181" y="106"/>
                          </a:lnTo>
                          <a:close/>
                          <a:moveTo>
                            <a:pt x="105" y="106"/>
                          </a:moveTo>
                          <a:lnTo>
                            <a:pt x="105" y="146"/>
                          </a:lnTo>
                          <a:lnTo>
                            <a:pt x="145" y="146"/>
                          </a:lnTo>
                          <a:lnTo>
                            <a:pt x="145" y="106"/>
                          </a:lnTo>
                          <a:lnTo>
                            <a:pt x="105" y="106"/>
                          </a:lnTo>
                          <a:close/>
                          <a:moveTo>
                            <a:pt x="30" y="106"/>
                          </a:moveTo>
                          <a:lnTo>
                            <a:pt x="30" y="146"/>
                          </a:lnTo>
                          <a:lnTo>
                            <a:pt x="70" y="146"/>
                          </a:lnTo>
                          <a:lnTo>
                            <a:pt x="70" y="106"/>
                          </a:lnTo>
                          <a:lnTo>
                            <a:pt x="30" y="106"/>
                          </a:lnTo>
                          <a:close/>
                          <a:moveTo>
                            <a:pt x="255" y="33"/>
                          </a:moveTo>
                          <a:lnTo>
                            <a:pt x="255" y="73"/>
                          </a:lnTo>
                          <a:lnTo>
                            <a:pt x="296" y="73"/>
                          </a:lnTo>
                          <a:lnTo>
                            <a:pt x="296" y="33"/>
                          </a:lnTo>
                          <a:lnTo>
                            <a:pt x="255" y="33"/>
                          </a:lnTo>
                          <a:close/>
                          <a:moveTo>
                            <a:pt x="181" y="33"/>
                          </a:moveTo>
                          <a:lnTo>
                            <a:pt x="181" y="73"/>
                          </a:lnTo>
                          <a:lnTo>
                            <a:pt x="221" y="73"/>
                          </a:lnTo>
                          <a:lnTo>
                            <a:pt x="221" y="33"/>
                          </a:lnTo>
                          <a:lnTo>
                            <a:pt x="181" y="33"/>
                          </a:lnTo>
                          <a:close/>
                          <a:moveTo>
                            <a:pt x="105" y="33"/>
                          </a:moveTo>
                          <a:lnTo>
                            <a:pt x="105" y="73"/>
                          </a:lnTo>
                          <a:lnTo>
                            <a:pt x="145" y="73"/>
                          </a:lnTo>
                          <a:lnTo>
                            <a:pt x="145" y="33"/>
                          </a:lnTo>
                          <a:lnTo>
                            <a:pt x="105" y="33"/>
                          </a:lnTo>
                          <a:close/>
                          <a:moveTo>
                            <a:pt x="30" y="33"/>
                          </a:moveTo>
                          <a:lnTo>
                            <a:pt x="30" y="73"/>
                          </a:lnTo>
                          <a:lnTo>
                            <a:pt x="70" y="73"/>
                          </a:lnTo>
                          <a:lnTo>
                            <a:pt x="70" y="33"/>
                          </a:lnTo>
                          <a:lnTo>
                            <a:pt x="30" y="33"/>
                          </a:lnTo>
                          <a:close/>
                          <a:moveTo>
                            <a:pt x="0" y="0"/>
                          </a:moveTo>
                          <a:lnTo>
                            <a:pt x="325" y="0"/>
                          </a:lnTo>
                          <a:lnTo>
                            <a:pt x="325" y="480"/>
                          </a:lnTo>
                          <a:lnTo>
                            <a:pt x="196" y="480"/>
                          </a:lnTo>
                          <a:lnTo>
                            <a:pt x="196" y="407"/>
                          </a:lnTo>
                          <a:lnTo>
                            <a:pt x="130" y="407"/>
                          </a:lnTo>
                          <a:lnTo>
                            <a:pt x="130" y="480"/>
                          </a:lnTo>
                          <a:lnTo>
                            <a:pt x="0" y="4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5" name="Rectangle 1284">
                      <a:extLst>
                        <a:ext uri="{FF2B5EF4-FFF2-40B4-BE49-F238E27FC236}">
                          <a16:creationId xmlns:a16="http://schemas.microsoft.com/office/drawing/2014/main" id="{52995773-D83E-4081-B7AD-B95ED9BF57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7563" y="4692651"/>
                      <a:ext cx="1588" cy="39688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96" name="Rectangle 1285">
                      <a:extLst>
                        <a:ext uri="{FF2B5EF4-FFF2-40B4-BE49-F238E27FC236}">
                          <a16:creationId xmlns:a16="http://schemas.microsoft.com/office/drawing/2014/main" id="{515BC966-C0C4-4159-AB9D-99C6F5DBC0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1688" y="4729164"/>
                      <a:ext cx="34925" cy="3175"/>
                    </a:xfrm>
                    <a:prstGeom prst="rect">
                      <a:avLst/>
                    </a:prstGeom>
                    <a:grp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9E6A77C-9539-4181-9C21-67379DCB8C29}"/>
                  </a:ext>
                </a:extLst>
              </p:cNvPr>
              <p:cNvGrpSpPr/>
              <p:nvPr/>
            </p:nvGrpSpPr>
            <p:grpSpPr>
              <a:xfrm>
                <a:off x="5569148" y="5607936"/>
                <a:ext cx="6081419" cy="844140"/>
                <a:chOff x="5569141" y="5200571"/>
                <a:chExt cx="6081509" cy="844153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26133A86-D9DD-4805-87D8-9CACFD2C06DE}"/>
                    </a:ext>
                  </a:extLst>
                </p:cNvPr>
                <p:cNvGrpSpPr/>
                <p:nvPr/>
              </p:nvGrpSpPr>
              <p:grpSpPr>
                <a:xfrm>
                  <a:off x="6101721" y="5200571"/>
                  <a:ext cx="5548929" cy="844153"/>
                  <a:chOff x="6101721" y="5200571"/>
                  <a:chExt cx="5548929" cy="844153"/>
                </a:xfrm>
              </p:grpSpPr>
              <p:sp>
                <p:nvSpPr>
                  <p:cNvPr id="136" name="Rectangle 1">
                    <a:extLst>
                      <a:ext uri="{FF2B5EF4-FFF2-40B4-BE49-F238E27FC236}">
                        <a16:creationId xmlns:a16="http://schemas.microsoft.com/office/drawing/2014/main" id="{7DDCB128-2314-47B8-88BA-9B031A0D7347}"/>
                      </a:ext>
                    </a:extLst>
                  </p:cNvPr>
                  <p:cNvSpPr txBox="1">
                    <a:spLocks/>
                  </p:cNvSpPr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6101721" y="5200571"/>
                    <a:ext cx="5548929" cy="24622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vert="horz" wrap="square" lIns="0" tIns="0" rIns="0" bIns="0" rtlCol="0" anchor="t" anchorCtr="0">
                    <a:noAutofit/>
                  </a:bodyPr>
                  <a:lstStyle>
                    <a:lvl1pPr marL="0" lvl="0" indent="0" defTabSz="895350" eaLnBrk="1" latinLnBrk="0" hangingPunct="1">
                      <a:buClr>
                        <a:schemeClr val="tx2"/>
                      </a:buClr>
                      <a:buSzPct val="100000"/>
                      <a:defRPr lang="en-US" baseline="0" dirty="0">
                        <a:latin typeface="+mn-lt"/>
                      </a:defRPr>
                    </a:lvl1pPr>
                    <a:lvl2pPr marL="194400" lvl="1" indent="-190800" defTabSz="895350" eaLnBrk="1" latinLnBrk="0" hangingPunct="1">
                      <a:buClr>
                        <a:schemeClr val="tx2"/>
                      </a:buClr>
                      <a:buSzPct val="125000"/>
                      <a:buFont typeface="Arial" charset="0"/>
                      <a:buChar char="▪"/>
                      <a:defRPr lang="en-US" baseline="0" dirty="0">
                        <a:latin typeface="+mn-lt"/>
                      </a:defRPr>
                    </a:lvl2pPr>
                    <a:lvl3pPr marL="446400" lvl="2" indent="-248400" defTabSz="895350" eaLnBrk="1" latinLnBrk="0" hangingPunct="1">
                      <a:buClr>
                        <a:schemeClr val="tx2"/>
                      </a:buClr>
                      <a:buSzPct val="120000"/>
                      <a:buFont typeface="Arial" charset="0"/>
                      <a:buChar char="–"/>
                      <a:defRPr lang="en-US" baseline="0" dirty="0">
                        <a:latin typeface="+mn-lt"/>
                      </a:defRPr>
                    </a:lvl3pPr>
                    <a:lvl4pPr marL="615600" lvl="3" indent="-154800" defTabSz="895350" eaLnBrk="1" latinLnBrk="0" hangingPunct="1">
                      <a:buClr>
                        <a:schemeClr val="tx2"/>
                      </a:buClr>
                      <a:buSzPct val="120000"/>
                      <a:buFont typeface="Arial" charset="0"/>
                      <a:buChar char="▫"/>
                      <a:defRPr lang="en-US" baseline="0" dirty="0">
                        <a:latin typeface="+mn-lt"/>
                      </a:defRPr>
                    </a:lvl4pPr>
                    <a:lvl5pPr marL="748800" lvl="4" indent="-129600" defTabSz="895350" eaLnBrk="1" latinLnBrk="0" hangingPunct="1"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lang="en-US" baseline="0" dirty="0">
                        <a:latin typeface="+mn-lt"/>
                      </a:defRPr>
                    </a:lvl5pPr>
                    <a:lvl6pPr marL="999794" indent="-173575" defTabSz="1193860" eaLnBrk="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sz="2133" baseline="0">
                        <a:latin typeface="+mn-lt"/>
                      </a:defRPr>
                    </a:lvl6pPr>
                    <a:lvl7pPr marL="999794" indent="-173575" defTabSz="1193860" eaLnBrk="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sz="2133" baseline="0">
                        <a:latin typeface="+mn-lt"/>
                      </a:defRPr>
                    </a:lvl7pPr>
                    <a:lvl8pPr marL="999794" indent="-173575" defTabSz="1193860" eaLnBrk="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sz="2133" baseline="0">
                        <a:latin typeface="+mn-lt"/>
                      </a:defRPr>
                    </a:lvl8pPr>
                    <a:lvl9pPr marL="999794" indent="-173575" defTabSz="1193860" eaLnBrk="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sz="2133" baseline="0">
                        <a:latin typeface="+mn-lt"/>
                      </a:defRPr>
                    </a:lvl9pPr>
                  </a:lstStyle>
                  <a:p>
                    <a:pPr defTabSz="895347">
                      <a:spcAft>
                        <a:spcPts val="1194"/>
                      </a:spcAft>
                      <a:buClr>
                        <a:srgbClr val="002960"/>
                      </a:buClr>
                      <a:defRPr/>
                    </a:pPr>
                    <a:r>
                      <a:rPr lang="en-US" b="1" dirty="0">
                        <a:solidFill>
                          <a:schemeClr val="accent2"/>
                        </a:solidFill>
                        <a:latin typeface="Arial"/>
                      </a:rPr>
                      <a:t>Latest insights:</a:t>
                    </a: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2D516B99-8FC9-4DE7-9803-C934942463F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101721" y="5552281"/>
                    <a:ext cx="5548929" cy="492443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defTabSz="914396">
                      <a:buClr>
                        <a:srgbClr val="002960"/>
                      </a:buClr>
                      <a:defRPr/>
                    </a:pPr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</a:rPr>
                      <a:t>https://www.mckinsey.com/industries/capital-projects-and-infrastructure/our-insights.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6CC5496-15ED-468A-A1C4-D6C276A724F1}"/>
                    </a:ext>
                  </a:extLst>
                </p:cNvPr>
                <p:cNvGrpSpPr/>
                <p:nvPr/>
              </p:nvGrpSpPr>
              <p:grpSpPr>
                <a:xfrm>
                  <a:off x="5569141" y="5552281"/>
                  <a:ext cx="457200" cy="457200"/>
                  <a:chOff x="5569141" y="5552281"/>
                  <a:chExt cx="457200" cy="457200"/>
                </a:xfrm>
              </p:grpSpPr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46735468-96A4-4CF1-B0CE-D8B2B40F3548}"/>
                      </a:ext>
                    </a:extLst>
                  </p:cNvPr>
                  <p:cNvSpPr/>
                  <p:nvPr/>
                </p:nvSpPr>
                <p:spPr>
                  <a:xfrm>
                    <a:off x="5569141" y="5552281"/>
                    <a:ext cx="457200" cy="4572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BCE12766-4D73-4240-BAF4-03E77F8427A1}"/>
                      </a:ext>
                    </a:extLst>
                  </p:cNvPr>
                  <p:cNvGrpSpPr/>
                  <p:nvPr/>
                </p:nvGrpSpPr>
                <p:grpSpPr>
                  <a:xfrm>
                    <a:off x="5657385" y="5639887"/>
                    <a:ext cx="280712" cy="281989"/>
                    <a:chOff x="4656136" y="4424363"/>
                    <a:chExt cx="349249" cy="350838"/>
                  </a:xfrm>
                  <a:solidFill>
                    <a:schemeClr val="accent2"/>
                  </a:solidFill>
                </p:grpSpPr>
                <p:sp>
                  <p:nvSpPr>
                    <p:cNvPr id="156" name="Freeform 287">
                      <a:extLst>
                        <a:ext uri="{FF2B5EF4-FFF2-40B4-BE49-F238E27FC236}">
                          <a16:creationId xmlns:a16="http://schemas.microsoft.com/office/drawing/2014/main" id="{47E0E9A0-3763-40BA-8110-35D7D79750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87886" y="4702176"/>
                      <a:ext cx="77787" cy="61913"/>
                    </a:xfrm>
                    <a:custGeom>
                      <a:avLst/>
                      <a:gdLst>
                        <a:gd name="T0" fmla="*/ 0 w 98"/>
                        <a:gd name="T1" fmla="*/ 0 h 78"/>
                        <a:gd name="T2" fmla="*/ 61 w 98"/>
                        <a:gd name="T3" fmla="*/ 0 h 78"/>
                        <a:gd name="T4" fmla="*/ 78 w 98"/>
                        <a:gd name="T5" fmla="*/ 39 h 78"/>
                        <a:gd name="T6" fmla="*/ 98 w 98"/>
                        <a:gd name="T7" fmla="*/ 78 h 78"/>
                        <a:gd name="T8" fmla="*/ 69 w 98"/>
                        <a:gd name="T9" fmla="*/ 63 h 78"/>
                        <a:gd name="T10" fmla="*/ 44 w 98"/>
                        <a:gd name="T11" fmla="*/ 46 h 78"/>
                        <a:gd name="T12" fmla="*/ 21 w 98"/>
                        <a:gd name="T13" fmla="*/ 24 h 78"/>
                        <a:gd name="T14" fmla="*/ 0 w 98"/>
                        <a:gd name="T15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8" h="78">
                          <a:moveTo>
                            <a:pt x="0" y="0"/>
                          </a:moveTo>
                          <a:lnTo>
                            <a:pt x="61" y="0"/>
                          </a:lnTo>
                          <a:lnTo>
                            <a:pt x="78" y="39"/>
                          </a:lnTo>
                          <a:lnTo>
                            <a:pt x="98" y="78"/>
                          </a:lnTo>
                          <a:lnTo>
                            <a:pt x="69" y="63"/>
                          </a:lnTo>
                          <a:lnTo>
                            <a:pt x="44" y="46"/>
                          </a:lnTo>
                          <a:lnTo>
                            <a:pt x="21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7" name="Freeform 288">
                      <a:extLst>
                        <a:ext uri="{FF2B5EF4-FFF2-40B4-BE49-F238E27FC236}">
                          <a16:creationId xmlns:a16="http://schemas.microsoft.com/office/drawing/2014/main" id="{391F4919-E66B-4BE9-A21C-4BF07C8A6A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4561" y="4702176"/>
                      <a:ext cx="66675" cy="73025"/>
                    </a:xfrm>
                    <a:custGeom>
                      <a:avLst/>
                      <a:gdLst>
                        <a:gd name="T0" fmla="*/ 0 w 84"/>
                        <a:gd name="T1" fmla="*/ 0 h 93"/>
                        <a:gd name="T2" fmla="*/ 84 w 84"/>
                        <a:gd name="T3" fmla="*/ 0 h 93"/>
                        <a:gd name="T4" fmla="*/ 84 w 84"/>
                        <a:gd name="T5" fmla="*/ 93 h 93"/>
                        <a:gd name="T6" fmla="*/ 47 w 84"/>
                        <a:gd name="T7" fmla="*/ 88 h 93"/>
                        <a:gd name="T8" fmla="*/ 20 w 84"/>
                        <a:gd name="T9" fmla="*/ 46 h 93"/>
                        <a:gd name="T10" fmla="*/ 0 w 84"/>
                        <a:gd name="T11" fmla="*/ 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93">
                          <a:moveTo>
                            <a:pt x="0" y="0"/>
                          </a:moveTo>
                          <a:lnTo>
                            <a:pt x="84" y="0"/>
                          </a:lnTo>
                          <a:lnTo>
                            <a:pt x="84" y="93"/>
                          </a:lnTo>
                          <a:lnTo>
                            <a:pt x="47" y="88"/>
                          </a:lnTo>
                          <a:lnTo>
                            <a:pt x="20" y="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8" name="Freeform 289">
                      <a:extLst>
                        <a:ext uri="{FF2B5EF4-FFF2-40B4-BE49-F238E27FC236}">
                          <a16:creationId xmlns:a16="http://schemas.microsoft.com/office/drawing/2014/main" id="{70F0DBA5-1E35-487E-98A3-8666D76C4E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6136" y="4608513"/>
                      <a:ext cx="73025" cy="74613"/>
                    </a:xfrm>
                    <a:custGeom>
                      <a:avLst/>
                      <a:gdLst>
                        <a:gd name="T0" fmla="*/ 0 w 93"/>
                        <a:gd name="T1" fmla="*/ 0 h 95"/>
                        <a:gd name="T2" fmla="*/ 79 w 93"/>
                        <a:gd name="T3" fmla="*/ 1 h 95"/>
                        <a:gd name="T4" fmla="*/ 84 w 93"/>
                        <a:gd name="T5" fmla="*/ 49 h 95"/>
                        <a:gd name="T6" fmla="*/ 93 w 93"/>
                        <a:gd name="T7" fmla="*/ 95 h 95"/>
                        <a:gd name="T8" fmla="*/ 25 w 93"/>
                        <a:gd name="T9" fmla="*/ 95 h 95"/>
                        <a:gd name="T10" fmla="*/ 12 w 93"/>
                        <a:gd name="T11" fmla="*/ 65 h 95"/>
                        <a:gd name="T12" fmla="*/ 3 w 93"/>
                        <a:gd name="T13" fmla="*/ 33 h 95"/>
                        <a:gd name="T14" fmla="*/ 0 w 93"/>
                        <a:gd name="T15" fmla="*/ 0 h 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3" h="95">
                          <a:moveTo>
                            <a:pt x="0" y="0"/>
                          </a:moveTo>
                          <a:lnTo>
                            <a:pt x="79" y="1"/>
                          </a:lnTo>
                          <a:lnTo>
                            <a:pt x="84" y="49"/>
                          </a:lnTo>
                          <a:lnTo>
                            <a:pt x="93" y="95"/>
                          </a:lnTo>
                          <a:lnTo>
                            <a:pt x="25" y="95"/>
                          </a:lnTo>
                          <a:lnTo>
                            <a:pt x="12" y="65"/>
                          </a:lnTo>
                          <a:lnTo>
                            <a:pt x="3" y="3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9" name="Freeform 290">
                      <a:extLst>
                        <a:ext uri="{FF2B5EF4-FFF2-40B4-BE49-F238E27FC236}">
                          <a16:creationId xmlns:a16="http://schemas.microsoft.com/office/drawing/2014/main" id="{5956D1FD-D92A-49EA-8DCD-D023665534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37098" y="4610101"/>
                      <a:ext cx="84137" cy="73025"/>
                    </a:xfrm>
                    <a:custGeom>
                      <a:avLst/>
                      <a:gdLst>
                        <a:gd name="T0" fmla="*/ 0 w 107"/>
                        <a:gd name="T1" fmla="*/ 0 h 94"/>
                        <a:gd name="T2" fmla="*/ 107 w 107"/>
                        <a:gd name="T3" fmla="*/ 0 h 94"/>
                        <a:gd name="T4" fmla="*/ 107 w 107"/>
                        <a:gd name="T5" fmla="*/ 94 h 94"/>
                        <a:gd name="T6" fmla="*/ 15 w 107"/>
                        <a:gd name="T7" fmla="*/ 94 h 94"/>
                        <a:gd name="T8" fmla="*/ 5 w 107"/>
                        <a:gd name="T9" fmla="*/ 48 h 94"/>
                        <a:gd name="T10" fmla="*/ 0 w 107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7" h="94">
                          <a:moveTo>
                            <a:pt x="0" y="0"/>
                          </a:moveTo>
                          <a:lnTo>
                            <a:pt x="107" y="0"/>
                          </a:lnTo>
                          <a:lnTo>
                            <a:pt x="107" y="94"/>
                          </a:lnTo>
                          <a:lnTo>
                            <a:pt x="15" y="94"/>
                          </a:lnTo>
                          <a:lnTo>
                            <a:pt x="5" y="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0" name="Freeform 291">
                      <a:extLst>
                        <a:ext uri="{FF2B5EF4-FFF2-40B4-BE49-F238E27FC236}">
                          <a16:creationId xmlns:a16="http://schemas.microsoft.com/office/drawing/2014/main" id="{0CEA6866-96AB-4D2E-B897-F3C6F05A59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4561" y="4424363"/>
                      <a:ext cx="66675" cy="73025"/>
                    </a:xfrm>
                    <a:custGeom>
                      <a:avLst/>
                      <a:gdLst>
                        <a:gd name="T0" fmla="*/ 84 w 84"/>
                        <a:gd name="T1" fmla="*/ 0 h 93"/>
                        <a:gd name="T2" fmla="*/ 84 w 84"/>
                        <a:gd name="T3" fmla="*/ 93 h 93"/>
                        <a:gd name="T4" fmla="*/ 0 w 84"/>
                        <a:gd name="T5" fmla="*/ 93 h 93"/>
                        <a:gd name="T6" fmla="*/ 20 w 84"/>
                        <a:gd name="T7" fmla="*/ 47 h 93"/>
                        <a:gd name="T8" fmla="*/ 46 w 84"/>
                        <a:gd name="T9" fmla="*/ 5 h 93"/>
                        <a:gd name="T10" fmla="*/ 84 w 84"/>
                        <a:gd name="T11" fmla="*/ 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93">
                          <a:moveTo>
                            <a:pt x="84" y="0"/>
                          </a:moveTo>
                          <a:lnTo>
                            <a:pt x="84" y="93"/>
                          </a:lnTo>
                          <a:lnTo>
                            <a:pt x="0" y="93"/>
                          </a:lnTo>
                          <a:lnTo>
                            <a:pt x="20" y="47"/>
                          </a:lnTo>
                          <a:lnTo>
                            <a:pt x="46" y="5"/>
                          </a:lnTo>
                          <a:lnTo>
                            <a:pt x="8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1" name="Freeform 292">
                      <a:extLst>
                        <a:ext uri="{FF2B5EF4-FFF2-40B4-BE49-F238E27FC236}">
                          <a16:creationId xmlns:a16="http://schemas.microsoft.com/office/drawing/2014/main" id="{2DA7613F-F101-4AB5-9312-38E9710763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87886" y="4437063"/>
                      <a:ext cx="76200" cy="60325"/>
                    </a:xfrm>
                    <a:custGeom>
                      <a:avLst/>
                      <a:gdLst>
                        <a:gd name="T0" fmla="*/ 97 w 97"/>
                        <a:gd name="T1" fmla="*/ 0 h 77"/>
                        <a:gd name="T2" fmla="*/ 77 w 97"/>
                        <a:gd name="T3" fmla="*/ 37 h 77"/>
                        <a:gd name="T4" fmla="*/ 61 w 97"/>
                        <a:gd name="T5" fmla="*/ 77 h 77"/>
                        <a:gd name="T6" fmla="*/ 0 w 97"/>
                        <a:gd name="T7" fmla="*/ 77 h 77"/>
                        <a:gd name="T8" fmla="*/ 21 w 97"/>
                        <a:gd name="T9" fmla="*/ 53 h 77"/>
                        <a:gd name="T10" fmla="*/ 44 w 97"/>
                        <a:gd name="T11" fmla="*/ 32 h 77"/>
                        <a:gd name="T12" fmla="*/ 69 w 97"/>
                        <a:gd name="T13" fmla="*/ 14 h 77"/>
                        <a:gd name="T14" fmla="*/ 97 w 97"/>
                        <a:gd name="T15" fmla="*/ 0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7" h="77">
                          <a:moveTo>
                            <a:pt x="97" y="0"/>
                          </a:moveTo>
                          <a:lnTo>
                            <a:pt x="77" y="37"/>
                          </a:lnTo>
                          <a:lnTo>
                            <a:pt x="61" y="77"/>
                          </a:lnTo>
                          <a:lnTo>
                            <a:pt x="0" y="77"/>
                          </a:lnTo>
                          <a:lnTo>
                            <a:pt x="21" y="53"/>
                          </a:lnTo>
                          <a:lnTo>
                            <a:pt x="44" y="32"/>
                          </a:lnTo>
                          <a:lnTo>
                            <a:pt x="69" y="14"/>
                          </a:ln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2" name="Freeform 293">
                      <a:extLst>
                        <a:ext uri="{FF2B5EF4-FFF2-40B4-BE49-F238E27FC236}">
                          <a16:creationId xmlns:a16="http://schemas.microsoft.com/office/drawing/2014/main" id="{341ED789-B688-4668-AD4D-A39DF3D731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6136" y="4516438"/>
                      <a:ext cx="73025" cy="74613"/>
                    </a:xfrm>
                    <a:custGeom>
                      <a:avLst/>
                      <a:gdLst>
                        <a:gd name="T0" fmla="*/ 25 w 93"/>
                        <a:gd name="T1" fmla="*/ 0 h 93"/>
                        <a:gd name="T2" fmla="*/ 93 w 93"/>
                        <a:gd name="T3" fmla="*/ 0 h 93"/>
                        <a:gd name="T4" fmla="*/ 83 w 93"/>
                        <a:gd name="T5" fmla="*/ 46 h 93"/>
                        <a:gd name="T6" fmla="*/ 79 w 93"/>
                        <a:gd name="T7" fmla="*/ 93 h 93"/>
                        <a:gd name="T8" fmla="*/ 0 w 93"/>
                        <a:gd name="T9" fmla="*/ 93 h 93"/>
                        <a:gd name="T10" fmla="*/ 3 w 93"/>
                        <a:gd name="T11" fmla="*/ 60 h 93"/>
                        <a:gd name="T12" fmla="*/ 12 w 93"/>
                        <a:gd name="T13" fmla="*/ 29 h 93"/>
                        <a:gd name="T14" fmla="*/ 25 w 93"/>
                        <a:gd name="T15" fmla="*/ 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3" h="93">
                          <a:moveTo>
                            <a:pt x="25" y="0"/>
                          </a:moveTo>
                          <a:lnTo>
                            <a:pt x="93" y="0"/>
                          </a:lnTo>
                          <a:lnTo>
                            <a:pt x="83" y="46"/>
                          </a:lnTo>
                          <a:lnTo>
                            <a:pt x="79" y="93"/>
                          </a:lnTo>
                          <a:lnTo>
                            <a:pt x="0" y="93"/>
                          </a:lnTo>
                          <a:lnTo>
                            <a:pt x="3" y="60"/>
                          </a:lnTo>
                          <a:lnTo>
                            <a:pt x="12" y="2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3" name="Freeform 294">
                      <a:extLst>
                        <a:ext uri="{FF2B5EF4-FFF2-40B4-BE49-F238E27FC236}">
                          <a16:creationId xmlns:a16="http://schemas.microsoft.com/office/drawing/2014/main" id="{D726B3A9-0DEC-4A5D-9B18-939E07EE06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37098" y="4516438"/>
                      <a:ext cx="84137" cy="74613"/>
                    </a:xfrm>
                    <a:custGeom>
                      <a:avLst/>
                      <a:gdLst>
                        <a:gd name="T0" fmla="*/ 15 w 107"/>
                        <a:gd name="T1" fmla="*/ 0 h 94"/>
                        <a:gd name="T2" fmla="*/ 107 w 107"/>
                        <a:gd name="T3" fmla="*/ 0 h 94"/>
                        <a:gd name="T4" fmla="*/ 107 w 107"/>
                        <a:gd name="T5" fmla="*/ 94 h 94"/>
                        <a:gd name="T6" fmla="*/ 0 w 107"/>
                        <a:gd name="T7" fmla="*/ 93 h 94"/>
                        <a:gd name="T8" fmla="*/ 5 w 107"/>
                        <a:gd name="T9" fmla="*/ 46 h 94"/>
                        <a:gd name="T10" fmla="*/ 15 w 107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7" h="94">
                          <a:moveTo>
                            <a:pt x="15" y="0"/>
                          </a:moveTo>
                          <a:lnTo>
                            <a:pt x="107" y="0"/>
                          </a:lnTo>
                          <a:lnTo>
                            <a:pt x="107" y="94"/>
                          </a:lnTo>
                          <a:lnTo>
                            <a:pt x="0" y="93"/>
                          </a:lnTo>
                          <a:lnTo>
                            <a:pt x="5" y="46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4" name="Freeform 295">
                      <a:extLst>
                        <a:ext uri="{FF2B5EF4-FFF2-40B4-BE49-F238E27FC236}">
                          <a16:creationId xmlns:a16="http://schemas.microsoft.com/office/drawing/2014/main" id="{C5E0A814-EC42-4735-8712-BD12D72681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4261" y="4702176"/>
                      <a:ext cx="79375" cy="61913"/>
                    </a:xfrm>
                    <a:custGeom>
                      <a:avLst/>
                      <a:gdLst>
                        <a:gd name="T0" fmla="*/ 37 w 98"/>
                        <a:gd name="T1" fmla="*/ 0 h 78"/>
                        <a:gd name="T2" fmla="*/ 98 w 98"/>
                        <a:gd name="T3" fmla="*/ 0 h 78"/>
                        <a:gd name="T4" fmla="*/ 78 w 98"/>
                        <a:gd name="T5" fmla="*/ 24 h 78"/>
                        <a:gd name="T6" fmla="*/ 55 w 98"/>
                        <a:gd name="T7" fmla="*/ 46 h 78"/>
                        <a:gd name="T8" fmla="*/ 28 w 98"/>
                        <a:gd name="T9" fmla="*/ 63 h 78"/>
                        <a:gd name="T10" fmla="*/ 0 w 98"/>
                        <a:gd name="T11" fmla="*/ 78 h 78"/>
                        <a:gd name="T12" fmla="*/ 20 w 98"/>
                        <a:gd name="T13" fmla="*/ 40 h 78"/>
                        <a:gd name="T14" fmla="*/ 37 w 98"/>
                        <a:gd name="T15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8" h="78">
                          <a:moveTo>
                            <a:pt x="37" y="0"/>
                          </a:moveTo>
                          <a:lnTo>
                            <a:pt x="98" y="0"/>
                          </a:lnTo>
                          <a:lnTo>
                            <a:pt x="78" y="24"/>
                          </a:lnTo>
                          <a:lnTo>
                            <a:pt x="55" y="46"/>
                          </a:lnTo>
                          <a:lnTo>
                            <a:pt x="28" y="63"/>
                          </a:lnTo>
                          <a:lnTo>
                            <a:pt x="0" y="78"/>
                          </a:lnTo>
                          <a:lnTo>
                            <a:pt x="20" y="40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5" name="Freeform 296">
                      <a:extLst>
                        <a:ext uri="{FF2B5EF4-FFF2-40B4-BE49-F238E27FC236}">
                          <a16:creationId xmlns:a16="http://schemas.microsoft.com/office/drawing/2014/main" id="{3F590EFC-D8EC-413C-94DE-5880124E86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98" y="4702176"/>
                      <a:ext cx="66675" cy="73025"/>
                    </a:xfrm>
                    <a:custGeom>
                      <a:avLst/>
                      <a:gdLst>
                        <a:gd name="T0" fmla="*/ 0 w 85"/>
                        <a:gd name="T1" fmla="*/ 0 h 93"/>
                        <a:gd name="T2" fmla="*/ 85 w 85"/>
                        <a:gd name="T3" fmla="*/ 0 h 93"/>
                        <a:gd name="T4" fmla="*/ 64 w 85"/>
                        <a:gd name="T5" fmla="*/ 46 h 93"/>
                        <a:gd name="T6" fmla="*/ 37 w 85"/>
                        <a:gd name="T7" fmla="*/ 88 h 93"/>
                        <a:gd name="T8" fmla="*/ 0 w 85"/>
                        <a:gd name="T9" fmla="*/ 93 h 93"/>
                        <a:gd name="T10" fmla="*/ 0 w 85"/>
                        <a:gd name="T11" fmla="*/ 0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5" h="93">
                          <a:moveTo>
                            <a:pt x="0" y="0"/>
                          </a:moveTo>
                          <a:lnTo>
                            <a:pt x="85" y="0"/>
                          </a:lnTo>
                          <a:lnTo>
                            <a:pt x="64" y="46"/>
                          </a:lnTo>
                          <a:lnTo>
                            <a:pt x="37" y="88"/>
                          </a:lnTo>
                          <a:lnTo>
                            <a:pt x="0" y="9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6" name="Freeform 297">
                      <a:extLst>
                        <a:ext uri="{FF2B5EF4-FFF2-40B4-BE49-F238E27FC236}">
                          <a16:creationId xmlns:a16="http://schemas.microsoft.com/office/drawing/2014/main" id="{437B74DF-27CF-4C22-A02D-7834EE4344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0773" y="4610101"/>
                      <a:ext cx="74612" cy="73025"/>
                    </a:xfrm>
                    <a:custGeom>
                      <a:avLst/>
                      <a:gdLst>
                        <a:gd name="T0" fmla="*/ 14 w 94"/>
                        <a:gd name="T1" fmla="*/ 0 h 94"/>
                        <a:gd name="T2" fmla="*/ 94 w 94"/>
                        <a:gd name="T3" fmla="*/ 0 h 94"/>
                        <a:gd name="T4" fmla="*/ 89 w 94"/>
                        <a:gd name="T5" fmla="*/ 34 h 94"/>
                        <a:gd name="T6" fmla="*/ 80 w 94"/>
                        <a:gd name="T7" fmla="*/ 66 h 94"/>
                        <a:gd name="T8" fmla="*/ 67 w 94"/>
                        <a:gd name="T9" fmla="*/ 94 h 94"/>
                        <a:gd name="T10" fmla="*/ 0 w 94"/>
                        <a:gd name="T11" fmla="*/ 94 h 94"/>
                        <a:gd name="T12" fmla="*/ 10 w 94"/>
                        <a:gd name="T13" fmla="*/ 48 h 94"/>
                        <a:gd name="T14" fmla="*/ 14 w 94"/>
                        <a:gd name="T15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4" h="94">
                          <a:moveTo>
                            <a:pt x="14" y="0"/>
                          </a:moveTo>
                          <a:lnTo>
                            <a:pt x="94" y="0"/>
                          </a:lnTo>
                          <a:lnTo>
                            <a:pt x="89" y="34"/>
                          </a:lnTo>
                          <a:lnTo>
                            <a:pt x="80" y="66"/>
                          </a:lnTo>
                          <a:lnTo>
                            <a:pt x="67" y="94"/>
                          </a:lnTo>
                          <a:lnTo>
                            <a:pt x="0" y="94"/>
                          </a:lnTo>
                          <a:lnTo>
                            <a:pt x="10" y="48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7" name="Freeform 298">
                      <a:extLst>
                        <a:ext uri="{FF2B5EF4-FFF2-40B4-BE49-F238E27FC236}">
                          <a16:creationId xmlns:a16="http://schemas.microsoft.com/office/drawing/2014/main" id="{7D6046C5-3ACA-46BD-B8DD-B6C06A1936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98" y="4610101"/>
                      <a:ext cx="84137" cy="73025"/>
                    </a:xfrm>
                    <a:custGeom>
                      <a:avLst/>
                      <a:gdLst>
                        <a:gd name="T0" fmla="*/ 0 w 108"/>
                        <a:gd name="T1" fmla="*/ 0 h 94"/>
                        <a:gd name="T2" fmla="*/ 108 w 108"/>
                        <a:gd name="T3" fmla="*/ 0 h 94"/>
                        <a:gd name="T4" fmla="*/ 102 w 108"/>
                        <a:gd name="T5" fmla="*/ 48 h 94"/>
                        <a:gd name="T6" fmla="*/ 92 w 108"/>
                        <a:gd name="T7" fmla="*/ 94 h 94"/>
                        <a:gd name="T8" fmla="*/ 0 w 108"/>
                        <a:gd name="T9" fmla="*/ 94 h 94"/>
                        <a:gd name="T10" fmla="*/ 0 w 108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8" h="94">
                          <a:moveTo>
                            <a:pt x="0" y="0"/>
                          </a:moveTo>
                          <a:lnTo>
                            <a:pt x="108" y="0"/>
                          </a:lnTo>
                          <a:lnTo>
                            <a:pt x="102" y="48"/>
                          </a:lnTo>
                          <a:lnTo>
                            <a:pt x="92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8" name="Freeform 299">
                      <a:extLst>
                        <a:ext uri="{FF2B5EF4-FFF2-40B4-BE49-F238E27FC236}">
                          <a16:creationId xmlns:a16="http://schemas.microsoft.com/office/drawing/2014/main" id="{116E2BB0-FFA5-40B5-BC52-FEB4A6FD4D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98" y="4424363"/>
                      <a:ext cx="66675" cy="74613"/>
                    </a:xfrm>
                    <a:custGeom>
                      <a:avLst/>
                      <a:gdLst>
                        <a:gd name="T0" fmla="*/ 2 w 86"/>
                        <a:gd name="T1" fmla="*/ 0 h 94"/>
                        <a:gd name="T2" fmla="*/ 40 w 86"/>
                        <a:gd name="T3" fmla="*/ 5 h 94"/>
                        <a:gd name="T4" fmla="*/ 65 w 86"/>
                        <a:gd name="T5" fmla="*/ 48 h 94"/>
                        <a:gd name="T6" fmla="*/ 86 w 86"/>
                        <a:gd name="T7" fmla="*/ 94 h 94"/>
                        <a:gd name="T8" fmla="*/ 0 w 86"/>
                        <a:gd name="T9" fmla="*/ 93 h 94"/>
                        <a:gd name="T10" fmla="*/ 2 w 86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6" h="94">
                          <a:moveTo>
                            <a:pt x="2" y="0"/>
                          </a:moveTo>
                          <a:lnTo>
                            <a:pt x="40" y="5"/>
                          </a:lnTo>
                          <a:lnTo>
                            <a:pt x="65" y="48"/>
                          </a:lnTo>
                          <a:lnTo>
                            <a:pt x="86" y="94"/>
                          </a:lnTo>
                          <a:lnTo>
                            <a:pt x="0" y="93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69" name="Freeform 300">
                      <a:extLst>
                        <a:ext uri="{FF2B5EF4-FFF2-40B4-BE49-F238E27FC236}">
                          <a16:creationId xmlns:a16="http://schemas.microsoft.com/office/drawing/2014/main" id="{310FAE50-E0C6-41FD-82A3-6FA295DE5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97436" y="4437063"/>
                      <a:ext cx="76200" cy="61913"/>
                    </a:xfrm>
                    <a:custGeom>
                      <a:avLst/>
                      <a:gdLst>
                        <a:gd name="T0" fmla="*/ 0 w 96"/>
                        <a:gd name="T1" fmla="*/ 0 h 78"/>
                        <a:gd name="T2" fmla="*/ 28 w 96"/>
                        <a:gd name="T3" fmla="*/ 14 h 78"/>
                        <a:gd name="T4" fmla="*/ 54 w 96"/>
                        <a:gd name="T5" fmla="*/ 32 h 78"/>
                        <a:gd name="T6" fmla="*/ 77 w 96"/>
                        <a:gd name="T7" fmla="*/ 54 h 78"/>
                        <a:gd name="T8" fmla="*/ 96 w 96"/>
                        <a:gd name="T9" fmla="*/ 78 h 78"/>
                        <a:gd name="T10" fmla="*/ 36 w 96"/>
                        <a:gd name="T11" fmla="*/ 78 h 78"/>
                        <a:gd name="T12" fmla="*/ 21 w 96"/>
                        <a:gd name="T13" fmla="*/ 37 h 78"/>
                        <a:gd name="T14" fmla="*/ 0 w 96"/>
                        <a:gd name="T15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6" h="78">
                          <a:moveTo>
                            <a:pt x="0" y="0"/>
                          </a:moveTo>
                          <a:lnTo>
                            <a:pt x="28" y="14"/>
                          </a:lnTo>
                          <a:lnTo>
                            <a:pt x="54" y="32"/>
                          </a:lnTo>
                          <a:lnTo>
                            <a:pt x="77" y="54"/>
                          </a:lnTo>
                          <a:lnTo>
                            <a:pt x="96" y="78"/>
                          </a:lnTo>
                          <a:lnTo>
                            <a:pt x="36" y="78"/>
                          </a:lnTo>
                          <a:lnTo>
                            <a:pt x="21" y="3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70" name="Freeform 301">
                      <a:extLst>
                        <a:ext uri="{FF2B5EF4-FFF2-40B4-BE49-F238E27FC236}">
                          <a16:creationId xmlns:a16="http://schemas.microsoft.com/office/drawing/2014/main" id="{331218B8-52EA-4A5F-9A4E-2DCDC6333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0773" y="4516438"/>
                      <a:ext cx="74612" cy="74613"/>
                    </a:xfrm>
                    <a:custGeom>
                      <a:avLst/>
                      <a:gdLst>
                        <a:gd name="T0" fmla="*/ 0 w 94"/>
                        <a:gd name="T1" fmla="*/ 0 h 94"/>
                        <a:gd name="T2" fmla="*/ 67 w 94"/>
                        <a:gd name="T3" fmla="*/ 1 h 94"/>
                        <a:gd name="T4" fmla="*/ 81 w 94"/>
                        <a:gd name="T5" fmla="*/ 29 h 94"/>
                        <a:gd name="T6" fmla="*/ 89 w 94"/>
                        <a:gd name="T7" fmla="*/ 61 h 94"/>
                        <a:gd name="T8" fmla="*/ 94 w 94"/>
                        <a:gd name="T9" fmla="*/ 94 h 94"/>
                        <a:gd name="T10" fmla="*/ 14 w 94"/>
                        <a:gd name="T11" fmla="*/ 94 h 94"/>
                        <a:gd name="T12" fmla="*/ 10 w 94"/>
                        <a:gd name="T13" fmla="*/ 46 h 94"/>
                        <a:gd name="T14" fmla="*/ 0 w 94"/>
                        <a:gd name="T15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4" h="94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81" y="29"/>
                          </a:lnTo>
                          <a:lnTo>
                            <a:pt x="89" y="61"/>
                          </a:lnTo>
                          <a:lnTo>
                            <a:pt x="94" y="94"/>
                          </a:lnTo>
                          <a:lnTo>
                            <a:pt x="14" y="94"/>
                          </a:lnTo>
                          <a:lnTo>
                            <a:pt x="10" y="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71" name="Freeform 302">
                      <a:extLst>
                        <a:ext uri="{FF2B5EF4-FFF2-40B4-BE49-F238E27FC236}">
                          <a16:creationId xmlns:a16="http://schemas.microsoft.com/office/drawing/2014/main" id="{8E6CF6EF-31C3-45ED-B767-DAFEC9B3F0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98" y="4516438"/>
                      <a:ext cx="84137" cy="74613"/>
                    </a:xfrm>
                    <a:custGeom>
                      <a:avLst/>
                      <a:gdLst>
                        <a:gd name="T0" fmla="*/ 0 w 108"/>
                        <a:gd name="T1" fmla="*/ 0 h 94"/>
                        <a:gd name="T2" fmla="*/ 94 w 108"/>
                        <a:gd name="T3" fmla="*/ 0 h 94"/>
                        <a:gd name="T4" fmla="*/ 104 w 108"/>
                        <a:gd name="T5" fmla="*/ 46 h 94"/>
                        <a:gd name="T6" fmla="*/ 108 w 108"/>
                        <a:gd name="T7" fmla="*/ 94 h 94"/>
                        <a:gd name="T8" fmla="*/ 0 w 108"/>
                        <a:gd name="T9" fmla="*/ 94 h 94"/>
                        <a:gd name="T10" fmla="*/ 0 w 108"/>
                        <a:gd name="T11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8" h="94">
                          <a:moveTo>
                            <a:pt x="0" y="0"/>
                          </a:moveTo>
                          <a:lnTo>
                            <a:pt x="94" y="0"/>
                          </a:lnTo>
                          <a:lnTo>
                            <a:pt x="104" y="46"/>
                          </a:lnTo>
                          <a:lnTo>
                            <a:pt x="108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0964" tIns="45482" rIns="90964" bIns="4548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8CCAE54-184E-4C00-B100-75379345F1CF}"/>
                  </a:ext>
                </a:extLst>
              </p:cNvPr>
              <p:cNvGrpSpPr/>
              <p:nvPr/>
            </p:nvGrpSpPr>
            <p:grpSpPr>
              <a:xfrm>
                <a:off x="5569148" y="4911519"/>
                <a:ext cx="6081419" cy="457194"/>
                <a:chOff x="5569141" y="4376678"/>
                <a:chExt cx="6081509" cy="457200"/>
              </a:xfrm>
            </p:grpSpPr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6928148E-A2B7-44D9-9F43-7A685F6121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01721" y="4482168"/>
                  <a:ext cx="554892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noAutofit/>
                </a:bodyPr>
                <a:lstStyle/>
                <a:p>
                  <a:pPr defTabSz="914396">
                    <a:buClr>
                      <a:srgbClr val="002960"/>
                    </a:buClr>
                    <a:defRPr/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@McKinsey_CPI</a:t>
                  </a: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5CC94E1F-C350-4D51-B517-9444972DF596}"/>
                    </a:ext>
                  </a:extLst>
                </p:cNvPr>
                <p:cNvGrpSpPr/>
                <p:nvPr/>
              </p:nvGrpSpPr>
              <p:grpSpPr>
                <a:xfrm>
                  <a:off x="5569141" y="4376678"/>
                  <a:ext cx="457200" cy="457200"/>
                  <a:chOff x="5569141" y="4376678"/>
                  <a:chExt cx="457200" cy="457200"/>
                </a:xfrm>
              </p:grpSpPr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3F4C77B8-4309-405D-9E6B-9F21A54EEDD3}"/>
                      </a:ext>
                    </a:extLst>
                  </p:cNvPr>
                  <p:cNvSpPr/>
                  <p:nvPr/>
                </p:nvSpPr>
                <p:spPr>
                  <a:xfrm>
                    <a:off x="5569141" y="4376678"/>
                    <a:ext cx="4572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1" name="Freeform 6">
                    <a:extLst>
                      <a:ext uri="{FF2B5EF4-FFF2-40B4-BE49-F238E27FC236}">
                        <a16:creationId xmlns:a16="http://schemas.microsoft.com/office/drawing/2014/main" id="{D534E276-A537-43DF-8347-4251C117F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57248" y="4485367"/>
                    <a:ext cx="280986" cy="239822"/>
                  </a:xfrm>
                  <a:custGeom>
                    <a:avLst/>
                    <a:gdLst>
                      <a:gd name="T0" fmla="*/ 255 w 861"/>
                      <a:gd name="T1" fmla="*/ 570 h 734"/>
                      <a:gd name="T2" fmla="*/ 90 w 861"/>
                      <a:gd name="T3" fmla="*/ 447 h 734"/>
                      <a:gd name="T4" fmla="*/ 166 w 861"/>
                      <a:gd name="T5" fmla="*/ 442 h 734"/>
                      <a:gd name="T6" fmla="*/ 25 w 861"/>
                      <a:gd name="T7" fmla="*/ 265 h 734"/>
                      <a:gd name="T8" fmla="*/ 104 w 861"/>
                      <a:gd name="T9" fmla="*/ 286 h 734"/>
                      <a:gd name="T10" fmla="*/ 51 w 861"/>
                      <a:gd name="T11" fmla="*/ 47 h 734"/>
                      <a:gd name="T12" fmla="*/ 155 w 861"/>
                      <a:gd name="T13" fmla="*/ 144 h 734"/>
                      <a:gd name="T14" fmla="*/ 404 w 861"/>
                      <a:gd name="T15" fmla="*/ 234 h 734"/>
                      <a:gd name="T16" fmla="*/ 418 w 861"/>
                      <a:gd name="T17" fmla="*/ 220 h 734"/>
                      <a:gd name="T18" fmla="*/ 486 w 861"/>
                      <a:gd name="T19" fmla="*/ 53 h 734"/>
                      <a:gd name="T20" fmla="*/ 712 w 861"/>
                      <a:gd name="T21" fmla="*/ 60 h 734"/>
                      <a:gd name="T22" fmla="*/ 747 w 861"/>
                      <a:gd name="T23" fmla="*/ 67 h 734"/>
                      <a:gd name="T24" fmla="*/ 837 w 861"/>
                      <a:gd name="T25" fmla="*/ 30 h 734"/>
                      <a:gd name="T26" fmla="*/ 765 w 861"/>
                      <a:gd name="T27" fmla="*/ 125 h 734"/>
                      <a:gd name="T28" fmla="*/ 861 w 861"/>
                      <a:gd name="T29" fmla="*/ 102 h 734"/>
                      <a:gd name="T30" fmla="*/ 785 w 861"/>
                      <a:gd name="T31" fmla="*/ 182 h 734"/>
                      <a:gd name="T32" fmla="*/ 774 w 861"/>
                      <a:gd name="T33" fmla="*/ 205 h 734"/>
                      <a:gd name="T34" fmla="*/ 654 w 861"/>
                      <a:gd name="T35" fmla="*/ 544 h 734"/>
                      <a:gd name="T36" fmla="*/ 346 w 861"/>
                      <a:gd name="T37" fmla="*/ 717 h 734"/>
                      <a:gd name="T38" fmla="*/ 22 w 861"/>
                      <a:gd name="T39" fmla="*/ 661 h 734"/>
                      <a:gd name="T40" fmla="*/ 3 w 861"/>
                      <a:gd name="T41" fmla="*/ 650 h 734"/>
                      <a:gd name="T42" fmla="*/ 0 w 861"/>
                      <a:gd name="T43" fmla="*/ 644 h 734"/>
                      <a:gd name="T44" fmla="*/ 255 w 861"/>
                      <a:gd name="T45" fmla="*/ 570 h 7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61" h="734">
                        <a:moveTo>
                          <a:pt x="255" y="570"/>
                        </a:moveTo>
                        <a:cubicBezTo>
                          <a:pt x="174" y="562"/>
                          <a:pt x="119" y="522"/>
                          <a:pt x="90" y="447"/>
                        </a:cubicBezTo>
                        <a:cubicBezTo>
                          <a:pt x="115" y="449"/>
                          <a:pt x="139" y="451"/>
                          <a:pt x="166" y="442"/>
                        </a:cubicBezTo>
                        <a:cubicBezTo>
                          <a:pt x="78" y="414"/>
                          <a:pt x="32" y="357"/>
                          <a:pt x="25" y="265"/>
                        </a:cubicBezTo>
                        <a:cubicBezTo>
                          <a:pt x="51" y="276"/>
                          <a:pt x="75" y="287"/>
                          <a:pt x="104" y="286"/>
                        </a:cubicBezTo>
                        <a:cubicBezTo>
                          <a:pt x="25" y="220"/>
                          <a:pt x="9" y="141"/>
                          <a:pt x="51" y="47"/>
                        </a:cubicBezTo>
                        <a:cubicBezTo>
                          <a:pt x="82" y="86"/>
                          <a:pt x="116" y="117"/>
                          <a:pt x="155" y="144"/>
                        </a:cubicBezTo>
                        <a:cubicBezTo>
                          <a:pt x="230" y="196"/>
                          <a:pt x="313" y="227"/>
                          <a:pt x="404" y="234"/>
                        </a:cubicBezTo>
                        <a:cubicBezTo>
                          <a:pt x="417" y="235"/>
                          <a:pt x="420" y="233"/>
                          <a:pt x="418" y="220"/>
                        </a:cubicBezTo>
                        <a:cubicBezTo>
                          <a:pt x="411" y="152"/>
                          <a:pt x="431" y="95"/>
                          <a:pt x="486" y="53"/>
                        </a:cubicBezTo>
                        <a:cubicBezTo>
                          <a:pt x="555" y="0"/>
                          <a:pt x="646" y="3"/>
                          <a:pt x="712" y="60"/>
                        </a:cubicBezTo>
                        <a:cubicBezTo>
                          <a:pt x="724" y="70"/>
                          <a:pt x="734" y="71"/>
                          <a:pt x="747" y="67"/>
                        </a:cubicBezTo>
                        <a:cubicBezTo>
                          <a:pt x="778" y="59"/>
                          <a:pt x="807" y="46"/>
                          <a:pt x="837" y="30"/>
                        </a:cubicBezTo>
                        <a:cubicBezTo>
                          <a:pt x="825" y="71"/>
                          <a:pt x="799" y="99"/>
                          <a:pt x="765" y="125"/>
                        </a:cubicBezTo>
                        <a:cubicBezTo>
                          <a:pt x="800" y="124"/>
                          <a:pt x="829" y="112"/>
                          <a:pt x="861" y="102"/>
                        </a:cubicBezTo>
                        <a:cubicBezTo>
                          <a:pt x="839" y="135"/>
                          <a:pt x="814" y="161"/>
                          <a:pt x="785" y="182"/>
                        </a:cubicBezTo>
                        <a:cubicBezTo>
                          <a:pt x="777" y="189"/>
                          <a:pt x="774" y="195"/>
                          <a:pt x="774" y="205"/>
                        </a:cubicBezTo>
                        <a:cubicBezTo>
                          <a:pt x="775" y="332"/>
                          <a:pt x="735" y="446"/>
                          <a:pt x="654" y="544"/>
                        </a:cubicBezTo>
                        <a:cubicBezTo>
                          <a:pt x="574" y="642"/>
                          <a:pt x="471" y="699"/>
                          <a:pt x="346" y="717"/>
                        </a:cubicBezTo>
                        <a:cubicBezTo>
                          <a:pt x="232" y="734"/>
                          <a:pt x="123" y="716"/>
                          <a:pt x="22" y="661"/>
                        </a:cubicBezTo>
                        <a:cubicBezTo>
                          <a:pt x="15" y="658"/>
                          <a:pt x="9" y="654"/>
                          <a:pt x="3" y="650"/>
                        </a:cubicBezTo>
                        <a:cubicBezTo>
                          <a:pt x="2" y="649"/>
                          <a:pt x="2" y="648"/>
                          <a:pt x="0" y="644"/>
                        </a:cubicBezTo>
                        <a:cubicBezTo>
                          <a:pt x="94" y="652"/>
                          <a:pt x="178" y="629"/>
                          <a:pt x="255" y="57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38" tIns="45720" rIns="91438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67312FC-873A-41D1-B103-9ACA20A641C4}"/>
                  </a:ext>
                </a:extLst>
              </p:cNvPr>
              <p:cNvGrpSpPr/>
              <p:nvPr/>
            </p:nvGrpSpPr>
            <p:grpSpPr>
              <a:xfrm>
                <a:off x="5569148" y="4115985"/>
                <a:ext cx="6081419" cy="556309"/>
                <a:chOff x="5569141" y="3510262"/>
                <a:chExt cx="6081509" cy="556317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1038B20-6F5F-4847-94F8-07F5244B54A1}"/>
                    </a:ext>
                  </a:extLst>
                </p:cNvPr>
                <p:cNvGrpSpPr/>
                <p:nvPr/>
              </p:nvGrpSpPr>
              <p:grpSpPr>
                <a:xfrm>
                  <a:off x="6101721" y="3510262"/>
                  <a:ext cx="5548929" cy="556317"/>
                  <a:chOff x="6101721" y="3510262"/>
                  <a:chExt cx="5548929" cy="556317"/>
                </a:xfrm>
              </p:grpSpPr>
              <p:sp>
                <p:nvSpPr>
                  <p:cNvPr id="138" name="Rectangle 1">
                    <a:extLst>
                      <a:ext uri="{FF2B5EF4-FFF2-40B4-BE49-F238E27FC236}">
                        <a16:creationId xmlns:a16="http://schemas.microsoft.com/office/drawing/2014/main" id="{602C7E6C-3EB3-425E-B38E-33CA4AA58F0B}"/>
                      </a:ext>
                    </a:extLst>
                  </p:cNvPr>
                  <p:cNvSpPr txBox="1">
                    <a:spLocks/>
                  </p:cNvSpPr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6101721" y="3510262"/>
                    <a:ext cx="5548929" cy="24622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vert="horz" wrap="square" lIns="0" tIns="0" rIns="0" bIns="0" rtlCol="0" anchor="t" anchorCtr="0">
                    <a:noAutofit/>
                  </a:bodyPr>
                  <a:lstStyle>
                    <a:lvl1pPr marL="0" lvl="0" indent="0" defTabSz="895350" eaLnBrk="1" latinLnBrk="0" hangingPunct="1">
                      <a:buClr>
                        <a:schemeClr val="tx2"/>
                      </a:buClr>
                      <a:buSzPct val="100000"/>
                      <a:defRPr lang="en-US" baseline="0" dirty="0">
                        <a:latin typeface="+mn-lt"/>
                      </a:defRPr>
                    </a:lvl1pPr>
                    <a:lvl2pPr marL="194400" lvl="1" indent="-190800" defTabSz="895350" eaLnBrk="1" latinLnBrk="0" hangingPunct="1">
                      <a:buClr>
                        <a:schemeClr val="tx2"/>
                      </a:buClr>
                      <a:buSzPct val="125000"/>
                      <a:buFont typeface="Arial" charset="0"/>
                      <a:buChar char="▪"/>
                      <a:defRPr lang="en-US" baseline="0" dirty="0">
                        <a:latin typeface="+mn-lt"/>
                      </a:defRPr>
                    </a:lvl2pPr>
                    <a:lvl3pPr marL="446400" lvl="2" indent="-248400" defTabSz="895350" eaLnBrk="1" latinLnBrk="0" hangingPunct="1">
                      <a:buClr>
                        <a:schemeClr val="tx2"/>
                      </a:buClr>
                      <a:buSzPct val="120000"/>
                      <a:buFont typeface="Arial" charset="0"/>
                      <a:buChar char="–"/>
                      <a:defRPr lang="en-US" baseline="0" dirty="0">
                        <a:latin typeface="+mn-lt"/>
                      </a:defRPr>
                    </a:lvl3pPr>
                    <a:lvl4pPr marL="615600" lvl="3" indent="-154800" defTabSz="895350" eaLnBrk="1" latinLnBrk="0" hangingPunct="1">
                      <a:buClr>
                        <a:schemeClr val="tx2"/>
                      </a:buClr>
                      <a:buSzPct val="120000"/>
                      <a:buFont typeface="Arial" charset="0"/>
                      <a:buChar char="▫"/>
                      <a:defRPr lang="en-US" baseline="0" dirty="0">
                        <a:latin typeface="+mn-lt"/>
                      </a:defRPr>
                    </a:lvl4pPr>
                    <a:lvl5pPr marL="748800" lvl="4" indent="-129600" defTabSz="895350" eaLnBrk="1" latinLnBrk="0" hangingPunct="1"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lang="en-US" baseline="0" dirty="0">
                        <a:latin typeface="+mn-lt"/>
                      </a:defRPr>
                    </a:lvl5pPr>
                    <a:lvl6pPr marL="999794" indent="-173575" defTabSz="1193860" eaLnBrk="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sz="2133" baseline="0">
                        <a:latin typeface="+mn-lt"/>
                      </a:defRPr>
                    </a:lvl6pPr>
                    <a:lvl7pPr marL="999794" indent="-173575" defTabSz="1193860" eaLnBrk="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sz="2133" baseline="0">
                        <a:latin typeface="+mn-lt"/>
                      </a:defRPr>
                    </a:lvl7pPr>
                    <a:lvl8pPr marL="999794" indent="-173575" defTabSz="1193860" eaLnBrk="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sz="2133" baseline="0">
                        <a:latin typeface="+mn-lt"/>
                      </a:defRPr>
                    </a:lvl8pPr>
                    <a:lvl9pPr marL="999794" indent="-173575" defTabSz="1193860" eaLnBrk="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9000"/>
                      <a:buFont typeface="Arial" charset="0"/>
                      <a:buChar char="-"/>
                      <a:defRPr sz="2133" baseline="0">
                        <a:latin typeface="+mn-lt"/>
                      </a:defRPr>
                    </a:lvl9pPr>
                  </a:lstStyle>
                  <a:p>
                    <a:pPr defTabSz="895347">
                      <a:spcAft>
                        <a:spcPts val="1194"/>
                      </a:spcAft>
                      <a:buClr>
                        <a:srgbClr val="002960"/>
                      </a:buClr>
                      <a:defRPr/>
                    </a:pPr>
                    <a:r>
                      <a:rPr lang="en-US" b="1" dirty="0" err="1">
                        <a:solidFill>
                          <a:schemeClr val="accent2"/>
                        </a:solidFill>
                        <a:latin typeface="Arial"/>
                      </a:rPr>
                      <a:t>Linkedin</a:t>
                    </a:r>
                    <a:r>
                      <a:rPr lang="en-US" b="1" dirty="0">
                        <a:solidFill>
                          <a:schemeClr val="accent2"/>
                        </a:solidFill>
                        <a:latin typeface="Arial"/>
                      </a:rPr>
                      <a:t>:</a:t>
                    </a: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47A2E172-ACE0-4993-A3C9-A73B7B7822D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101721" y="3820358"/>
                    <a:ext cx="554892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defTabSz="914396">
                      <a:buClr>
                        <a:srgbClr val="002960"/>
                      </a:buClr>
                      <a:defRPr/>
                    </a:pPr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</a:rPr>
                      <a:t>Linkedin.com/in/tjayanth</a:t>
                    </a: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668E751-00AD-4DCA-95FC-C4335FB8CF77}"/>
                    </a:ext>
                  </a:extLst>
                </p:cNvPr>
                <p:cNvGrpSpPr/>
                <p:nvPr/>
              </p:nvGrpSpPr>
              <p:grpSpPr>
                <a:xfrm>
                  <a:off x="5569141" y="3559820"/>
                  <a:ext cx="457200" cy="457200"/>
                  <a:chOff x="5569141" y="3820358"/>
                  <a:chExt cx="457200" cy="457200"/>
                </a:xfrm>
              </p:grpSpPr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50CAB190-9942-430B-A4C2-1DE71E9B1EC1}"/>
                      </a:ext>
                    </a:extLst>
                  </p:cNvPr>
                  <p:cNvSpPr/>
                  <p:nvPr/>
                </p:nvSpPr>
                <p:spPr>
                  <a:xfrm>
                    <a:off x="5569141" y="3820358"/>
                    <a:ext cx="4572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96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CFE5094D-1B1F-41CD-BF47-021AFA161F7F}"/>
                      </a:ext>
                    </a:extLst>
                  </p:cNvPr>
                  <p:cNvGrpSpPr/>
                  <p:nvPr/>
                </p:nvGrpSpPr>
                <p:grpSpPr>
                  <a:xfrm>
                    <a:off x="5670299" y="3925579"/>
                    <a:ext cx="254884" cy="246758"/>
                    <a:chOff x="12458700" y="1892300"/>
                    <a:chExt cx="3386138" cy="3278188"/>
                  </a:xfrm>
                  <a:solidFill>
                    <a:schemeClr val="accent2"/>
                  </a:solidFill>
                </p:grpSpPr>
                <p:sp>
                  <p:nvSpPr>
                    <p:cNvPr id="145" name="Freeform 10">
                      <a:extLst>
                        <a:ext uri="{FF2B5EF4-FFF2-40B4-BE49-F238E27FC236}">
                          <a16:creationId xmlns:a16="http://schemas.microsoft.com/office/drawing/2014/main" id="{55D7CB07-76E9-49C5-807E-9A909E136B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628688" y="2905125"/>
                      <a:ext cx="2216150" cy="2260600"/>
                    </a:xfrm>
                    <a:custGeom>
                      <a:avLst/>
                      <a:gdLst>
                        <a:gd name="T0" fmla="*/ 589 w 589"/>
                        <a:gd name="T1" fmla="*/ 601 h 601"/>
                        <a:gd name="T2" fmla="*/ 415 w 589"/>
                        <a:gd name="T3" fmla="*/ 601 h 601"/>
                        <a:gd name="T4" fmla="*/ 397 w 589"/>
                        <a:gd name="T5" fmla="*/ 582 h 601"/>
                        <a:gd name="T6" fmla="*/ 397 w 589"/>
                        <a:gd name="T7" fmla="*/ 300 h 601"/>
                        <a:gd name="T8" fmla="*/ 393 w 589"/>
                        <a:gd name="T9" fmla="*/ 249 h 601"/>
                        <a:gd name="T10" fmla="*/ 307 w 589"/>
                        <a:gd name="T11" fmla="*/ 160 h 601"/>
                        <a:gd name="T12" fmla="*/ 196 w 589"/>
                        <a:gd name="T13" fmla="*/ 239 h 601"/>
                        <a:gd name="T14" fmla="*/ 193 w 589"/>
                        <a:gd name="T15" fmla="*/ 272 h 601"/>
                        <a:gd name="T16" fmla="*/ 193 w 589"/>
                        <a:gd name="T17" fmla="*/ 582 h 601"/>
                        <a:gd name="T18" fmla="*/ 175 w 589"/>
                        <a:gd name="T19" fmla="*/ 601 h 601"/>
                        <a:gd name="T20" fmla="*/ 19 w 589"/>
                        <a:gd name="T21" fmla="*/ 601 h 601"/>
                        <a:gd name="T22" fmla="*/ 0 w 589"/>
                        <a:gd name="T23" fmla="*/ 584 h 601"/>
                        <a:gd name="T24" fmla="*/ 1 w 589"/>
                        <a:gd name="T25" fmla="*/ 36 h 601"/>
                        <a:gd name="T26" fmla="*/ 16 w 589"/>
                        <a:gd name="T27" fmla="*/ 20 h 601"/>
                        <a:gd name="T28" fmla="*/ 178 w 589"/>
                        <a:gd name="T29" fmla="*/ 20 h 601"/>
                        <a:gd name="T30" fmla="*/ 193 w 589"/>
                        <a:gd name="T31" fmla="*/ 37 h 601"/>
                        <a:gd name="T32" fmla="*/ 193 w 589"/>
                        <a:gd name="T33" fmla="*/ 96 h 601"/>
                        <a:gd name="T34" fmla="*/ 204 w 589"/>
                        <a:gd name="T35" fmla="*/ 88 h 601"/>
                        <a:gd name="T36" fmla="*/ 403 w 589"/>
                        <a:gd name="T37" fmla="*/ 10 h 601"/>
                        <a:gd name="T38" fmla="*/ 565 w 589"/>
                        <a:gd name="T39" fmla="*/ 135 h 601"/>
                        <a:gd name="T40" fmla="*/ 586 w 589"/>
                        <a:gd name="T41" fmla="*/ 222 h 601"/>
                        <a:gd name="T42" fmla="*/ 589 w 589"/>
                        <a:gd name="T43" fmla="*/ 233 h 601"/>
                        <a:gd name="T44" fmla="*/ 589 w 589"/>
                        <a:gd name="T45" fmla="*/ 601 h 6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589" h="601">
                          <a:moveTo>
                            <a:pt x="589" y="601"/>
                          </a:moveTo>
                          <a:cubicBezTo>
                            <a:pt x="531" y="601"/>
                            <a:pt x="473" y="600"/>
                            <a:pt x="415" y="601"/>
                          </a:cubicBezTo>
                          <a:cubicBezTo>
                            <a:pt x="400" y="601"/>
                            <a:pt x="396" y="597"/>
                            <a:pt x="397" y="582"/>
                          </a:cubicBezTo>
                          <a:cubicBezTo>
                            <a:pt x="397" y="488"/>
                            <a:pt x="397" y="394"/>
                            <a:pt x="397" y="300"/>
                          </a:cubicBezTo>
                          <a:cubicBezTo>
                            <a:pt x="397" y="283"/>
                            <a:pt x="396" y="266"/>
                            <a:pt x="393" y="249"/>
                          </a:cubicBezTo>
                          <a:cubicBezTo>
                            <a:pt x="385" y="194"/>
                            <a:pt x="354" y="162"/>
                            <a:pt x="307" y="160"/>
                          </a:cubicBezTo>
                          <a:cubicBezTo>
                            <a:pt x="253" y="157"/>
                            <a:pt x="210" y="188"/>
                            <a:pt x="196" y="239"/>
                          </a:cubicBezTo>
                          <a:cubicBezTo>
                            <a:pt x="193" y="250"/>
                            <a:pt x="193" y="261"/>
                            <a:pt x="193" y="272"/>
                          </a:cubicBezTo>
                          <a:cubicBezTo>
                            <a:pt x="193" y="376"/>
                            <a:pt x="193" y="479"/>
                            <a:pt x="193" y="582"/>
                          </a:cubicBezTo>
                          <a:cubicBezTo>
                            <a:pt x="193" y="597"/>
                            <a:pt x="190" y="601"/>
                            <a:pt x="175" y="601"/>
                          </a:cubicBezTo>
                          <a:cubicBezTo>
                            <a:pt x="123" y="600"/>
                            <a:pt x="71" y="600"/>
                            <a:pt x="19" y="601"/>
                          </a:cubicBezTo>
                          <a:cubicBezTo>
                            <a:pt x="6" y="601"/>
                            <a:pt x="0" y="599"/>
                            <a:pt x="0" y="584"/>
                          </a:cubicBezTo>
                          <a:cubicBezTo>
                            <a:pt x="1" y="402"/>
                            <a:pt x="1" y="219"/>
                            <a:pt x="1" y="36"/>
                          </a:cubicBezTo>
                          <a:cubicBezTo>
                            <a:pt x="1" y="24"/>
                            <a:pt x="3" y="20"/>
                            <a:pt x="16" y="20"/>
                          </a:cubicBezTo>
                          <a:cubicBezTo>
                            <a:pt x="70" y="21"/>
                            <a:pt x="124" y="21"/>
                            <a:pt x="178" y="20"/>
                          </a:cubicBezTo>
                          <a:cubicBezTo>
                            <a:pt x="191" y="20"/>
                            <a:pt x="194" y="25"/>
                            <a:pt x="193" y="37"/>
                          </a:cubicBezTo>
                          <a:cubicBezTo>
                            <a:pt x="192" y="56"/>
                            <a:pt x="193" y="76"/>
                            <a:pt x="193" y="96"/>
                          </a:cubicBezTo>
                          <a:cubicBezTo>
                            <a:pt x="200" y="97"/>
                            <a:pt x="201" y="91"/>
                            <a:pt x="204" y="88"/>
                          </a:cubicBezTo>
                          <a:cubicBezTo>
                            <a:pt x="253" y="18"/>
                            <a:pt x="323" y="0"/>
                            <a:pt x="403" y="10"/>
                          </a:cubicBezTo>
                          <a:cubicBezTo>
                            <a:pt x="480" y="20"/>
                            <a:pt x="535" y="62"/>
                            <a:pt x="565" y="135"/>
                          </a:cubicBezTo>
                          <a:cubicBezTo>
                            <a:pt x="576" y="163"/>
                            <a:pt x="584" y="192"/>
                            <a:pt x="586" y="222"/>
                          </a:cubicBezTo>
                          <a:cubicBezTo>
                            <a:pt x="586" y="226"/>
                            <a:pt x="585" y="230"/>
                            <a:pt x="589" y="233"/>
                          </a:cubicBezTo>
                          <a:cubicBezTo>
                            <a:pt x="589" y="355"/>
                            <a:pt x="589" y="478"/>
                            <a:pt x="589" y="6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38" tIns="45720" rIns="91438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46" name="Freeform 11">
                      <a:extLst>
                        <a:ext uri="{FF2B5EF4-FFF2-40B4-BE49-F238E27FC236}">
                          <a16:creationId xmlns:a16="http://schemas.microsoft.com/office/drawing/2014/main" id="{FA9037DA-9AA9-44D8-993B-D725545338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458700" y="1892300"/>
                      <a:ext cx="831850" cy="801688"/>
                    </a:xfrm>
                    <a:custGeom>
                      <a:avLst/>
                      <a:gdLst>
                        <a:gd name="T0" fmla="*/ 0 w 221"/>
                        <a:gd name="T1" fmla="*/ 90 h 213"/>
                        <a:gd name="T2" fmla="*/ 136 w 221"/>
                        <a:gd name="T3" fmla="*/ 13 h 213"/>
                        <a:gd name="T4" fmla="*/ 216 w 221"/>
                        <a:gd name="T5" fmla="*/ 122 h 213"/>
                        <a:gd name="T6" fmla="*/ 120 w 221"/>
                        <a:gd name="T7" fmla="*/ 210 h 213"/>
                        <a:gd name="T8" fmla="*/ 0 w 221"/>
                        <a:gd name="T9" fmla="*/ 126 h 213"/>
                        <a:gd name="T10" fmla="*/ 0 w 221"/>
                        <a:gd name="T11" fmla="*/ 90 h 2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21" h="213">
                          <a:moveTo>
                            <a:pt x="0" y="90"/>
                          </a:moveTo>
                          <a:cubicBezTo>
                            <a:pt x="28" y="25"/>
                            <a:pt x="72" y="0"/>
                            <a:pt x="136" y="13"/>
                          </a:cubicBezTo>
                          <a:cubicBezTo>
                            <a:pt x="189" y="24"/>
                            <a:pt x="221" y="67"/>
                            <a:pt x="216" y="122"/>
                          </a:cubicBezTo>
                          <a:cubicBezTo>
                            <a:pt x="212" y="169"/>
                            <a:pt x="170" y="207"/>
                            <a:pt x="120" y="210"/>
                          </a:cubicBezTo>
                          <a:cubicBezTo>
                            <a:pt x="56" y="213"/>
                            <a:pt x="23" y="190"/>
                            <a:pt x="0" y="126"/>
                          </a:cubicBezTo>
                          <a:cubicBezTo>
                            <a:pt x="0" y="114"/>
                            <a:pt x="0" y="102"/>
                            <a:pt x="0" y="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38" tIns="45720" rIns="91438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47" name="Freeform 12">
                      <a:extLst>
                        <a:ext uri="{FF2B5EF4-FFF2-40B4-BE49-F238E27FC236}">
                          <a16:creationId xmlns:a16="http://schemas.microsoft.com/office/drawing/2014/main" id="{6C34645B-34E2-48AC-9704-554C74F136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499975" y="2979738"/>
                      <a:ext cx="725488" cy="2190750"/>
                    </a:xfrm>
                    <a:custGeom>
                      <a:avLst/>
                      <a:gdLst>
                        <a:gd name="T0" fmla="*/ 1 w 193"/>
                        <a:gd name="T1" fmla="*/ 291 h 582"/>
                        <a:gd name="T2" fmla="*/ 0 w 193"/>
                        <a:gd name="T3" fmla="*/ 19 h 582"/>
                        <a:gd name="T4" fmla="*/ 19 w 193"/>
                        <a:gd name="T5" fmla="*/ 0 h 582"/>
                        <a:gd name="T6" fmla="*/ 175 w 193"/>
                        <a:gd name="T7" fmla="*/ 0 h 582"/>
                        <a:gd name="T8" fmla="*/ 193 w 193"/>
                        <a:gd name="T9" fmla="*/ 18 h 582"/>
                        <a:gd name="T10" fmla="*/ 193 w 193"/>
                        <a:gd name="T11" fmla="*/ 563 h 582"/>
                        <a:gd name="T12" fmla="*/ 176 w 193"/>
                        <a:gd name="T13" fmla="*/ 581 h 582"/>
                        <a:gd name="T14" fmla="*/ 20 w 193"/>
                        <a:gd name="T15" fmla="*/ 581 h 582"/>
                        <a:gd name="T16" fmla="*/ 1 w 193"/>
                        <a:gd name="T17" fmla="*/ 561 h 582"/>
                        <a:gd name="T18" fmla="*/ 1 w 193"/>
                        <a:gd name="T19" fmla="*/ 291 h 5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93" h="582">
                          <a:moveTo>
                            <a:pt x="1" y="291"/>
                          </a:moveTo>
                          <a:cubicBezTo>
                            <a:pt x="1" y="200"/>
                            <a:pt x="1" y="110"/>
                            <a:pt x="0" y="19"/>
                          </a:cubicBezTo>
                          <a:cubicBezTo>
                            <a:pt x="0" y="4"/>
                            <a:pt x="5" y="0"/>
                            <a:pt x="19" y="0"/>
                          </a:cubicBezTo>
                          <a:cubicBezTo>
                            <a:pt x="71" y="1"/>
                            <a:pt x="123" y="1"/>
                            <a:pt x="175" y="0"/>
                          </a:cubicBezTo>
                          <a:cubicBezTo>
                            <a:pt x="189" y="0"/>
                            <a:pt x="193" y="3"/>
                            <a:pt x="193" y="18"/>
                          </a:cubicBezTo>
                          <a:cubicBezTo>
                            <a:pt x="193" y="200"/>
                            <a:pt x="193" y="382"/>
                            <a:pt x="193" y="563"/>
                          </a:cubicBezTo>
                          <a:cubicBezTo>
                            <a:pt x="193" y="578"/>
                            <a:pt x="190" y="581"/>
                            <a:pt x="176" y="581"/>
                          </a:cubicBezTo>
                          <a:cubicBezTo>
                            <a:pt x="124" y="580"/>
                            <a:pt x="72" y="580"/>
                            <a:pt x="20" y="581"/>
                          </a:cubicBezTo>
                          <a:cubicBezTo>
                            <a:pt x="3" y="582"/>
                            <a:pt x="0" y="575"/>
                            <a:pt x="1" y="561"/>
                          </a:cubicBezTo>
                          <a:cubicBezTo>
                            <a:pt x="1" y="471"/>
                            <a:pt x="1" y="381"/>
                            <a:pt x="1" y="2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38" tIns="45720" rIns="91438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96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6FD418-2BCF-4963-BFE9-403EBE561996}"/>
                </a:ext>
              </a:extLst>
            </p:cNvPr>
            <p:cNvGrpSpPr/>
            <p:nvPr/>
          </p:nvGrpSpPr>
          <p:grpSpPr>
            <a:xfrm>
              <a:off x="158759" y="1229413"/>
              <a:ext cx="2927851" cy="2886571"/>
              <a:chOff x="158759" y="1229413"/>
              <a:chExt cx="2927851" cy="288657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26ACB7D-2B47-45B1-8662-B81C6B19CB7F}"/>
                  </a:ext>
                </a:extLst>
              </p:cNvPr>
              <p:cNvGrpSpPr/>
              <p:nvPr/>
            </p:nvGrpSpPr>
            <p:grpSpPr>
              <a:xfrm>
                <a:off x="158759" y="2470088"/>
                <a:ext cx="2927851" cy="1645896"/>
                <a:chOff x="401333" y="2470088"/>
                <a:chExt cx="2927851" cy="1645896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AC15D1F3-C849-4B15-A3D3-AEAE86D6A931}"/>
                    </a:ext>
                  </a:extLst>
                </p:cNvPr>
                <p:cNvGrpSpPr/>
                <p:nvPr/>
              </p:nvGrpSpPr>
              <p:grpSpPr>
                <a:xfrm>
                  <a:off x="401333" y="2470088"/>
                  <a:ext cx="1336655" cy="1645896"/>
                  <a:chOff x="6553200" y="1206500"/>
                  <a:chExt cx="1645920" cy="1645920"/>
                </a:xfrm>
              </p:grpSpPr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7180494D-2C62-4AF2-B02B-A418A658CD7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553200" y="1206500"/>
                    <a:ext cx="1645920" cy="164592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29" name="Picture 5" descr="https://webassets.intranet.mckinsey.com/person/10061383638/images/medium.jpg?1547630643">
                    <a:extLst>
                      <a:ext uri="{FF2B5EF4-FFF2-40B4-BE49-F238E27FC236}">
                        <a16:creationId xmlns:a16="http://schemas.microsoft.com/office/drawing/2014/main" id="{4535075E-C9F4-445C-B4C5-16A868767E75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24" b="3824"/>
                  <a:stretch/>
                </p:blipFill>
                <p:spPr bwMode="auto">
                  <a:xfrm>
                    <a:off x="6672213" y="1325513"/>
                    <a:ext cx="1407894" cy="1407894"/>
                  </a:xfrm>
                  <a:prstGeom prst="round2DiagRect">
                    <a:avLst>
                      <a:gd name="adj1" fmla="val 0"/>
                      <a:gd name="adj2" fmla="val 0"/>
                    </a:avLst>
                  </a:prstGeom>
                  <a:ln w="19050">
                    <a:solidFill>
                      <a:schemeClr val="bg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1F2E9DE-61A3-4CA5-A996-129B77980BFD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>
                <a:xfrm>
                  <a:off x="1913834" y="2676046"/>
                  <a:ext cx="1415350" cy="123398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96">
                    <a:spcAft>
                      <a:spcPts val="995"/>
                    </a:spcAft>
                    <a:buClr>
                      <a:srgbClr val="002960"/>
                    </a:buClr>
                    <a:defRPr/>
                  </a:pPr>
                  <a:r>
                    <a:rPr lang="en-GB" sz="1800" b="1" dirty="0">
                      <a:solidFill>
                        <a:schemeClr val="accent2"/>
                      </a:solidFill>
                      <a:latin typeface="Arial"/>
                    </a:rPr>
                    <a:t>T.G. Jayanth</a:t>
                  </a:r>
                </a:p>
                <a:p>
                  <a:pPr defTabSz="914396">
                    <a:spcAft>
                      <a:spcPts val="995"/>
                    </a:spcAft>
                    <a:buClr>
                      <a:srgbClr val="002960"/>
                    </a:buClr>
                    <a:defRPr/>
                  </a:pPr>
                  <a:r>
                    <a:rPr lang="en-GB" sz="1800" i="1" dirty="0">
                      <a:solidFill>
                        <a:srgbClr val="000000"/>
                      </a:solidFill>
                      <a:latin typeface="Arial"/>
                    </a:rPr>
                    <a:t>Expert – Capital Projects</a:t>
                  </a:r>
                </a:p>
              </p:txBody>
            </p:sp>
          </p:grpSp>
          <p:pic>
            <p:nvPicPr>
              <p:cNvPr id="29749" name="Picture 53" descr="Image result for mckinsey office houston">
                <a:extLst>
                  <a:ext uri="{FF2B5EF4-FFF2-40B4-BE49-F238E27FC236}">
                    <a16:creationId xmlns:a16="http://schemas.microsoft.com/office/drawing/2014/main" id="{A005D46C-A64A-44B7-8133-F6A6EB8922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59" y="1229413"/>
                <a:ext cx="2462750" cy="763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CF97A0-60B6-4F0B-A49D-5F24387B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230189"/>
            <a:ext cx="11491891" cy="307777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6138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80487074"/>
              </p:ext>
            </p:extLst>
          </p:nvPr>
        </p:nvGraphicFramePr>
        <p:xfrm>
          <a:off x="1495560" y="16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5560" y="16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81005-39DB-4133-9667-F5F55DB2A4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49"/>
            <a:ext cx="155587" cy="15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299CAD71-7F0C-45A4-843C-20A53B11A69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>
                <a:latin typeface="+mj-lt"/>
              </a:rPr>
              <a:t>A quick word about McKinsey ……..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12CDCC-2174-493B-A017-FE706DDF52FA}"/>
              </a:ext>
            </a:extLst>
          </p:cNvPr>
          <p:cNvGrpSpPr/>
          <p:nvPr/>
        </p:nvGrpSpPr>
        <p:grpSpPr>
          <a:xfrm>
            <a:off x="158759" y="684272"/>
            <a:ext cx="11599293" cy="5676979"/>
            <a:chOff x="158759" y="871302"/>
            <a:chExt cx="11599293" cy="56769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EAD803-C5DE-41EB-8FB1-985A40D35DEC}"/>
                </a:ext>
              </a:extLst>
            </p:cNvPr>
            <p:cNvCxnSpPr>
              <a:cxnSpLocks/>
            </p:cNvCxnSpPr>
            <p:nvPr/>
          </p:nvCxnSpPr>
          <p:spPr>
            <a:xfrm>
              <a:off x="5606007" y="1749926"/>
              <a:ext cx="0" cy="4798355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16"/>
            <p:cNvSpPr txBox="1">
              <a:spLocks/>
            </p:cNvSpPr>
            <p:nvPr/>
          </p:nvSpPr>
          <p:spPr>
            <a:xfrm>
              <a:off x="445202" y="1608083"/>
              <a:ext cx="474489" cy="51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185" eaLnBrk="1" hangingPunct="1">
                <a:buClr>
                  <a:schemeClr val="tx2"/>
                </a:buClr>
                <a:defRPr baseline="0">
                  <a:latin typeface="+mj-lt"/>
                </a:defRPr>
              </a:lvl1pPr>
              <a:lvl2pPr marL="193639" lvl="1" indent="-192053" defTabSz="89518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j-lt"/>
                </a:defRPr>
              </a:lvl2pPr>
              <a:lvl3pPr marL="457116" lvl="2" indent="-261890" defTabSz="89518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j-lt"/>
                </a:defRPr>
              </a:lvl3pPr>
              <a:lvl4pPr marL="614249" lvl="3" indent="-155546" defTabSz="89518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j-lt"/>
                </a:defRPr>
              </a:lvl4pPr>
              <a:lvl5pPr marL="749670" lvl="4" indent="-130151" defTabSz="89518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j-lt"/>
                </a:defRPr>
              </a:lvl5pPr>
              <a:lvl6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sz="3332" b="1" dirty="0">
                  <a:solidFill>
                    <a:schemeClr val="accent2"/>
                  </a:solidFill>
                  <a:latin typeface="+mn-lt"/>
                </a:rPr>
                <a:t>#1</a:t>
              </a:r>
            </a:p>
          </p:txBody>
        </p:sp>
        <p:sp>
          <p:nvSpPr>
            <p:cNvPr id="48" name="Rectangle 16"/>
            <p:cNvSpPr txBox="1">
              <a:spLocks/>
            </p:cNvSpPr>
            <p:nvPr/>
          </p:nvSpPr>
          <p:spPr>
            <a:xfrm>
              <a:off x="290458" y="4983753"/>
              <a:ext cx="711733" cy="51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185" eaLnBrk="1" hangingPunct="1">
                <a:buClr>
                  <a:schemeClr val="tx2"/>
                </a:buClr>
                <a:defRPr baseline="0">
                  <a:latin typeface="+mj-lt"/>
                </a:defRPr>
              </a:lvl1pPr>
              <a:lvl2pPr marL="193639" lvl="1" indent="-192053" defTabSz="89518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j-lt"/>
                </a:defRPr>
              </a:lvl2pPr>
              <a:lvl3pPr marL="457116" lvl="2" indent="-261890" defTabSz="89518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j-lt"/>
                </a:defRPr>
              </a:lvl3pPr>
              <a:lvl4pPr marL="614249" lvl="3" indent="-155546" defTabSz="89518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j-lt"/>
                </a:defRPr>
              </a:lvl4pPr>
              <a:lvl5pPr marL="749670" lvl="4" indent="-130151" defTabSz="89518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j-lt"/>
                </a:defRPr>
              </a:lvl5pPr>
              <a:lvl6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sz="3332" b="1" dirty="0">
                  <a:solidFill>
                    <a:schemeClr val="accent2"/>
                  </a:solidFill>
                  <a:latin typeface="+mn-lt"/>
                </a:rPr>
                <a:t>180</a:t>
              </a:r>
            </a:p>
          </p:txBody>
        </p:sp>
        <p:sp>
          <p:nvSpPr>
            <p:cNvPr id="49" name="Rectangle 16"/>
            <p:cNvSpPr txBox="1">
              <a:spLocks/>
            </p:cNvSpPr>
            <p:nvPr/>
          </p:nvSpPr>
          <p:spPr>
            <a:xfrm>
              <a:off x="158759" y="5468501"/>
              <a:ext cx="286489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185" eaLnBrk="1" hangingPunct="1">
                <a:buClr>
                  <a:schemeClr val="tx2"/>
                </a:buClr>
                <a:defRPr baseline="0">
                  <a:latin typeface="+mj-lt"/>
                </a:defRPr>
              </a:lvl1pPr>
              <a:lvl2pPr marL="193639" lvl="1" indent="-192053" defTabSz="89518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j-lt"/>
                </a:defRPr>
              </a:lvl2pPr>
              <a:lvl3pPr marL="457116" lvl="2" indent="-261890" defTabSz="89518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j-lt"/>
                </a:defRPr>
              </a:lvl3pPr>
              <a:lvl4pPr marL="614249" lvl="3" indent="-155546" defTabSz="89518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j-lt"/>
                </a:defRPr>
              </a:lvl4pPr>
              <a:lvl5pPr marL="749670" lvl="4" indent="-130151" defTabSz="89518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j-lt"/>
                </a:defRPr>
              </a:lvl5pPr>
              <a:lvl6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dirty="0">
                  <a:latin typeface="+mn-lt"/>
                </a:rPr>
                <a:t>areas of cutting-edge expertise across 22 industry sectors and 12 functional areas</a:t>
              </a:r>
            </a:p>
          </p:txBody>
        </p:sp>
        <p:sp>
          <p:nvSpPr>
            <p:cNvPr id="83" name="Rectangle 16"/>
            <p:cNvSpPr txBox="1">
              <a:spLocks/>
            </p:cNvSpPr>
            <p:nvPr/>
          </p:nvSpPr>
          <p:spPr>
            <a:xfrm>
              <a:off x="6562781" y="1608083"/>
              <a:ext cx="474489" cy="43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185" eaLnBrk="1" hangingPunct="1">
                <a:buClr>
                  <a:schemeClr val="tx2"/>
                </a:buClr>
                <a:defRPr baseline="0">
                  <a:latin typeface="+mj-lt"/>
                </a:defRPr>
              </a:lvl1pPr>
              <a:lvl2pPr marL="193639" lvl="1" indent="-192053" defTabSz="89518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j-lt"/>
                </a:defRPr>
              </a:lvl2pPr>
              <a:lvl3pPr marL="457116" lvl="2" indent="-261890" defTabSz="89518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j-lt"/>
                </a:defRPr>
              </a:lvl3pPr>
              <a:lvl4pPr marL="614249" lvl="3" indent="-155546" defTabSz="89518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j-lt"/>
                </a:defRPr>
              </a:lvl4pPr>
              <a:lvl5pPr marL="749670" lvl="4" indent="-130151" defTabSz="89518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j-lt"/>
                </a:defRPr>
              </a:lvl5pPr>
              <a:lvl6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  <a:buClr>
                  <a:schemeClr val="bg1"/>
                </a:buClr>
              </a:pPr>
              <a:r>
                <a:rPr lang="en-US" sz="3332" b="1" dirty="0">
                  <a:solidFill>
                    <a:schemeClr val="accent2"/>
                  </a:solidFill>
                  <a:latin typeface="+mn-lt"/>
                </a:rPr>
                <a:t>28</a:t>
              </a:r>
            </a:p>
          </p:txBody>
        </p:sp>
        <p:sp>
          <p:nvSpPr>
            <p:cNvPr id="87" name="Rectangle 16"/>
            <p:cNvSpPr txBox="1">
              <a:spLocks/>
            </p:cNvSpPr>
            <p:nvPr/>
          </p:nvSpPr>
          <p:spPr>
            <a:xfrm>
              <a:off x="3976288" y="1608083"/>
              <a:ext cx="474489" cy="51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185" eaLnBrk="1" hangingPunct="1">
                <a:buClr>
                  <a:schemeClr val="tx2"/>
                </a:buClr>
                <a:defRPr baseline="0">
                  <a:latin typeface="+mj-lt"/>
                </a:defRPr>
              </a:lvl1pPr>
              <a:lvl2pPr marL="193639" lvl="1" indent="-192053" defTabSz="89518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j-lt"/>
                </a:defRPr>
              </a:lvl2pPr>
              <a:lvl3pPr marL="457116" lvl="2" indent="-261890" defTabSz="89518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j-lt"/>
                </a:defRPr>
              </a:lvl3pPr>
              <a:lvl4pPr marL="614249" lvl="3" indent="-155546" defTabSz="89518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j-lt"/>
                </a:defRPr>
              </a:lvl4pPr>
              <a:lvl5pPr marL="749670" lvl="4" indent="-130151" defTabSz="89518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j-lt"/>
                </a:defRPr>
              </a:lvl5pPr>
              <a:lvl6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670" indent="-130151" defTabSz="89518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sz="3332" b="1" dirty="0">
                  <a:solidFill>
                    <a:schemeClr val="accent2"/>
                  </a:solidFill>
                  <a:latin typeface="+mn-lt"/>
                </a:rPr>
                <a:t>#1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1BBF21B-7013-4117-896E-97C88493B9E7}"/>
                </a:ext>
              </a:extLst>
            </p:cNvPr>
            <p:cNvGrpSpPr/>
            <p:nvPr/>
          </p:nvGrpSpPr>
          <p:grpSpPr>
            <a:xfrm>
              <a:off x="290458" y="3295918"/>
              <a:ext cx="5385730" cy="512769"/>
              <a:chOff x="290458" y="3665046"/>
              <a:chExt cx="5385730" cy="512769"/>
            </a:xfrm>
          </p:grpSpPr>
          <p:sp>
            <p:nvSpPr>
              <p:cNvPr id="81" name="Rectangle 16"/>
              <p:cNvSpPr txBox="1">
                <a:spLocks/>
              </p:cNvSpPr>
              <p:nvPr/>
            </p:nvSpPr>
            <p:spPr>
              <a:xfrm>
                <a:off x="290458" y="3665046"/>
                <a:ext cx="1317668" cy="512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185" eaLnBrk="1" hangingPunct="1">
                  <a:buClr>
                    <a:schemeClr val="tx2"/>
                  </a:buClr>
                  <a:defRPr baseline="0">
                    <a:latin typeface="+mj-lt"/>
                  </a:defRPr>
                </a:lvl1pPr>
                <a:lvl2pPr marL="193639" lvl="1" indent="-192053" defTabSz="89518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j-lt"/>
                  </a:defRPr>
                </a:lvl2pPr>
                <a:lvl3pPr marL="457116" lvl="2" indent="-261890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j-lt"/>
                  </a:defRPr>
                </a:lvl3pPr>
                <a:lvl4pPr marL="614249" lvl="3" indent="-155546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j-lt"/>
                  </a:defRPr>
                </a:lvl4pPr>
                <a:lvl5pPr marL="749670" lvl="4" indent="-130151" defTabSz="89518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j-lt"/>
                  </a:defRPr>
                </a:lvl5pPr>
                <a:lvl6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sz="3332" b="1" dirty="0">
                    <a:solidFill>
                      <a:schemeClr val="accent2"/>
                    </a:solidFill>
                    <a:latin typeface="+mn-lt"/>
                  </a:rPr>
                  <a:t>1,880+</a:t>
                </a:r>
              </a:p>
            </p:txBody>
          </p:sp>
          <p:sp>
            <p:nvSpPr>
              <p:cNvPr id="91" name="Rectangle 16"/>
              <p:cNvSpPr txBox="1">
                <a:spLocks/>
              </p:cNvSpPr>
              <p:nvPr/>
            </p:nvSpPr>
            <p:spPr>
              <a:xfrm>
                <a:off x="4204631" y="3665046"/>
                <a:ext cx="1471557" cy="512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185" eaLnBrk="1" hangingPunct="1">
                  <a:buClr>
                    <a:schemeClr val="tx2"/>
                  </a:buClr>
                  <a:defRPr baseline="0">
                    <a:latin typeface="+mj-lt"/>
                  </a:defRPr>
                </a:lvl1pPr>
                <a:lvl2pPr marL="193639" lvl="1" indent="-192053" defTabSz="89518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j-lt"/>
                  </a:defRPr>
                </a:lvl2pPr>
                <a:lvl3pPr marL="457116" lvl="2" indent="-261890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j-lt"/>
                  </a:defRPr>
                </a:lvl3pPr>
                <a:lvl4pPr marL="614249" lvl="3" indent="-155546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j-lt"/>
                  </a:defRPr>
                </a:lvl4pPr>
                <a:lvl5pPr marL="749670" lvl="4" indent="-130151" defTabSz="89518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j-lt"/>
                  </a:defRPr>
                </a:lvl5pPr>
                <a:lvl6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sz="3332" b="1" dirty="0">
                    <a:solidFill>
                      <a:schemeClr val="accent2"/>
                    </a:solidFill>
                    <a:latin typeface="+mn-lt"/>
                  </a:rPr>
                  <a:t>50-60%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86C6AD-ED9F-4650-8B1E-85E53370730C}"/>
                </a:ext>
              </a:extLst>
            </p:cNvPr>
            <p:cNvGrpSpPr/>
            <p:nvPr/>
          </p:nvGrpSpPr>
          <p:grpSpPr>
            <a:xfrm>
              <a:off x="158759" y="3780667"/>
              <a:ext cx="6556366" cy="1231106"/>
              <a:chOff x="158759" y="4188258"/>
              <a:chExt cx="6556366" cy="1231106"/>
            </a:xfrm>
          </p:grpSpPr>
          <p:sp>
            <p:nvSpPr>
              <p:cNvPr id="82" name="Rectangle 16"/>
              <p:cNvSpPr txBox="1">
                <a:spLocks/>
              </p:cNvSpPr>
              <p:nvPr/>
            </p:nvSpPr>
            <p:spPr>
              <a:xfrm>
                <a:off x="158759" y="4188258"/>
                <a:ext cx="2864895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185" eaLnBrk="1" hangingPunct="1">
                  <a:buClr>
                    <a:schemeClr val="tx2"/>
                  </a:buClr>
                  <a:defRPr baseline="0">
                    <a:latin typeface="+mj-lt"/>
                  </a:defRPr>
                </a:lvl1pPr>
                <a:lvl2pPr marL="193639" lvl="1" indent="-192053" defTabSz="89518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j-lt"/>
                  </a:defRPr>
                </a:lvl2pPr>
                <a:lvl3pPr marL="457116" lvl="2" indent="-261890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j-lt"/>
                  </a:defRPr>
                </a:lvl3pPr>
                <a:lvl4pPr marL="614249" lvl="3" indent="-155546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j-lt"/>
                  </a:defRPr>
                </a:lvl4pPr>
                <a:lvl5pPr marL="749670" lvl="4" indent="-130151" defTabSz="89518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j-lt"/>
                  </a:defRPr>
                </a:lvl5pPr>
                <a:lvl6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chemeClr val="bg1"/>
                  </a:buClr>
                </a:pPr>
                <a:r>
                  <a:rPr lang="en-US" dirty="0">
                    <a:latin typeface="+mn-lt"/>
                  </a:rPr>
                  <a:t>capital projects and infrastructure engagements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in the last eight years</a:t>
                </a:r>
              </a:p>
            </p:txBody>
          </p:sp>
          <p:sp>
            <p:nvSpPr>
              <p:cNvPr id="92" name="Rectangle 16"/>
              <p:cNvSpPr txBox="1">
                <a:spLocks/>
              </p:cNvSpPr>
              <p:nvPr/>
            </p:nvSpPr>
            <p:spPr>
              <a:xfrm>
                <a:off x="3165693" y="4188258"/>
                <a:ext cx="3549432" cy="1231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185" eaLnBrk="1" hangingPunct="1">
                  <a:buClr>
                    <a:schemeClr val="tx2"/>
                  </a:buClr>
                  <a:defRPr baseline="0">
                    <a:latin typeface="+mj-lt"/>
                  </a:defRPr>
                </a:lvl1pPr>
                <a:lvl2pPr marL="193639" lvl="1" indent="-192053" defTabSz="89518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j-lt"/>
                  </a:defRPr>
                </a:lvl2pPr>
                <a:lvl3pPr marL="457116" lvl="2" indent="-261890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j-lt"/>
                  </a:defRPr>
                </a:lvl3pPr>
                <a:lvl4pPr marL="614249" lvl="3" indent="-155546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j-lt"/>
                  </a:defRPr>
                </a:lvl4pPr>
                <a:lvl5pPr marL="749670" lvl="4" indent="-130151" defTabSz="89518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j-lt"/>
                  </a:defRPr>
                </a:lvl5pPr>
                <a:lvl6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dirty="0">
                    <a:latin typeface="+mn-lt"/>
                  </a:rPr>
                  <a:t>Boost in construction sector productivity possible through seven levers, as identified in MGI’s 2017 report </a:t>
                </a:r>
                <a:r>
                  <a:rPr lang="en-US" i="1" dirty="0">
                    <a:latin typeface="+mn-lt"/>
                  </a:rPr>
                  <a:t>Reinventing Construction: A Route to Higher Productivity</a:t>
                </a: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667A104-BAEC-40BB-97E8-7666534E3C81}"/>
                </a:ext>
              </a:extLst>
            </p:cNvPr>
            <p:cNvGrpSpPr/>
            <p:nvPr/>
          </p:nvGrpSpPr>
          <p:grpSpPr>
            <a:xfrm>
              <a:off x="158759" y="2092832"/>
              <a:ext cx="7593252" cy="1231106"/>
              <a:chOff x="158759" y="2818334"/>
              <a:chExt cx="7593252" cy="1231106"/>
            </a:xfrm>
          </p:grpSpPr>
          <p:sp>
            <p:nvSpPr>
              <p:cNvPr id="78" name="Rectangle 16"/>
              <p:cNvSpPr txBox="1">
                <a:spLocks/>
              </p:cNvSpPr>
              <p:nvPr/>
            </p:nvSpPr>
            <p:spPr>
              <a:xfrm>
                <a:off x="158759" y="2818334"/>
                <a:ext cx="2864895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lvl="0" indent="0" defTabSz="895185" eaLnBrk="1" hangingPunct="1">
                  <a:spcBef>
                    <a:spcPct val="50000"/>
                  </a:spcBef>
                  <a:buClr>
                    <a:schemeClr val="tx2"/>
                  </a:buClr>
                  <a:defRPr sz="1200" baseline="0">
                    <a:solidFill>
                      <a:schemeClr val="tx2"/>
                    </a:solidFill>
                    <a:latin typeface="+mn-lt"/>
                  </a:defRPr>
                </a:lvl1pPr>
                <a:lvl2pPr marL="193639" lvl="1" indent="-192053" defTabSz="89518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j-lt"/>
                  </a:defRPr>
                </a:lvl2pPr>
                <a:lvl3pPr marL="457116" lvl="2" indent="-261890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j-lt"/>
                  </a:defRPr>
                </a:lvl3pPr>
                <a:lvl4pPr marL="614249" lvl="3" indent="-155546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j-lt"/>
                  </a:defRPr>
                </a:lvl4pPr>
                <a:lvl5pPr marL="749670" lvl="4" indent="-130151" defTabSz="89518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j-lt"/>
                  </a:defRPr>
                </a:lvl5pPr>
                <a:lvl6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chemeClr val="bg1"/>
                  </a:buClr>
                </a:pPr>
                <a:r>
                  <a:rPr lang="en-US" sz="1600" dirty="0">
                    <a:solidFill>
                      <a:schemeClr val="tx1"/>
                    </a:solidFill>
                  </a:rPr>
                  <a:t>ranking by ALM - Vanguard of capital projects and infrastructure consulting practices</a:t>
                </a:r>
              </a:p>
            </p:txBody>
          </p:sp>
          <p:sp>
            <p:nvSpPr>
              <p:cNvPr id="84" name="Rectangle 16"/>
              <p:cNvSpPr txBox="1">
                <a:spLocks/>
              </p:cNvSpPr>
              <p:nvPr/>
            </p:nvSpPr>
            <p:spPr>
              <a:xfrm>
                <a:off x="5848040" y="2818334"/>
                <a:ext cx="1903971" cy="1231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185" eaLnBrk="1" hangingPunct="1">
                  <a:buClr>
                    <a:schemeClr val="tx2"/>
                  </a:buClr>
                  <a:defRPr baseline="0">
                    <a:latin typeface="+mj-lt"/>
                  </a:defRPr>
                </a:lvl1pPr>
                <a:lvl2pPr marL="193639" lvl="1" indent="-192053" defTabSz="89518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j-lt"/>
                  </a:defRPr>
                </a:lvl2pPr>
                <a:lvl3pPr marL="457116" lvl="2" indent="-261890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j-lt"/>
                  </a:defRPr>
                </a:lvl3pPr>
                <a:lvl4pPr marL="614249" lvl="3" indent="-155546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j-lt"/>
                  </a:defRPr>
                </a:lvl4pPr>
                <a:lvl5pPr marL="749670" lvl="4" indent="-130151" defTabSz="89518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j-lt"/>
                  </a:defRPr>
                </a:lvl5pPr>
                <a:lvl6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marL="0" lvl="1" indent="-66893">
                  <a:buClr>
                    <a:schemeClr val="bg1"/>
                  </a:buClr>
                  <a:buNone/>
                </a:pPr>
                <a:r>
                  <a:rPr lang="en-US" dirty="0">
                    <a:latin typeface="+mn-lt"/>
                  </a:rPr>
                  <a:t>years in business economic research, McKinsey Global Institute (MGI) was created in 1990</a:t>
                </a:r>
              </a:p>
            </p:txBody>
          </p:sp>
          <p:sp>
            <p:nvSpPr>
              <p:cNvPr id="88" name="Rectangle 16"/>
              <p:cNvSpPr txBox="1">
                <a:spLocks/>
              </p:cNvSpPr>
              <p:nvPr/>
            </p:nvSpPr>
            <p:spPr>
              <a:xfrm>
                <a:off x="3165692" y="2818334"/>
                <a:ext cx="2095681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185" eaLnBrk="1" hangingPunct="1">
                  <a:buClr>
                    <a:schemeClr val="tx2"/>
                  </a:buClr>
                  <a:defRPr baseline="0">
                    <a:latin typeface="+mj-lt"/>
                  </a:defRPr>
                </a:lvl1pPr>
                <a:lvl2pPr marL="193639" lvl="1" indent="-192053" defTabSz="89518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j-lt"/>
                  </a:defRPr>
                </a:lvl2pPr>
                <a:lvl3pPr marL="457116" lvl="2" indent="-261890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j-lt"/>
                  </a:defRPr>
                </a:lvl3pPr>
                <a:lvl4pPr marL="614249" lvl="3" indent="-155546" defTabSz="89518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j-lt"/>
                  </a:defRPr>
                </a:lvl4pPr>
                <a:lvl5pPr marL="749670" lvl="4" indent="-130151" defTabSz="89518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j-lt"/>
                  </a:defRPr>
                </a:lvl5pPr>
                <a:lvl6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670" indent="-130151" defTabSz="89518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dirty="0">
                    <a:latin typeface="+mn-lt"/>
                  </a:rPr>
                  <a:t>ranked private sector think tank by University of Pennsylvania think tank guide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592F51-95F1-4670-863E-8F03A77766D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58759" y="871302"/>
              <a:ext cx="2864895" cy="510542"/>
              <a:chOff x="290457" y="1738077"/>
              <a:chExt cx="2864895" cy="510542"/>
            </a:xfrm>
          </p:grpSpPr>
          <p:sp>
            <p:nvSpPr>
              <p:cNvPr id="73" name="Rectangle 28"/>
              <p:cNvSpPr txBox="1">
                <a:spLocks/>
              </p:cNvSpPr>
              <p:nvPr/>
            </p:nvSpPr>
            <p:spPr>
              <a:xfrm>
                <a:off x="290457" y="1738077"/>
                <a:ext cx="2864895" cy="51054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0" tIns="0" rIns="0" bIns="17924" numCol="1" anchor="b" anchorCtr="0" compatLnSpc="1">
                <a:prstTxWarp prst="textNoShape">
                  <a:avLst/>
                </a:prstTxWarp>
                <a:spAutoFit/>
              </a:bodyPr>
              <a:lstStyle>
                <a:lvl1pPr lvl="0" defTabSz="895350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>
                  <a:buClr>
                    <a:schemeClr val="tx2"/>
                  </a:buClr>
                  <a:buSzPct val="125000"/>
                  <a:buFont typeface="Arial" pitchFamily="34" charset="0"/>
                  <a:buChar char="▪"/>
                  <a:defRPr>
                    <a:latin typeface="+mn-lt"/>
                  </a:defRPr>
                </a:lvl2pPr>
                <a:lvl3pPr marL="457200" lvl="2" indent="-261938" defTabSz="895350">
                  <a:buClr>
                    <a:schemeClr val="tx2"/>
                  </a:buClr>
                  <a:buSzPct val="120000"/>
                  <a:buFont typeface="Arial" pitchFamily="34" charset="0"/>
                  <a:buChar char="–"/>
                  <a:defRPr>
                    <a:latin typeface="+mn-lt"/>
                  </a:defRPr>
                </a:lvl3pPr>
                <a:lvl4pPr marL="614363" lvl="3" indent="-155575" defTabSz="895350"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>
                    <a:latin typeface="+mn-lt"/>
                  </a:defRPr>
                </a:lvl4pPr>
                <a:lvl5pPr marL="746125" lvl="4" indent="-130175" defTabSz="895350"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en-US" b="1" dirty="0">
                    <a:solidFill>
                      <a:schemeClr val="accent2"/>
                    </a:solidFill>
                  </a:rPr>
                  <a:t>Unparalleled track record in capital projects….</a:t>
                </a: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5203429-B6D3-46E6-9942-1D4ACC25E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457" y="2248619"/>
                <a:ext cx="2864895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6FF207-2D2F-465F-81F5-8C7D66BE8FC8}"/>
                </a:ext>
              </a:extLst>
            </p:cNvPr>
            <p:cNvGrpSpPr>
              <a:grpSpLocks/>
            </p:cNvGrpSpPr>
            <p:nvPr/>
          </p:nvGrpSpPr>
          <p:grpSpPr>
            <a:xfrm>
              <a:off x="3165692" y="871302"/>
              <a:ext cx="4586319" cy="510542"/>
              <a:chOff x="3319431" y="1738077"/>
              <a:chExt cx="4586319" cy="510542"/>
            </a:xfrm>
          </p:grpSpPr>
          <p:sp>
            <p:nvSpPr>
              <p:cNvPr id="74" name="Rectangle 28"/>
              <p:cNvSpPr txBox="1">
                <a:spLocks/>
              </p:cNvSpPr>
              <p:nvPr/>
            </p:nvSpPr>
            <p:spPr>
              <a:xfrm>
                <a:off x="3319431" y="1738077"/>
                <a:ext cx="4586319" cy="51054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0" tIns="0" rIns="0" bIns="17924" numCol="1" anchor="b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lvl="0" defTabSz="895350">
                  <a:buClr>
                    <a:schemeClr val="tx2"/>
                  </a:buClr>
                  <a:defRPr sz="1500">
                    <a:solidFill>
                      <a:schemeClr val="accent3"/>
                    </a:solidFill>
                    <a:latin typeface="+mn-lt"/>
                  </a:defRPr>
                </a:lvl1pPr>
                <a:lvl2pPr marL="193675" lvl="1" indent="-192088" defTabSz="895350">
                  <a:buClr>
                    <a:schemeClr val="tx2"/>
                  </a:buClr>
                  <a:buSzPct val="125000"/>
                  <a:buFont typeface="Arial" pitchFamily="34" charset="0"/>
                  <a:buChar char="▪"/>
                  <a:defRPr>
                    <a:latin typeface="+mn-lt"/>
                  </a:defRPr>
                </a:lvl2pPr>
                <a:lvl3pPr marL="457200" lvl="2" indent="-261938" defTabSz="895350">
                  <a:buClr>
                    <a:schemeClr val="tx2"/>
                  </a:buClr>
                  <a:buSzPct val="120000"/>
                  <a:buFont typeface="Arial" pitchFamily="34" charset="0"/>
                  <a:buChar char="–"/>
                  <a:defRPr>
                    <a:latin typeface="+mn-lt"/>
                  </a:defRPr>
                </a:lvl3pPr>
                <a:lvl4pPr marL="614363" lvl="3" indent="-155575" defTabSz="895350"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>
                    <a:latin typeface="+mn-lt"/>
                  </a:defRPr>
                </a:lvl4pPr>
                <a:lvl5pPr marL="746125" lvl="4" indent="-130175" defTabSz="895350"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en-US" sz="1600" b="1" dirty="0">
                    <a:solidFill>
                      <a:schemeClr val="accent2"/>
                    </a:solidFill>
                  </a:rPr>
                  <a:t>… and we invest in research that’s on the cutting edge 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A65F746-BB67-4FF6-9ECB-28CF9BE4C4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9431" y="2248619"/>
                <a:ext cx="4586319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96C397-70B9-4256-B412-78F0C49C1A15}"/>
                </a:ext>
              </a:extLst>
            </p:cNvPr>
            <p:cNvCxnSpPr>
              <a:cxnSpLocks/>
            </p:cNvCxnSpPr>
            <p:nvPr/>
          </p:nvCxnSpPr>
          <p:spPr>
            <a:xfrm>
              <a:off x="3094673" y="1466850"/>
              <a:ext cx="0" cy="4809134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83FCDD3-2425-488D-9A40-409A03FA2178}"/>
                </a:ext>
              </a:extLst>
            </p:cNvPr>
            <p:cNvGrpSpPr/>
            <p:nvPr/>
          </p:nvGrpSpPr>
          <p:grpSpPr>
            <a:xfrm>
              <a:off x="7823029" y="1631421"/>
              <a:ext cx="3935023" cy="4821698"/>
              <a:chOff x="7823029" y="1631421"/>
              <a:chExt cx="3935023" cy="482169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5F9CA77-DC31-43E4-8A50-844F4D81A25A}"/>
                  </a:ext>
                </a:extLst>
              </p:cNvPr>
              <p:cNvGrpSpPr/>
              <p:nvPr/>
            </p:nvGrpSpPr>
            <p:grpSpPr>
              <a:xfrm>
                <a:off x="7823029" y="1631421"/>
                <a:ext cx="3827621" cy="589091"/>
                <a:chOff x="7823029" y="2356489"/>
                <a:chExt cx="3827621" cy="589091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37D5E1C-4BDD-4CA3-B7C0-A0539AE83A07}"/>
                    </a:ext>
                  </a:extLst>
                </p:cNvPr>
                <p:cNvSpPr txBox="1"/>
                <p:nvPr/>
              </p:nvSpPr>
              <p:spPr>
                <a:xfrm>
                  <a:off x="10806020" y="2635843"/>
                  <a:ext cx="746847" cy="280545"/>
                </a:xfrm>
                <a:prstGeom prst="rect">
                  <a:avLst/>
                </a:prstGeom>
              </p:spPr>
              <p:txBody>
                <a:bodyPr vert="horz" wrap="none" lIns="89618" tIns="44809" rIns="89618" bIns="44809" rtlCol="0">
                  <a:spAutoFit/>
                </a:bodyPr>
                <a:lstStyle>
                  <a:lvl1pPr marL="228600" lvl="0" indent="-228600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1600"/>
                  </a:lvl1pPr>
                  <a:lvl2pPr marL="685800" lvl="1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2pPr>
                  <a:lvl3pPr marL="1143000" lvl="2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3pPr>
                  <a:lvl4pPr marL="1600200" lvl="3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4pPr>
                  <a:lvl5pPr marL="2057400" lvl="4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9pPr>
                </a:lstStyle>
                <a:p>
                  <a:pPr marL="0" indent="0">
                    <a:buNone/>
                  </a:pPr>
                  <a:r>
                    <a:rPr lang="en-US" sz="1372" i="1" dirty="0">
                      <a:latin typeface="+mn-lt"/>
                    </a:rPr>
                    <a:t>Jun ‘19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1999B5C-53EE-48F4-B516-951FC4D21E1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23029" y="2356489"/>
                  <a:ext cx="3827621" cy="589091"/>
                </a:xfrm>
                <a:prstGeom prst="rect">
                  <a:avLst/>
                </a:prstGeom>
              </p:spPr>
              <p:txBody>
                <a:bodyPr vert="horz" lIns="0" tIns="44809" rIns="89618" bIns="44809" rtlCol="0">
                  <a:spAutoFit/>
                </a:bodyPr>
                <a:lstStyle>
                  <a:lvl1pPr marL="228600" lvl="0" indent="-228600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1600"/>
                  </a:lvl1pPr>
                  <a:lvl2pPr marL="685800" lvl="1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2pPr>
                  <a:lvl3pPr marL="1143000" lvl="2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3pPr>
                  <a:lvl4pPr marL="1600200" lvl="3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4pPr>
                  <a:lvl5pPr marL="2057400" lvl="4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9pPr>
                </a:lstStyle>
                <a:p>
                  <a:pPr marL="0" indent="0">
                    <a:buNone/>
                  </a:pPr>
                  <a:r>
                    <a:rPr lang="en-US" sz="1800" b="1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Modular Construction: From projects to products 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525C47-B3C3-4EE7-9991-9D2FAD336F94}"/>
                  </a:ext>
                </a:extLst>
              </p:cNvPr>
              <p:cNvGrpSpPr/>
              <p:nvPr/>
            </p:nvGrpSpPr>
            <p:grpSpPr>
              <a:xfrm>
                <a:off x="7823029" y="2390562"/>
                <a:ext cx="3835635" cy="923330"/>
                <a:chOff x="7823029" y="2938380"/>
                <a:chExt cx="3835635" cy="923330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A15815B-CEA1-404E-A2BF-B0ED4E76E24A}"/>
                    </a:ext>
                  </a:extLst>
                </p:cNvPr>
                <p:cNvSpPr txBox="1"/>
                <p:nvPr/>
              </p:nvSpPr>
              <p:spPr>
                <a:xfrm>
                  <a:off x="10884567" y="3246354"/>
                  <a:ext cx="774097" cy="280545"/>
                </a:xfrm>
                <a:prstGeom prst="rect">
                  <a:avLst/>
                </a:prstGeom>
              </p:spPr>
              <p:txBody>
                <a:bodyPr vert="horz" wrap="none" lIns="89618" tIns="44809" rIns="89618" bIns="44809" rtlCol="0">
                  <a:spAutoFit/>
                </a:bodyPr>
                <a:lstStyle>
                  <a:lvl1pPr marL="228600" lvl="0" indent="-228600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1600"/>
                  </a:lvl1pPr>
                  <a:lvl2pPr marL="685800" lvl="1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2pPr>
                  <a:lvl3pPr marL="1143000" lvl="2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3pPr>
                  <a:lvl4pPr marL="1600200" lvl="3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4pPr>
                  <a:lvl5pPr marL="2057400" lvl="4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9pPr>
                </a:lstStyle>
                <a:p>
                  <a:pPr marL="0" indent="0">
                    <a:buNone/>
                  </a:pPr>
                  <a:r>
                    <a:rPr lang="en-US" sz="1372" i="1" dirty="0">
                      <a:latin typeface="+mn-lt"/>
                    </a:rPr>
                    <a:t>Oct ‘’17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1765A29-3BF1-493C-8BA3-4F89347CBD3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23029" y="2938380"/>
                  <a:ext cx="2982991" cy="923330"/>
                </a:xfrm>
                <a:prstGeom prst="rect">
                  <a:avLst/>
                </a:prstGeom>
              </p:spPr>
              <p:txBody>
                <a:bodyPr wrap="square" lIns="0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Housing Affordability: a Supply side tool-kit for cities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2E46007-A167-4B51-9E92-6CD0375A4E15}"/>
                  </a:ext>
                </a:extLst>
              </p:cNvPr>
              <p:cNvGrpSpPr/>
              <p:nvPr/>
            </p:nvGrpSpPr>
            <p:grpSpPr>
              <a:xfrm>
                <a:off x="7823029" y="3398430"/>
                <a:ext cx="3827621" cy="646331"/>
                <a:chOff x="7823029" y="3580838"/>
                <a:chExt cx="3827621" cy="646331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AC0F15A-DF38-4541-9265-7733C6B72CEA}"/>
                    </a:ext>
                  </a:extLst>
                </p:cNvPr>
                <p:cNvSpPr txBox="1"/>
                <p:nvPr/>
              </p:nvSpPr>
              <p:spPr>
                <a:xfrm>
                  <a:off x="10951893" y="3946624"/>
                  <a:ext cx="698757" cy="280545"/>
                </a:xfrm>
                <a:prstGeom prst="rect">
                  <a:avLst/>
                </a:prstGeom>
              </p:spPr>
              <p:txBody>
                <a:bodyPr vert="horz" wrap="none" lIns="89618" tIns="44809" rIns="89618" bIns="44809" rtlCol="0">
                  <a:spAutoFit/>
                </a:bodyPr>
                <a:lstStyle>
                  <a:lvl1pPr marL="228600" lvl="0" indent="-228600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1600"/>
                  </a:lvl1pPr>
                  <a:lvl2pPr marL="685800" lvl="1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2pPr>
                  <a:lvl3pPr marL="1143000" lvl="2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3pPr>
                  <a:lvl4pPr marL="1600200" lvl="3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4pPr>
                  <a:lvl5pPr marL="2057400" lvl="4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9pPr>
                </a:lstStyle>
                <a:p>
                  <a:pPr marL="0" indent="0">
                    <a:buNone/>
                  </a:pPr>
                  <a:r>
                    <a:rPr lang="en-US" sz="1372" i="1" dirty="0">
                      <a:latin typeface="+mn-lt"/>
                    </a:rPr>
                    <a:t>Jun‘19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84A7371-4F8D-475C-A377-0714E0D4451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23029" y="3580838"/>
                  <a:ext cx="3827621" cy="646331"/>
                </a:xfrm>
                <a:prstGeom prst="rect">
                  <a:avLst/>
                </a:prstGeom>
              </p:spPr>
              <p:txBody>
                <a:bodyPr wrap="square" lIns="0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Smart cities: Digital solutions for a more livable future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D593CDC-3632-4B8C-8278-39847D95FAD4}"/>
                  </a:ext>
                </a:extLst>
              </p:cNvPr>
              <p:cNvGrpSpPr/>
              <p:nvPr/>
            </p:nvGrpSpPr>
            <p:grpSpPr>
              <a:xfrm>
                <a:off x="7823029" y="4464110"/>
                <a:ext cx="3935023" cy="646331"/>
                <a:chOff x="7823029" y="4599626"/>
                <a:chExt cx="3935023" cy="646331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FE8971-2B84-40F4-AE6D-71BC02F3F0BE}"/>
                    </a:ext>
                  </a:extLst>
                </p:cNvPr>
                <p:cNvSpPr txBox="1"/>
                <p:nvPr/>
              </p:nvSpPr>
              <p:spPr>
                <a:xfrm>
                  <a:off x="10963115" y="4965412"/>
                  <a:ext cx="794937" cy="280545"/>
                </a:xfrm>
                <a:prstGeom prst="rect">
                  <a:avLst/>
                </a:prstGeom>
              </p:spPr>
              <p:txBody>
                <a:bodyPr vert="horz" wrap="none" lIns="89618" tIns="44809" rIns="89618" bIns="44809" rtlCol="0">
                  <a:spAutoFit/>
                </a:bodyPr>
                <a:lstStyle>
                  <a:lvl1pPr marL="228600" lvl="0" indent="-228600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1600"/>
                  </a:lvl1pPr>
                  <a:lvl2pPr marL="685800" lvl="1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2pPr>
                  <a:lvl3pPr marL="1143000" lvl="2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3pPr>
                  <a:lvl4pPr marL="1600200" lvl="3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4pPr>
                  <a:lvl5pPr marL="2057400" lvl="4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9pPr>
                </a:lstStyle>
                <a:p>
                  <a:pPr marL="0" indent="0">
                    <a:buNone/>
                  </a:pPr>
                  <a:r>
                    <a:rPr lang="en-US" sz="1372" i="1" dirty="0">
                      <a:latin typeface="+mn-lt"/>
                    </a:rPr>
                    <a:t>May ‘14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1A272AD-6333-4CCE-9267-599EE7BC1F8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23029" y="4599626"/>
                  <a:ext cx="3827621" cy="646331"/>
                </a:xfrm>
                <a:prstGeom prst="rect">
                  <a:avLst/>
                </a:prstGeom>
              </p:spPr>
              <p:txBody>
                <a:bodyPr wrap="square" lIns="0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Infrastructure and the Resilience Dividend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07E8F5F-312E-446A-BBFE-A54B2D2038FC}"/>
                  </a:ext>
                </a:extLst>
              </p:cNvPr>
              <p:cNvGrpSpPr/>
              <p:nvPr/>
            </p:nvGrpSpPr>
            <p:grpSpPr>
              <a:xfrm>
                <a:off x="7823029" y="5529789"/>
                <a:ext cx="3827621" cy="923330"/>
                <a:chOff x="7823029" y="5529789"/>
                <a:chExt cx="3827621" cy="923330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0659095-2B4E-49EE-B64A-6F79FA7D0F28}"/>
                    </a:ext>
                  </a:extLst>
                </p:cNvPr>
                <p:cNvSpPr txBox="1"/>
                <p:nvPr/>
              </p:nvSpPr>
              <p:spPr>
                <a:xfrm>
                  <a:off x="10951893" y="5895575"/>
                  <a:ext cx="698757" cy="280545"/>
                </a:xfrm>
                <a:prstGeom prst="rect">
                  <a:avLst/>
                </a:prstGeom>
              </p:spPr>
              <p:txBody>
                <a:bodyPr vert="horz" wrap="none" lIns="89618" tIns="44809" rIns="89618" bIns="44809" rtlCol="0">
                  <a:spAutoFit/>
                </a:bodyPr>
                <a:lstStyle>
                  <a:lvl1pPr marL="228600" lvl="0" indent="-228600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1600"/>
                  </a:lvl1pPr>
                  <a:lvl2pPr marL="685800" lvl="1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2pPr>
                  <a:lvl3pPr marL="1143000" lvl="2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3pPr>
                  <a:lvl4pPr marL="1600200" lvl="3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4pPr>
                  <a:lvl5pPr marL="2057400" lvl="4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6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</a:lvl9pPr>
                </a:lstStyle>
                <a:p>
                  <a:pPr marL="0" indent="0">
                    <a:buNone/>
                  </a:pPr>
                  <a:r>
                    <a:rPr lang="en-US" sz="1372" i="1" dirty="0">
                      <a:latin typeface="+mn-lt"/>
                    </a:rPr>
                    <a:t>Jun‘18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B3A190D-ACA8-4C6B-8417-D96C7A745DC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23029" y="5529789"/>
                  <a:ext cx="3827621" cy="923330"/>
                </a:xfrm>
                <a:prstGeom prst="rect">
                  <a:avLst/>
                </a:prstGeom>
              </p:spPr>
              <p:txBody>
                <a:bodyPr wrap="square" lIns="0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How the Houston Astros are winning through advanced analytics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97A7AF-CF62-4AE2-81EC-82589135938B}"/>
                </a:ext>
              </a:extLst>
            </p:cNvPr>
            <p:cNvGrpSpPr>
              <a:grpSpLocks/>
            </p:cNvGrpSpPr>
            <p:nvPr/>
          </p:nvGrpSpPr>
          <p:grpSpPr>
            <a:xfrm>
              <a:off x="7823029" y="1117524"/>
              <a:ext cx="3827621" cy="264320"/>
              <a:chOff x="8501611" y="1984299"/>
              <a:chExt cx="2697894" cy="26432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EED738E-64B8-4B29-BF4C-2C376FADC0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1611" y="2248618"/>
                <a:ext cx="2697894" cy="1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28">
                <a:extLst>
                  <a:ext uri="{FF2B5EF4-FFF2-40B4-BE49-F238E27FC236}">
                    <a16:creationId xmlns:a16="http://schemas.microsoft.com/office/drawing/2014/main" id="{EE9248F8-C6AE-4173-A174-B1468036E1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01611" y="1984299"/>
                <a:ext cx="2697894" cy="26432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0" tIns="0" rIns="0" bIns="17924" numCol="1" anchor="b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lvl="0" defTabSz="895350">
                  <a:buClr>
                    <a:schemeClr val="tx2"/>
                  </a:buClr>
                  <a:defRPr sz="1500">
                    <a:solidFill>
                      <a:schemeClr val="accent3"/>
                    </a:solidFill>
                    <a:latin typeface="+mn-lt"/>
                  </a:defRPr>
                </a:lvl1pPr>
                <a:lvl2pPr marL="193675" lvl="1" indent="-192088" defTabSz="895350">
                  <a:buClr>
                    <a:schemeClr val="tx2"/>
                  </a:buClr>
                  <a:buSzPct val="125000"/>
                  <a:buFont typeface="Arial" pitchFamily="34" charset="0"/>
                  <a:buChar char="▪"/>
                  <a:defRPr>
                    <a:latin typeface="+mn-lt"/>
                  </a:defRPr>
                </a:lvl2pPr>
                <a:lvl3pPr marL="457200" lvl="2" indent="-261938" defTabSz="895350">
                  <a:buClr>
                    <a:schemeClr val="tx2"/>
                  </a:buClr>
                  <a:buSzPct val="120000"/>
                  <a:buFont typeface="Arial" pitchFamily="34" charset="0"/>
                  <a:buChar char="–"/>
                  <a:defRPr>
                    <a:latin typeface="+mn-lt"/>
                  </a:defRPr>
                </a:lvl3pPr>
                <a:lvl4pPr marL="614363" lvl="3" indent="-155575" defTabSz="895350"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>
                    <a:latin typeface="+mn-lt"/>
                  </a:defRPr>
                </a:lvl4pPr>
                <a:lvl5pPr marL="746125" lvl="4" indent="-130175" defTabSz="895350"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en-US" sz="1600" b="1" dirty="0">
                    <a:solidFill>
                      <a:schemeClr val="accent2"/>
                    </a:solidFill>
                  </a:rPr>
                  <a:t>Recent publications 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550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9327387"/>
              </p:ext>
            </p:extLst>
          </p:nvPr>
        </p:nvGraphicFramePr>
        <p:xfrm>
          <a:off x="1495426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6" name="think-cell Slide" r:id="rId9" imgW="353" imgH="353" progId="TCLayout.ActiveDocument.1">
                  <p:embed/>
                </p:oleObj>
              </mc:Choice>
              <mc:Fallback>
                <p:oleObj name="think-cell Slide" r:id="rId9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5426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1493837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815113-85D6-4F80-A2B2-875DA469225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black">
          <a:xfrm>
            <a:off x="166687" y="2484438"/>
            <a:ext cx="10153650" cy="762000"/>
          </a:xfrm>
          <a:prstGeom prst="rect">
            <a:avLst/>
          </a:prstGeom>
          <a:noFill/>
          <a:ln w="12700" algn="ctr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sym typeface="+mn-lt"/>
              </a:rPr>
              <a:t>Macroeconomic trends impacting the construction industry</a:t>
            </a:r>
          </a:p>
        </p:txBody>
      </p:sp>
      <p:sp>
        <p:nvSpPr>
          <p:cNvPr id="16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EEF4E5E7-9EFE-48E3-A437-0735C2440D0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black">
          <a:xfrm>
            <a:off x="166687" y="3246438"/>
            <a:ext cx="10153650" cy="763588"/>
          </a:xfrm>
          <a:prstGeom prst="rect">
            <a:avLst/>
          </a:prstGeom>
          <a:noFill/>
          <a:ln w="12700" algn="ctr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</a14:hiddenLine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sym typeface="+mn-lt"/>
              </a:rPr>
              <a:t>Insights from the McKinsey report on modular construction</a:t>
            </a:r>
          </a:p>
        </p:txBody>
      </p:sp>
      <p:sp>
        <p:nvSpPr>
          <p:cNvPr id="12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14441746-88BD-4964-8846-DC22D8D757E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black">
          <a:xfrm>
            <a:off x="166687" y="4010025"/>
            <a:ext cx="10153650" cy="762000"/>
          </a:xfrm>
          <a:prstGeom prst="rect">
            <a:avLst/>
          </a:prstGeom>
          <a:noFill/>
          <a:ln w="12700" algn="ctr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</a14:hiddenLine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>
                <a:solidFill>
                  <a:schemeClr val="bg1"/>
                </a:solidFill>
                <a:sym typeface="+mn-lt"/>
              </a:rPr>
              <a:t>A look </a:t>
            </a:r>
            <a:r>
              <a:rPr lang="en-US" sz="3000" dirty="0">
                <a:solidFill>
                  <a:schemeClr val="bg1"/>
                </a:solidFill>
                <a:sym typeface="+mn-lt"/>
              </a:rPr>
              <a:t>at the future</a:t>
            </a:r>
          </a:p>
        </p:txBody>
      </p:sp>
    </p:spTree>
    <p:extLst>
      <p:ext uri="{BB962C8B-B14F-4D97-AF65-F5344CB8AC3E}">
        <p14:creationId xmlns:p14="http://schemas.microsoft.com/office/powerpoint/2010/main" val="304649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0138378"/>
              </p:ext>
            </p:extLst>
          </p:nvPr>
        </p:nvGraphicFramePr>
        <p:xfrm>
          <a:off x="1849" y="1735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" y="1735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BAD8428-AE3E-4AFA-B806-4133596192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" y="147"/>
            <a:ext cx="158743" cy="1587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r>
              <a:rPr lang="en-US" dirty="0"/>
              <a:t>Long-term macroeconomic trends that impact construction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7D3016-5FEB-439E-9CDA-7BBFCDD0C87C}"/>
              </a:ext>
            </a:extLst>
          </p:cNvPr>
          <p:cNvGrpSpPr>
            <a:grpSpLocks/>
          </p:cNvGrpSpPr>
          <p:nvPr/>
        </p:nvGrpSpPr>
        <p:grpSpPr>
          <a:xfrm>
            <a:off x="158759" y="910610"/>
            <a:ext cx="11491891" cy="5357439"/>
            <a:chOff x="256281" y="1266742"/>
            <a:chExt cx="11551805" cy="53574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7AE379-A4C5-4A9E-8346-60F31027847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54328" y="1266742"/>
              <a:ext cx="6936086" cy="295098"/>
              <a:chOff x="5263344" y="1195240"/>
              <a:chExt cx="5805891" cy="301097"/>
            </a:xfrm>
          </p:grpSpPr>
          <p:sp>
            <p:nvSpPr>
              <p:cNvPr id="49" name="AutoShape 250"/>
              <p:cNvSpPr>
                <a:spLocks noChangeArrowheads="1"/>
              </p:cNvSpPr>
              <p:nvPr/>
            </p:nvSpPr>
            <p:spPr bwMode="auto">
              <a:xfrm>
                <a:off x="5263345" y="1195240"/>
                <a:ext cx="5805890" cy="301097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17924" anchor="b">
                <a:spAutoFit/>
              </a:bodyPr>
              <a:lstStyle/>
              <a:p>
                <a:r>
                  <a:rPr lang="en-US" sz="1800" b="1" dirty="0">
                    <a:solidFill>
                      <a:schemeClr val="tx2"/>
                    </a:solidFill>
                    <a:ea typeface="Roboto" panose="02000000000000000000" pitchFamily="2" charset="0"/>
                    <a:cs typeface="Roboto" panose="02000000000000000000" pitchFamily="2" charset="0"/>
                  </a:rPr>
                  <a:t>Key elements</a:t>
                </a:r>
              </a:p>
            </p:txBody>
          </p:sp>
          <p:cxnSp>
            <p:nvCxnSpPr>
              <p:cNvPr id="82" name="AutoShape 249"/>
              <p:cNvCxnSpPr>
                <a:cxnSpLocks noChangeShapeType="1"/>
              </p:cNvCxnSpPr>
              <p:nvPr/>
            </p:nvCxnSpPr>
            <p:spPr bwMode="auto">
              <a:xfrm>
                <a:off x="5263344" y="1496337"/>
                <a:ext cx="5805890" cy="0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" name="TextBox 4"/>
            <p:cNvSpPr txBox="1">
              <a:spLocks/>
            </p:cNvSpPr>
            <p:nvPr/>
          </p:nvSpPr>
          <p:spPr>
            <a:xfrm>
              <a:off x="256281" y="1665809"/>
              <a:ext cx="2113333" cy="1525524"/>
            </a:xfrm>
            <a:prstGeom prst="rect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70556" tIns="70556" rIns="70556" bIns="70556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FF8600"/>
                </a:buClr>
              </a:pPr>
              <a:r>
                <a:rPr lang="en-US" sz="18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Growth of Cities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9B8756-6287-448D-A04F-16E289732AA4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" b="503"/>
            <a:stretch/>
          </p:blipFill>
          <p:spPr>
            <a:xfrm>
              <a:off x="2471583" y="4961747"/>
              <a:ext cx="2317415" cy="1529298"/>
            </a:xfrm>
            <a:prstGeom prst="rect">
              <a:avLst/>
            </a:prstGeom>
          </p:spPr>
        </p:pic>
        <p:sp>
          <p:nvSpPr>
            <p:cNvPr id="30" name="TextBox 29"/>
            <p:cNvSpPr txBox="1">
              <a:spLocks/>
            </p:cNvSpPr>
            <p:nvPr/>
          </p:nvSpPr>
          <p:spPr>
            <a:xfrm>
              <a:off x="256281" y="3312834"/>
              <a:ext cx="2113333" cy="1525524"/>
            </a:xfrm>
            <a:prstGeom prst="rect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70556" tIns="70556" rIns="70556" bIns="70556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FF8600"/>
                </a:buClr>
              </a:pPr>
              <a:r>
                <a:rPr lang="en-US" sz="18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Critical need for Infrastructure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87D1AE-C045-450E-B7D0-922B654613DB}"/>
                </a:ext>
              </a:extLst>
            </p:cNvPr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" b="501"/>
            <a:stretch/>
          </p:blipFill>
          <p:spPr>
            <a:xfrm>
              <a:off x="2471583" y="3312834"/>
              <a:ext cx="2317415" cy="1529298"/>
            </a:xfrm>
            <a:prstGeom prst="rect">
              <a:avLst/>
            </a:prstGeom>
          </p:spPr>
        </p:pic>
        <p:sp>
          <p:nvSpPr>
            <p:cNvPr id="31" name="TextBox 30"/>
            <p:cNvSpPr txBox="1">
              <a:spLocks/>
            </p:cNvSpPr>
            <p:nvPr/>
          </p:nvSpPr>
          <p:spPr>
            <a:xfrm>
              <a:off x="256281" y="4961747"/>
              <a:ext cx="2113333" cy="1525524"/>
            </a:xfrm>
            <a:prstGeom prst="rect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70556" tIns="70556" rIns="70556" bIns="70556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FF8600"/>
                </a:buClr>
              </a:pPr>
              <a:r>
                <a:rPr lang="en-US" sz="18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Sustainability &amp; resilience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9A07A2-ED8C-41BC-8C44-00089904215C}"/>
                </a:ext>
              </a:extLst>
            </p:cNvPr>
            <p:cNvPicPr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44"/>
            <a:stretch/>
          </p:blipFill>
          <p:spPr>
            <a:xfrm>
              <a:off x="2471583" y="1663921"/>
              <a:ext cx="2317415" cy="1529298"/>
            </a:xfrm>
            <a:prstGeom prst="rect">
              <a:avLst/>
            </a:prstGeom>
          </p:spPr>
        </p:pic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4854328" y="3253027"/>
              <a:ext cx="6936086" cy="0"/>
            </a:xfrm>
            <a:prstGeom prst="line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4854328" y="4901940"/>
              <a:ext cx="6936086" cy="0"/>
            </a:xfrm>
            <a:prstGeom prst="line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5DC393-5B74-43A8-9362-466C130A2422}"/>
                </a:ext>
              </a:extLst>
            </p:cNvPr>
            <p:cNvSpPr txBox="1"/>
            <p:nvPr/>
          </p:nvSpPr>
          <p:spPr>
            <a:xfrm>
              <a:off x="4854328" y="1663921"/>
              <a:ext cx="6936086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lvl="1"/>
              <a:r>
                <a:rPr lang="en-US" sz="1800" dirty="0">
                  <a:cs typeface="Segoe UI" panose="020B0502040204020203" pitchFamily="34" charset="0"/>
                </a:rPr>
                <a:t>Global shift of population towards cities: two-thirds by 2030</a:t>
              </a:r>
            </a:p>
            <a:p>
              <a:pPr lvl="1"/>
              <a:r>
                <a:rPr lang="en-US" sz="1800" dirty="0">
                  <a:cs typeface="Segoe UI" panose="020B0502040204020203" pitchFamily="34" charset="0"/>
                </a:rPr>
                <a:t>Shortage of housing, concurrent w/ labor shortage </a:t>
              </a:r>
            </a:p>
            <a:p>
              <a:pPr lvl="1"/>
              <a:r>
                <a:rPr lang="en-US" sz="1800" dirty="0">
                  <a:cs typeface="Segoe UI" panose="020B0502040204020203" pitchFamily="34" charset="0"/>
                </a:rPr>
                <a:t>In U.S., competition among cities for talent </a:t>
              </a:r>
            </a:p>
            <a:p>
              <a:pPr lvl="1"/>
              <a:r>
                <a:rPr lang="en-US" sz="1800" dirty="0">
                  <a:cs typeface="Segoe UI" panose="020B0502040204020203" pitchFamily="34" charset="0"/>
                </a:rPr>
                <a:t>Cities that offer jobs, QoL amenities, affordable housing will win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42AF0D-DF89-423A-90BB-CA31D5CD4316}"/>
                </a:ext>
              </a:extLst>
            </p:cNvPr>
            <p:cNvSpPr txBox="1"/>
            <p:nvPr/>
          </p:nvSpPr>
          <p:spPr>
            <a:xfrm>
              <a:off x="4872000" y="3372160"/>
              <a:ext cx="6936086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lvl="1"/>
              <a:r>
                <a:rPr lang="en-US" sz="1800" dirty="0">
                  <a:cs typeface="Segoe UI" panose="020B0502040204020203" pitchFamily="34" charset="0"/>
                </a:rPr>
                <a:t>Aging / inadequate infrastructure, crumbling before our eyes</a:t>
              </a:r>
            </a:p>
            <a:p>
              <a:pPr lvl="1"/>
              <a:r>
                <a:rPr lang="en-US" sz="1800" dirty="0">
                  <a:cs typeface="Segoe UI" panose="020B0502040204020203" pitchFamily="34" charset="0"/>
                </a:rPr>
                <a:t>$5.5T additional investment needed globally 2016 – ’30 </a:t>
              </a:r>
            </a:p>
            <a:p>
              <a:pPr lvl="1"/>
              <a:r>
                <a:rPr lang="en-US" sz="1800" dirty="0">
                  <a:cs typeface="Segoe UI" panose="020B0502040204020203" pitchFamily="34" charset="0"/>
                </a:rPr>
                <a:t>Power, roads, water need significant additional investment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F9FE06-EEB7-4B93-8279-D0BDF84F0CF6}"/>
                </a:ext>
              </a:extLst>
            </p:cNvPr>
            <p:cNvSpPr txBox="1"/>
            <p:nvPr/>
          </p:nvSpPr>
          <p:spPr>
            <a:xfrm>
              <a:off x="4872000" y="4962188"/>
              <a:ext cx="6936086" cy="16619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lvl="1"/>
              <a:r>
                <a:rPr lang="en-US" sz="1800" dirty="0">
                  <a:cs typeface="Segoe UI" panose="020B0502040204020203" pitchFamily="34" charset="0"/>
                </a:rPr>
                <a:t>Includes ending poverty, hunger, providing clean water, equal opportunity employment, .. (U.N. Sustainability Goals)</a:t>
              </a:r>
            </a:p>
            <a:p>
              <a:pPr lvl="1"/>
              <a:r>
                <a:rPr lang="en-US" sz="1800" dirty="0">
                  <a:cs typeface="Segoe UI" panose="020B0502040204020203" pitchFamily="34" charset="0"/>
                </a:rPr>
                <a:t>Material choices, Green Buildings </a:t>
              </a:r>
            </a:p>
            <a:p>
              <a:pPr lvl="1"/>
              <a:r>
                <a:rPr lang="en-US" sz="1800" dirty="0">
                  <a:cs typeface="Segoe UI" panose="020B0502040204020203" pitchFamily="34" charset="0"/>
                </a:rPr>
                <a:t>Resilience could become a key requirement </a:t>
              </a:r>
            </a:p>
            <a:p>
              <a:pPr lvl="1"/>
              <a:r>
                <a:rPr lang="en-US" sz="1800" dirty="0">
                  <a:cs typeface="Segoe UI" panose="020B0502040204020203" pitchFamily="34" charset="0"/>
                </a:rPr>
                <a:t>Extreme weather, cyber-threats, terrorism: codes &amp; standards emerging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4856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0128727"/>
              </p:ext>
            </p:extLst>
          </p:nvPr>
        </p:nvGraphicFramePr>
        <p:xfrm>
          <a:off x="1495426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23" name="think-cell Slide" r:id="rId9" imgW="353" imgH="353" progId="TCLayout.ActiveDocument.1">
                  <p:embed/>
                </p:oleObj>
              </mc:Choice>
              <mc:Fallback>
                <p:oleObj name="think-cell Slide" r:id="rId9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5426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1493837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5" name="Text Placeholder 2">
            <a:hlinkClick r:id="rId11" action="ppaction://hlinksldjump"/>
            <a:extLst>
              <a:ext uri="{FF2B5EF4-FFF2-40B4-BE49-F238E27FC236}">
                <a16:creationId xmlns:a16="http://schemas.microsoft.com/office/drawing/2014/main" id="{C3E9049A-2711-41DB-92CF-785434A60AC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black">
          <a:xfrm>
            <a:off x="166687" y="2484438"/>
            <a:ext cx="10153650" cy="762000"/>
          </a:xfrm>
          <a:prstGeom prst="rect">
            <a:avLst/>
          </a:prstGeom>
          <a:noFill/>
          <a:ln w="12700" algn="ctr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</a14:hiddenLine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sym typeface="+mn-lt"/>
              </a:rPr>
              <a:t>Macroeconomic trends impacting the </a:t>
            </a:r>
            <a:r>
              <a:rPr lang="en-US" sz="3000">
                <a:solidFill>
                  <a:schemeClr val="bg1"/>
                </a:solidFill>
                <a:sym typeface="+mn-lt"/>
              </a:rPr>
              <a:t>construction industry</a:t>
            </a:r>
            <a:endParaRPr lang="en-US" sz="3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2F64994-BC8E-4B25-BC5D-7B8FF201D0A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black">
          <a:xfrm>
            <a:off x="166687" y="3246438"/>
            <a:ext cx="10153650" cy="763588"/>
          </a:xfrm>
          <a:prstGeom prst="rect">
            <a:avLst/>
          </a:prstGeom>
          <a:noFill/>
          <a:ln w="12700" algn="ctr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sym typeface="+mn-lt"/>
              </a:rPr>
              <a:t>Insights from the McKinsey report on </a:t>
            </a:r>
            <a:r>
              <a:rPr lang="en-US" sz="3000">
                <a:solidFill>
                  <a:schemeClr val="bg1"/>
                </a:solidFill>
                <a:sym typeface="+mn-lt"/>
              </a:rPr>
              <a:t>modular construction</a:t>
            </a:r>
            <a:endParaRPr lang="en-US" sz="3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" name="Text Placeholder 2">
            <a:hlinkClick r:id="rId12" action="ppaction://hlinksldjump"/>
            <a:extLst>
              <a:ext uri="{FF2B5EF4-FFF2-40B4-BE49-F238E27FC236}">
                <a16:creationId xmlns:a16="http://schemas.microsoft.com/office/drawing/2014/main" id="{A772D69D-1092-442D-A700-34AEE606908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black">
          <a:xfrm>
            <a:off x="166687" y="4010025"/>
            <a:ext cx="10153650" cy="762000"/>
          </a:xfrm>
          <a:prstGeom prst="rect">
            <a:avLst/>
          </a:prstGeom>
          <a:noFill/>
          <a:ln w="12700" algn="ctr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</a14:hiddenLine>
            </a:ext>
          </a:extLst>
        </p:spPr>
        <p:txBody>
          <a:bodyPr vert="horz" wrap="none" lIns="152400" tIns="152400" rIns="0" bIns="15240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3000">
                <a:solidFill>
                  <a:schemeClr val="bg1"/>
                </a:solidFill>
                <a:sym typeface="+mn-lt"/>
              </a:rPr>
              <a:t>A look </a:t>
            </a:r>
            <a:r>
              <a:rPr lang="en-US" sz="3000" dirty="0">
                <a:solidFill>
                  <a:schemeClr val="bg1"/>
                </a:solidFill>
                <a:sym typeface="+mn-lt"/>
              </a:rPr>
              <a:t>at the future</a:t>
            </a:r>
          </a:p>
        </p:txBody>
      </p:sp>
    </p:spTree>
    <p:extLst>
      <p:ext uri="{BB962C8B-B14F-4D97-AF65-F5344CB8AC3E}">
        <p14:creationId xmlns:p14="http://schemas.microsoft.com/office/powerpoint/2010/main" val="381874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3A8BA8E-BDBC-4DEA-969D-034D56449A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0103396"/>
              </p:ext>
            </p:extLst>
          </p:nvPr>
        </p:nvGraphicFramePr>
        <p:xfrm>
          <a:off x="1677" y="16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1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3A8BA8E-BDBC-4DEA-969D-034D56449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77" y="16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2ED337D-1BD4-41C0-92A7-1D3DE9BFE2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" y="50"/>
            <a:ext cx="158747" cy="1587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693FE014-D653-469E-9218-559AF14EB8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8759" y="230189"/>
            <a:ext cx="11491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sz="2400" dirty="0"/>
              <a:t>Shortage of housing + shortage of labor = Opportunity for modular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67E516-DC33-42CD-AC48-06D778C43771}"/>
              </a:ext>
            </a:extLst>
          </p:cNvPr>
          <p:cNvSpPr>
            <a:spLocks/>
          </p:cNvSpPr>
          <p:nvPr/>
        </p:nvSpPr>
        <p:spPr>
          <a:xfrm>
            <a:off x="5325104" y="965241"/>
            <a:ext cx="6325546" cy="6336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7924" rtlCol="0" anchor="b" anchorCtr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Modular construction offers a potential solution for some of the industry’s problems</a:t>
            </a:r>
          </a:p>
        </p:txBody>
      </p:sp>
      <p:cxnSp>
        <p:nvCxnSpPr>
          <p:cNvPr id="40" name="LineContentSeparatorDefault 8">
            <a:extLst>
              <a:ext uri="{FF2B5EF4-FFF2-40B4-BE49-F238E27FC236}">
                <a16:creationId xmlns:a16="http://schemas.microsoft.com/office/drawing/2014/main" id="{A3826AEB-2A3D-4066-AD7D-4EC373E39E1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325104" y="1598893"/>
            <a:ext cx="6325546" cy="0"/>
          </a:xfrm>
          <a:prstGeom prst="straightConnector1">
            <a:avLst/>
          </a:prstGeom>
          <a:ln w="6350" cap="sq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neBasicVerticalDefault 20">
            <a:extLst>
              <a:ext uri="{FF2B5EF4-FFF2-40B4-BE49-F238E27FC236}">
                <a16:creationId xmlns:a16="http://schemas.microsoft.com/office/drawing/2014/main" id="{23E1F53A-150C-4FE0-B294-5BB34B71E2A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044504" y="1793071"/>
            <a:ext cx="0" cy="4164103"/>
          </a:xfrm>
          <a:prstGeom prst="straightConnector1">
            <a:avLst/>
          </a:prstGeom>
          <a:ln w="9525" cap="sq">
            <a:solidFill>
              <a:schemeClr val="accent6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DoubleChevron3 10">
            <a:extLst>
              <a:ext uri="{FF2B5EF4-FFF2-40B4-BE49-F238E27FC236}">
                <a16:creationId xmlns:a16="http://schemas.microsoft.com/office/drawing/2014/main" id="{0240ECED-A7A9-4F33-B5D4-58490579895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863580" y="1397551"/>
            <a:ext cx="361848" cy="407716"/>
            <a:chOff x="1270000" y="1270000"/>
            <a:chExt cx="450850" cy="508000"/>
          </a:xfrm>
        </p:grpSpPr>
        <p:sp>
          <p:nvSpPr>
            <p:cNvPr id="6" name="Chevron1">
              <a:extLst>
                <a:ext uri="{FF2B5EF4-FFF2-40B4-BE49-F238E27FC236}">
                  <a16:creationId xmlns:a16="http://schemas.microsoft.com/office/drawing/2014/main" id="{8B3EC66F-3E5A-4B63-91A3-8FAD4ED75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320800"/>
              <a:ext cx="238760" cy="4064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hevron2">
              <a:extLst>
                <a:ext uri="{FF2B5EF4-FFF2-40B4-BE49-F238E27FC236}">
                  <a16:creationId xmlns:a16="http://schemas.microsoft.com/office/drawing/2014/main" id="{C62C177B-B344-4F1F-BE98-9FBB1F90F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2400" y="1270000"/>
              <a:ext cx="298450" cy="5080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1268315-CB40-43FE-8CA0-EEB4E05604CE}"/>
              </a:ext>
            </a:extLst>
          </p:cNvPr>
          <p:cNvSpPr>
            <a:spLocks/>
          </p:cNvSpPr>
          <p:nvPr/>
        </p:nvSpPr>
        <p:spPr>
          <a:xfrm>
            <a:off x="158759" y="965241"/>
            <a:ext cx="4605146" cy="6336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7924" rtlCol="0" anchor="b" anchorCtr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Key market forces shifting value toward modular construction </a:t>
            </a:r>
          </a:p>
        </p:txBody>
      </p:sp>
      <p:cxnSp>
        <p:nvCxnSpPr>
          <p:cNvPr id="27" name="LineContentSeparatorDefault 8">
            <a:extLst>
              <a:ext uri="{FF2B5EF4-FFF2-40B4-BE49-F238E27FC236}">
                <a16:creationId xmlns:a16="http://schemas.microsoft.com/office/drawing/2014/main" id="{84AF3AD3-5990-47D3-828C-A8D6B5F9BCF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158759" y="1598893"/>
            <a:ext cx="4605146" cy="0"/>
          </a:xfrm>
          <a:prstGeom prst="straightConnector1">
            <a:avLst/>
          </a:prstGeom>
          <a:ln w="6350" cap="sq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C6144-A5AA-4E7F-8B9C-4D743E14D2D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58759" y="1703531"/>
            <a:ext cx="4605146" cy="32162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2200" dirty="0"/>
              <a:t>Dire shortage of affordable housing </a:t>
            </a:r>
          </a:p>
          <a:p>
            <a:pPr lvl="1">
              <a:spcBef>
                <a:spcPct val="50000"/>
              </a:spcBef>
            </a:pPr>
            <a:r>
              <a:rPr lang="en-US" sz="2200" dirty="0"/>
              <a:t>High cost of construction labor – driven by shortage of labor: structural change</a:t>
            </a:r>
          </a:p>
          <a:p>
            <a:pPr lvl="1">
              <a:spcBef>
                <a:spcPct val="50000"/>
              </a:spcBef>
            </a:pPr>
            <a:r>
              <a:rPr lang="en-US" sz="2200" dirty="0"/>
              <a:t>Continued low productivity of construction industry </a:t>
            </a:r>
          </a:p>
          <a:p>
            <a:pPr lvl="1">
              <a:spcBef>
                <a:spcPct val="50000"/>
              </a:spcBef>
            </a:pPr>
            <a:r>
              <a:rPr lang="en-US" sz="2200" dirty="0"/>
              <a:t>Low baseline for modular in the U.S. &lt;5% of construction market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7EBCC5-C8E6-4919-81A2-4CD06738A73F}"/>
              </a:ext>
            </a:extLst>
          </p:cNvPr>
          <p:cNvGrpSpPr/>
          <p:nvPr/>
        </p:nvGrpSpPr>
        <p:grpSpPr>
          <a:xfrm>
            <a:off x="5325104" y="1703531"/>
            <a:ext cx="6465250" cy="1217299"/>
            <a:chOff x="5325104" y="1901879"/>
            <a:chExt cx="6465250" cy="1217299"/>
          </a:xfrm>
        </p:grpSpPr>
        <p:sp>
          <p:nvSpPr>
            <p:cNvPr id="35" name="TrackerNum 2">
              <a:extLst>
                <a:ext uri="{FF2B5EF4-FFF2-40B4-BE49-F238E27FC236}">
                  <a16:creationId xmlns:a16="http://schemas.microsoft.com/office/drawing/2014/main" id="{3737A39A-0FD5-4ACF-B81C-210B482DFBA5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5325104" y="1901879"/>
              <a:ext cx="274320" cy="27432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F5918D-307C-4C74-833A-457B683774BE}"/>
                </a:ext>
              </a:extLst>
            </p:cNvPr>
            <p:cNvSpPr txBox="1"/>
            <p:nvPr/>
          </p:nvSpPr>
          <p:spPr>
            <a:xfrm>
              <a:off x="5849022" y="2780624"/>
              <a:ext cx="5941332" cy="33855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2200" b="1" dirty="0">
                  <a:solidFill>
                    <a:schemeClr val="accent2"/>
                  </a:solidFill>
                </a:rPr>
                <a:t>Labor cost savings</a:t>
              </a:r>
              <a:r>
                <a:rPr lang="en-US" sz="2200" dirty="0"/>
                <a:t> </a:t>
              </a:r>
              <a:r>
                <a:rPr lang="en-US" sz="2200" b="1" dirty="0"/>
                <a:t>20 - 40% </a:t>
              </a:r>
              <a:r>
                <a:rPr lang="en-US" sz="2200" dirty="0"/>
                <a:t>possible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5966A-170F-4D2A-AA9A-4D9FB11546D4}"/>
              </a:ext>
            </a:extLst>
          </p:cNvPr>
          <p:cNvGrpSpPr/>
          <p:nvPr/>
        </p:nvGrpSpPr>
        <p:grpSpPr>
          <a:xfrm>
            <a:off x="5325104" y="1738973"/>
            <a:ext cx="6465250" cy="1117623"/>
            <a:chOff x="5325104" y="1998067"/>
            <a:chExt cx="6465250" cy="1117623"/>
          </a:xfrm>
        </p:grpSpPr>
        <p:sp>
          <p:nvSpPr>
            <p:cNvPr id="36" name="TrackerNum 2">
              <a:extLst>
                <a:ext uri="{FF2B5EF4-FFF2-40B4-BE49-F238E27FC236}">
                  <a16:creationId xmlns:a16="http://schemas.microsoft.com/office/drawing/2014/main" id="{456B8344-3DFA-4BAD-9627-D699C732EDA4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5325104" y="2841370"/>
              <a:ext cx="274320" cy="27432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719211-F9B5-414D-8DAD-86B3DA73707E}"/>
                </a:ext>
              </a:extLst>
            </p:cNvPr>
            <p:cNvSpPr txBox="1"/>
            <p:nvPr/>
          </p:nvSpPr>
          <p:spPr>
            <a:xfrm>
              <a:off x="5849022" y="1998067"/>
              <a:ext cx="5941332" cy="33855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2200" b="1" dirty="0">
                  <a:solidFill>
                    <a:schemeClr val="accent2"/>
                  </a:solidFill>
                </a:rPr>
                <a:t>Schedule improvement </a:t>
              </a:r>
              <a:r>
                <a:rPr lang="en-US" sz="2200" b="1" dirty="0"/>
                <a:t>20 – 50%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3F3DED-640C-4485-8CAB-F73829628957}"/>
              </a:ext>
            </a:extLst>
          </p:cNvPr>
          <p:cNvGrpSpPr/>
          <p:nvPr/>
        </p:nvGrpSpPr>
        <p:grpSpPr>
          <a:xfrm>
            <a:off x="5325104" y="3385244"/>
            <a:ext cx="6325545" cy="274320"/>
            <a:chOff x="5325104" y="3768092"/>
            <a:chExt cx="6325545" cy="274320"/>
          </a:xfrm>
        </p:grpSpPr>
        <p:sp>
          <p:nvSpPr>
            <p:cNvPr id="37" name="TrackerNum 2">
              <a:extLst>
                <a:ext uri="{FF2B5EF4-FFF2-40B4-BE49-F238E27FC236}">
                  <a16:creationId xmlns:a16="http://schemas.microsoft.com/office/drawing/2014/main" id="{B077432E-3665-4B33-9B34-252920D77B1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5325104" y="3768092"/>
              <a:ext cx="274320" cy="27432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8816CC-3A73-4BD6-B385-6D9D8CB1D764}"/>
                </a:ext>
              </a:extLst>
            </p:cNvPr>
            <p:cNvSpPr txBox="1"/>
            <p:nvPr/>
          </p:nvSpPr>
          <p:spPr>
            <a:xfrm>
              <a:off x="5709317" y="3768092"/>
              <a:ext cx="5941332" cy="24622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4D77CC-A894-450B-8247-938A524CC58C}"/>
              </a:ext>
            </a:extLst>
          </p:cNvPr>
          <p:cNvGrpSpPr/>
          <p:nvPr/>
        </p:nvGrpSpPr>
        <p:grpSpPr>
          <a:xfrm>
            <a:off x="5325104" y="4339766"/>
            <a:ext cx="6325545" cy="274320"/>
            <a:chOff x="5325104" y="4678094"/>
            <a:chExt cx="6325545" cy="274320"/>
          </a:xfrm>
        </p:grpSpPr>
        <p:sp>
          <p:nvSpPr>
            <p:cNvPr id="38" name="TrackerNum 2">
              <a:extLst>
                <a:ext uri="{FF2B5EF4-FFF2-40B4-BE49-F238E27FC236}">
                  <a16:creationId xmlns:a16="http://schemas.microsoft.com/office/drawing/2014/main" id="{B6238B34-F1B1-43E2-89B7-520A97D471FD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5325104" y="4678094"/>
              <a:ext cx="274320" cy="27432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963416-DA7E-485E-A53A-294845C2B71A}"/>
                </a:ext>
              </a:extLst>
            </p:cNvPr>
            <p:cNvSpPr txBox="1"/>
            <p:nvPr/>
          </p:nvSpPr>
          <p:spPr>
            <a:xfrm>
              <a:off x="5709317" y="4678094"/>
              <a:ext cx="5941332" cy="24622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A60161-325E-4427-ABD3-5D17810D154F}"/>
              </a:ext>
            </a:extLst>
          </p:cNvPr>
          <p:cNvGrpSpPr/>
          <p:nvPr/>
        </p:nvGrpSpPr>
        <p:grpSpPr>
          <a:xfrm>
            <a:off x="5325104" y="5603291"/>
            <a:ext cx="6325541" cy="677108"/>
            <a:chOff x="5325104" y="5613012"/>
            <a:chExt cx="6325541" cy="677108"/>
          </a:xfrm>
        </p:grpSpPr>
        <p:sp>
          <p:nvSpPr>
            <p:cNvPr id="39" name="TrackerNum 2">
              <a:extLst>
                <a:ext uri="{FF2B5EF4-FFF2-40B4-BE49-F238E27FC236}">
                  <a16:creationId xmlns:a16="http://schemas.microsoft.com/office/drawing/2014/main" id="{A01BA36F-441C-43C8-891E-1456B5C4DAA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5325104" y="5613012"/>
              <a:ext cx="274320" cy="27432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ACDB77E-B80B-49A6-9CD4-15790A637928}"/>
                </a:ext>
              </a:extLst>
            </p:cNvPr>
            <p:cNvSpPr txBox="1"/>
            <p:nvPr/>
          </p:nvSpPr>
          <p:spPr>
            <a:xfrm>
              <a:off x="5709317" y="5613012"/>
              <a:ext cx="5941328" cy="67710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2200" b="1" dirty="0">
                  <a:solidFill>
                    <a:schemeClr val="accent2"/>
                  </a:solidFill>
                </a:rPr>
                <a:t>Ability to build in resilience </a:t>
              </a:r>
              <a:r>
                <a:rPr lang="en-US" sz="2200" dirty="0"/>
                <a:t>and adapt to new building codes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F14631B-2F2F-4E1B-89EA-C0E54CF170FB}"/>
              </a:ext>
            </a:extLst>
          </p:cNvPr>
          <p:cNvSpPr/>
          <p:nvPr/>
        </p:nvSpPr>
        <p:spPr>
          <a:xfrm>
            <a:off x="5716578" y="3185593"/>
            <a:ext cx="59721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Improved end product quality </a:t>
            </a:r>
            <a:r>
              <a:rPr lang="en-US" sz="2200" dirty="0"/>
              <a:t>due to tighter tolerances and fewer errors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2A388E-C79E-405A-86E8-8FA9391524D0}"/>
              </a:ext>
            </a:extLst>
          </p:cNvPr>
          <p:cNvSpPr/>
          <p:nvPr/>
        </p:nvSpPr>
        <p:spPr>
          <a:xfrm>
            <a:off x="5678470" y="4151934"/>
            <a:ext cx="597217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Long term sustainability and lower life-cycle costs </a:t>
            </a:r>
            <a:r>
              <a:rPr lang="en-US" sz="2200" dirty="0"/>
              <a:t>due to higher energy efficiency, more efficient material usage (sustainability as marketing strategy - </a:t>
            </a:r>
            <a:r>
              <a:rPr lang="en-US" sz="2200" dirty="0" err="1"/>
              <a:t>Lindbacks</a:t>
            </a:r>
            <a:r>
              <a:rPr lang="en-US" sz="2200" dirty="0"/>
              <a:t>) 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C2B38F6A-EB26-423C-8F69-F3A55BD8CAA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Internal McKinsey research, Thomas Insights</a:t>
            </a:r>
          </a:p>
        </p:txBody>
      </p:sp>
    </p:spTree>
    <p:extLst>
      <p:ext uri="{BB962C8B-B14F-4D97-AF65-F5344CB8AC3E}">
        <p14:creationId xmlns:p14="http://schemas.microsoft.com/office/powerpoint/2010/main" val="227510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EAD05E-A2F3-4DB1-A591-76AF204B08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7307454"/>
              </p:ext>
            </p:extLst>
          </p:nvPr>
        </p:nvGraphicFramePr>
        <p:xfrm>
          <a:off x="1495394" y="841889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0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EAD05E-A2F3-4DB1-A591-76AF204B08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5394" y="841889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D88E443-83BA-46AA-9C19-8465EE3804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838" y="840333"/>
            <a:ext cx="155581" cy="1555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kumimoji="0" lang="en-GB" sz="20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1CF02FF5-82B3-46DF-A084-E0B55DFE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230189"/>
            <a:ext cx="11491891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tabLst/>
            </a:pPr>
            <a:r>
              <a:rPr lang="en-GB" dirty="0"/>
              <a:t>What do we mean by modular construction? 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930118" y="314828"/>
            <a:ext cx="1720532" cy="138499"/>
            <a:chOff x="8846898" y="797683"/>
            <a:chExt cx="2294143" cy="184674"/>
          </a:xfrm>
        </p:grpSpPr>
        <p:grpSp>
          <p:nvGrpSpPr>
            <p:cNvPr id="62" name="Group 61"/>
            <p:cNvGrpSpPr/>
            <p:nvPr/>
          </p:nvGrpSpPr>
          <p:grpSpPr>
            <a:xfrm>
              <a:off x="9872651" y="797683"/>
              <a:ext cx="1268390" cy="184674"/>
              <a:chOff x="9872651" y="841937"/>
              <a:chExt cx="1268390" cy="184674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502863-FABF-4438-8354-A1257C7C2805}"/>
                  </a:ext>
                </a:extLst>
              </p:cNvPr>
              <p:cNvSpPr txBox="1"/>
              <p:nvPr/>
            </p:nvSpPr>
            <p:spPr>
              <a:xfrm>
                <a:off x="10174922" y="841937"/>
                <a:ext cx="966119" cy="184674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>
                <a:lvl1pPr marL="0" lvl="0" indent="0" defTabSz="685122" eaLnBrk="1" latinLnBrk="0" hangingPunct="1">
                  <a:buClr>
                    <a:schemeClr val="tx2"/>
                  </a:buClr>
                  <a:buSzPct val="100000"/>
                  <a:defRPr lang="x-none" sz="1071" baseline="0">
                    <a:latin typeface="+mn-lt"/>
                  </a:defRPr>
                </a:lvl1pPr>
                <a:lvl2pPr marL="148200" lvl="1" indent="-146986" defTabSz="685122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071" baseline="0">
                    <a:latin typeface="+mn-lt"/>
                  </a:defRPr>
                </a:lvl2pPr>
                <a:lvl3pPr marL="349849" lvl="2" indent="-200435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071" baseline="0">
                    <a:latin typeface="+mn-lt"/>
                  </a:defRPr>
                </a:lvl3pPr>
                <a:lvl4pPr marL="470111" lvl="3" indent="-119046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071" baseline="0">
                    <a:latin typeface="+mn-lt"/>
                  </a:defRPr>
                </a:lvl4pPr>
                <a:lvl5pPr marL="573753" lvl="4" indent="-99610" defTabSz="685122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071" baseline="0">
                    <a:latin typeface="+mn-lt"/>
                  </a:defRPr>
                </a:lvl5pPr>
                <a:lvl6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6pPr>
                <a:lvl7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7pPr>
                <a:lvl8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8pPr>
                <a:lvl9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9pPr>
              </a:lstStyle>
              <a:p>
                <a:pPr marL="0" marR="0" lvl="0" indent="0" algn="l" defTabSz="6851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3D Volumetric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46FB4B4-8D26-4697-8D3A-6661F5601C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72651" y="850771"/>
                <a:ext cx="164592" cy="16700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846898" y="797683"/>
              <a:ext cx="883652" cy="184674"/>
              <a:chOff x="9872651" y="613350"/>
              <a:chExt cx="883652" cy="184674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C1FEB60-980F-4B6A-BED1-D39E533FDFF5}"/>
                  </a:ext>
                </a:extLst>
              </p:cNvPr>
              <p:cNvSpPr txBox="1"/>
              <p:nvPr/>
            </p:nvSpPr>
            <p:spPr>
              <a:xfrm>
                <a:off x="10174922" y="613350"/>
                <a:ext cx="581381" cy="184674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spAutoFit/>
              </a:bodyPr>
              <a:lstStyle>
                <a:lvl1pPr marL="0" lvl="0" indent="0" defTabSz="685122" eaLnBrk="1" latinLnBrk="0" hangingPunct="1">
                  <a:buClr>
                    <a:schemeClr val="tx2"/>
                  </a:buClr>
                  <a:buSzPct val="100000"/>
                  <a:defRPr lang="x-none" sz="1071" baseline="0">
                    <a:latin typeface="+mn-lt"/>
                  </a:defRPr>
                </a:lvl1pPr>
                <a:lvl2pPr marL="148200" lvl="1" indent="-146986" defTabSz="685122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071" baseline="0">
                    <a:latin typeface="+mn-lt"/>
                  </a:defRPr>
                </a:lvl2pPr>
                <a:lvl3pPr marL="349849" lvl="2" indent="-200435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071" baseline="0">
                    <a:latin typeface="+mn-lt"/>
                  </a:defRPr>
                </a:lvl3pPr>
                <a:lvl4pPr marL="470111" lvl="3" indent="-119046" defTabSz="685122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071" baseline="0">
                    <a:latin typeface="+mn-lt"/>
                  </a:defRPr>
                </a:lvl4pPr>
                <a:lvl5pPr marL="573753" lvl="4" indent="-99610" defTabSz="685122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071" baseline="0">
                    <a:latin typeface="+mn-lt"/>
                  </a:defRPr>
                </a:lvl5pPr>
                <a:lvl6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6pPr>
                <a:lvl7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7pPr>
                <a:lvl8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8pPr>
                <a:lvl9pPr marL="573753" indent="-99610" defTabSz="685122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224" baseline="0">
                    <a:latin typeface="+mn-lt"/>
                  </a:defRPr>
                </a:lvl9pPr>
              </a:lstStyle>
              <a:p>
                <a:pPr marL="0" marR="0" lvl="0" indent="0" algn="l" defTabSz="6851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Flatpack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41DD932-1233-4FB8-B96D-85CE53914A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72651" y="622184"/>
                <a:ext cx="164592" cy="167008"/>
              </a:xfrm>
              <a:prstGeom prst="rect">
                <a:avLst/>
              </a:prstGeom>
              <a:noFill/>
              <a:ln w="9525">
                <a:solidFill>
                  <a:schemeClr val="accent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730D8E5-1890-45AE-9423-44E59D797168}"/>
              </a:ext>
            </a:extLst>
          </p:cNvPr>
          <p:cNvSpPr txBox="1"/>
          <p:nvPr/>
        </p:nvSpPr>
        <p:spPr>
          <a:xfrm>
            <a:off x="10783793" y="5587563"/>
            <a:ext cx="743793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x-none"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9pPr>
          </a:lstStyle>
          <a:p>
            <a:pPr marL="0" marR="0" lvl="0" indent="0" algn="ct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</a:t>
            </a:r>
          </a:p>
          <a:p>
            <a:pPr marL="0" marR="0" lvl="0" indent="0" algn="ct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3A5616-1FA6-4EF8-9B9B-FE346CB8DECC}"/>
              </a:ext>
            </a:extLst>
          </p:cNvPr>
          <p:cNvSpPr txBox="1"/>
          <p:nvPr/>
        </p:nvSpPr>
        <p:spPr>
          <a:xfrm>
            <a:off x="841943" y="691564"/>
            <a:ext cx="95202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x-none"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9pPr>
          </a:lstStyle>
          <a:p>
            <a:pPr marL="0" marR="0" lvl="0" indent="0" algn="ct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complexity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EBF5DB-85AC-402E-BF6A-6CEA538CBD83}"/>
              </a:ext>
            </a:extLst>
          </p:cNvPr>
          <p:cNvSpPr>
            <a:spLocks/>
          </p:cNvSpPr>
          <p:nvPr/>
        </p:nvSpPr>
        <p:spPr>
          <a:xfrm>
            <a:off x="1444045" y="4264620"/>
            <a:ext cx="9157151" cy="14590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CF6ECF-5000-4B05-A19F-FE6EC723B98E}"/>
              </a:ext>
            </a:extLst>
          </p:cNvPr>
          <p:cNvSpPr>
            <a:spLocks/>
          </p:cNvSpPr>
          <p:nvPr/>
        </p:nvSpPr>
        <p:spPr>
          <a:xfrm>
            <a:off x="1446141" y="2862129"/>
            <a:ext cx="1097670" cy="13168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Transitional single unit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46C251-ADE4-4B3E-88C7-D66F439C0710}"/>
              </a:ext>
            </a:extLst>
          </p:cNvPr>
          <p:cNvSpPr>
            <a:spLocks/>
          </p:cNvSpPr>
          <p:nvPr/>
        </p:nvSpPr>
        <p:spPr>
          <a:xfrm>
            <a:off x="3731414" y="2862129"/>
            <a:ext cx="1097670" cy="13168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Pre-finished panel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58E525-A26E-4F73-8688-C6B23370895D}"/>
              </a:ext>
            </a:extLst>
          </p:cNvPr>
          <p:cNvSpPr>
            <a:spLocks/>
          </p:cNvSpPr>
          <p:nvPr/>
        </p:nvSpPr>
        <p:spPr>
          <a:xfrm>
            <a:off x="6011197" y="2862129"/>
            <a:ext cx="1097670" cy="13168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Pre-finished room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0D13889-10B8-4B46-83D2-0E3619DA2564}"/>
              </a:ext>
            </a:extLst>
          </p:cNvPr>
          <p:cNvSpPr>
            <a:spLocks/>
          </p:cNvSpPr>
          <p:nvPr/>
        </p:nvSpPr>
        <p:spPr>
          <a:xfrm>
            <a:off x="8290981" y="2862129"/>
            <a:ext cx="1097670" cy="13168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Pre-finished house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5A830A-A6B6-4FF4-97B3-DF67E9983215}"/>
              </a:ext>
            </a:extLst>
          </p:cNvPr>
          <p:cNvSpPr>
            <a:spLocks/>
          </p:cNvSpPr>
          <p:nvPr/>
        </p:nvSpPr>
        <p:spPr>
          <a:xfrm>
            <a:off x="3731414" y="1435374"/>
            <a:ext cx="1097670" cy="13168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Fully serviced and finished walls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47FE42D-6E48-4116-B344-731389BBC02F}"/>
              </a:ext>
            </a:extLst>
          </p:cNvPr>
          <p:cNvSpPr>
            <a:spLocks/>
          </p:cNvSpPr>
          <p:nvPr/>
        </p:nvSpPr>
        <p:spPr>
          <a:xfrm>
            <a:off x="6011197" y="1435374"/>
            <a:ext cx="1097670" cy="13168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Fully serviced and finished room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A66420-934B-4A2F-BA03-B9FD18F87FD8}"/>
              </a:ext>
            </a:extLst>
          </p:cNvPr>
          <p:cNvSpPr>
            <a:spLocks/>
          </p:cNvSpPr>
          <p:nvPr/>
        </p:nvSpPr>
        <p:spPr>
          <a:xfrm>
            <a:off x="8290981" y="1435374"/>
            <a:ext cx="1097670" cy="13168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Fully serviced and finished house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EE65458-6EDF-4AC9-9763-50E80AC7165D}"/>
              </a:ext>
            </a:extLst>
          </p:cNvPr>
          <p:cNvSpPr>
            <a:spLocks/>
          </p:cNvSpPr>
          <p:nvPr/>
        </p:nvSpPr>
        <p:spPr>
          <a:xfrm>
            <a:off x="1446141" y="1435374"/>
            <a:ext cx="1097670" cy="13168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Fully serviced and finished single unit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719A8A-E394-42E5-92F5-6D19FA88488A}"/>
              </a:ext>
            </a:extLst>
          </p:cNvPr>
          <p:cNvCxnSpPr>
            <a:cxnSpLocks/>
          </p:cNvCxnSpPr>
          <p:nvPr/>
        </p:nvCxnSpPr>
        <p:spPr>
          <a:xfrm flipH="1" flipV="1">
            <a:off x="1194465" y="5785555"/>
            <a:ext cx="9440476" cy="0"/>
          </a:xfrm>
          <a:prstGeom prst="line">
            <a:avLst/>
          </a:prstGeom>
          <a:ln w="3175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EF36BE9-2C66-410A-A47A-8A7C4C88A150}"/>
              </a:ext>
            </a:extLst>
          </p:cNvPr>
          <p:cNvCxnSpPr>
            <a:cxnSpLocks/>
          </p:cNvCxnSpPr>
          <p:nvPr/>
        </p:nvCxnSpPr>
        <p:spPr>
          <a:xfrm>
            <a:off x="3688454" y="5702841"/>
            <a:ext cx="0" cy="1654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99C334C-7ADB-4CAA-A940-9F95474C14E8}"/>
              </a:ext>
            </a:extLst>
          </p:cNvPr>
          <p:cNvCxnSpPr/>
          <p:nvPr/>
        </p:nvCxnSpPr>
        <p:spPr>
          <a:xfrm>
            <a:off x="5968237" y="5702841"/>
            <a:ext cx="0" cy="1654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FB9DE6B-EBDD-400A-9913-FC90111289A4}"/>
              </a:ext>
            </a:extLst>
          </p:cNvPr>
          <p:cNvCxnSpPr/>
          <p:nvPr/>
        </p:nvCxnSpPr>
        <p:spPr>
          <a:xfrm>
            <a:off x="8248021" y="5702841"/>
            <a:ext cx="0" cy="1654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F0A655E-B2E2-4F31-9626-AE2306223F75}"/>
              </a:ext>
            </a:extLst>
          </p:cNvPr>
          <p:cNvCxnSpPr>
            <a:cxnSpLocks/>
          </p:cNvCxnSpPr>
          <p:nvPr/>
        </p:nvCxnSpPr>
        <p:spPr>
          <a:xfrm>
            <a:off x="1317957" y="1171468"/>
            <a:ext cx="0" cy="4743149"/>
          </a:xfrm>
          <a:prstGeom prst="line">
            <a:avLst/>
          </a:prstGeom>
          <a:ln w="3175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89F7752-F808-4133-AF53-3689CDB20596}"/>
              </a:ext>
            </a:extLst>
          </p:cNvPr>
          <p:cNvCxnSpPr>
            <a:cxnSpLocks/>
          </p:cNvCxnSpPr>
          <p:nvPr/>
        </p:nvCxnSpPr>
        <p:spPr>
          <a:xfrm rot="5400000">
            <a:off x="1317957" y="4154336"/>
            <a:ext cx="0" cy="15917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9B87246-22B0-4829-A0BE-48F6C9E5FDC7}"/>
              </a:ext>
            </a:extLst>
          </p:cNvPr>
          <p:cNvCxnSpPr/>
          <p:nvPr/>
        </p:nvCxnSpPr>
        <p:spPr>
          <a:xfrm rot="5400000">
            <a:off x="1317957" y="2727583"/>
            <a:ext cx="0" cy="15917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71AFDD82-2531-453C-B956-768E3C34E434}"/>
              </a:ext>
            </a:extLst>
          </p:cNvPr>
          <p:cNvSpPr>
            <a:spLocks/>
          </p:cNvSpPr>
          <p:nvPr/>
        </p:nvSpPr>
        <p:spPr>
          <a:xfrm>
            <a:off x="1444045" y="4264620"/>
            <a:ext cx="9040800" cy="2417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Frames: Pre-cast concrete, steel, wood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D1311EA0-5133-4F9A-B33A-C0662E968830}"/>
              </a:ext>
            </a:extLst>
          </p:cNvPr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084" y="1435374"/>
            <a:ext cx="1096193" cy="13168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377CAB7-3D04-4ADE-8D4A-F9E6D3E6BC82}"/>
              </a:ext>
            </a:extLst>
          </p:cNvPr>
          <p:cNvPicPr>
            <a:picLocks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743" y="1435374"/>
            <a:ext cx="1096193" cy="13168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5A8934B-397E-4B73-9EA8-A039848F07FC}"/>
              </a:ext>
            </a:extLst>
          </p:cNvPr>
          <p:cNvPicPr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653" y="2862129"/>
            <a:ext cx="1212541" cy="13168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1FDA003-7ADB-4374-A0C9-D40F85EA47EC}"/>
              </a:ext>
            </a:extLst>
          </p:cNvPr>
          <p:cNvPicPr>
            <a:picLocks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299" y="1435374"/>
            <a:ext cx="1097670" cy="13168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2" name="Picture 15" descr="https://inhabitat.com/wp-content/blogs.dir/1/files/2015/10/SIPs-889x694.jpg">
            <a:extLst>
              <a:ext uri="{FF2B5EF4-FFF2-40B4-BE49-F238E27FC236}">
                <a16:creationId xmlns:a16="http://schemas.microsoft.com/office/drawing/2014/main" id="{4C6D536E-E645-4DE4-B8FD-A1D56150522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9084" y="2862129"/>
            <a:ext cx="1096193" cy="1316836"/>
          </a:xfrm>
          <a:prstGeom prst="rect">
            <a:avLst/>
          </a:prstGeom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http://www.lindbacks.se/wp-content/uploads/2017/06/Produktionsbilder_O%CC%88jebyn_Foto_Maria_Fa%CC%88ldt_05.jpg">
            <a:extLst>
              <a:ext uri="{FF2B5EF4-FFF2-40B4-BE49-F238E27FC236}">
                <a16:creationId xmlns:a16="http://schemas.microsoft.com/office/drawing/2014/main" id="{4EEB5789-AA14-4EE9-B843-3DD8383AF9A9}"/>
              </a:ext>
            </a:extLst>
          </p:cNvPr>
          <p:cNvPicPr>
            <a:picLocks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743" y="2862129"/>
            <a:ext cx="1096193" cy="1316836"/>
          </a:xfrm>
          <a:prstGeom prst="rect">
            <a:avLst/>
          </a:prstGeom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DEF23F7-CF9E-4E18-8FE7-9CE13C28D05C}"/>
              </a:ext>
            </a:extLst>
          </p:cNvPr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421" y="2862129"/>
            <a:ext cx="1096193" cy="13168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730EA2A-49D3-4513-BB54-56B5607B8921}"/>
              </a:ext>
            </a:extLst>
          </p:cNvPr>
          <p:cNvPicPr>
            <a:picLocks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167" y="4562691"/>
            <a:ext cx="910985" cy="109435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6" name="Picture 4" descr="Related image">
            <a:extLst>
              <a:ext uri="{FF2B5EF4-FFF2-40B4-BE49-F238E27FC236}">
                <a16:creationId xmlns:a16="http://schemas.microsoft.com/office/drawing/2014/main" id="{B6DED94E-8828-485D-AFB5-DDAF375338BD}"/>
              </a:ext>
            </a:extLst>
          </p:cNvPr>
          <p:cNvPicPr>
            <a:picLocks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3382" y="4536810"/>
            <a:ext cx="1305999" cy="1117141"/>
          </a:xfrm>
          <a:prstGeom prst="rect">
            <a:avLst/>
          </a:prstGeom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EF339B9F-33AF-4245-A3DD-F37D88A1EA96}"/>
              </a:ext>
            </a:extLst>
          </p:cNvPr>
          <p:cNvPicPr>
            <a:picLocks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751" y="4562116"/>
            <a:ext cx="1305999" cy="111714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9" name="Picture 5" descr="Image result for light gauge steel framing">
            <a:extLst>
              <a:ext uri="{FF2B5EF4-FFF2-40B4-BE49-F238E27FC236}">
                <a16:creationId xmlns:a16="http://schemas.microsoft.com/office/drawing/2014/main" id="{1A1D65A0-BBE9-4673-95FE-E32BC9429CB3}"/>
              </a:ext>
            </a:extLst>
          </p:cNvPr>
          <p:cNvPicPr>
            <a:picLocks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4978" y="4535025"/>
            <a:ext cx="1305999" cy="1117141"/>
          </a:xfrm>
          <a:prstGeom prst="rect">
            <a:avLst/>
          </a:prstGeom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092D39D-5846-4294-B348-ECCD38ECD798}"/>
              </a:ext>
            </a:extLst>
          </p:cNvPr>
          <p:cNvPicPr>
            <a:picLocks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348" y="4556981"/>
            <a:ext cx="1291419" cy="111306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FD75625-7166-42EF-86D3-52C7940B3F1B}"/>
              </a:ext>
            </a:extLst>
          </p:cNvPr>
          <p:cNvPicPr>
            <a:picLocks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365" y="4539100"/>
            <a:ext cx="1291419" cy="111306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29DD050-5438-4CE6-94CD-F43F2F96619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353" y="1435374"/>
            <a:ext cx="1239841" cy="13168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3FF44CCB-351C-4428-91CD-709BEED6EF28}"/>
              </a:ext>
            </a:extLst>
          </p:cNvPr>
          <p:cNvSpPr>
            <a:spLocks/>
          </p:cNvSpPr>
          <p:nvPr/>
        </p:nvSpPr>
        <p:spPr>
          <a:xfrm>
            <a:off x="5991807" y="1398056"/>
            <a:ext cx="4632320" cy="281909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4985621-F21C-4996-95B8-DD557970053F}"/>
              </a:ext>
            </a:extLst>
          </p:cNvPr>
          <p:cNvSpPr>
            <a:spLocks/>
          </p:cNvSpPr>
          <p:nvPr/>
        </p:nvSpPr>
        <p:spPr>
          <a:xfrm>
            <a:off x="1419090" y="1398056"/>
            <a:ext cx="4539037" cy="2819090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1A5314A-A5F5-4897-BD52-3A223EF7DC70}"/>
              </a:ext>
            </a:extLst>
          </p:cNvPr>
          <p:cNvSpPr txBox="1"/>
          <p:nvPr/>
        </p:nvSpPr>
        <p:spPr>
          <a:xfrm>
            <a:off x="158759" y="1852459"/>
            <a:ext cx="1035706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Fully functional with complex fixtures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4399C76-A7F6-4235-960A-FFD5F0E0CD44}"/>
              </a:ext>
            </a:extLst>
          </p:cNvPr>
          <p:cNvSpPr txBox="1"/>
          <p:nvPr/>
        </p:nvSpPr>
        <p:spPr>
          <a:xfrm>
            <a:off x="158759" y="3279215"/>
            <a:ext cx="1035706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Limited fixtures in one or more materials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478DF3-24F5-4713-A701-69140E2AEAE5}"/>
              </a:ext>
            </a:extLst>
          </p:cNvPr>
          <p:cNvSpPr txBox="1"/>
          <p:nvPr/>
        </p:nvSpPr>
        <p:spPr>
          <a:xfrm>
            <a:off x="158759" y="4768406"/>
            <a:ext cx="1035706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Largely structural (single material)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59142F-60E7-4DD9-B971-A518F92FB7B8}"/>
              </a:ext>
            </a:extLst>
          </p:cNvPr>
          <p:cNvSpPr txBox="1"/>
          <p:nvPr/>
        </p:nvSpPr>
        <p:spPr>
          <a:xfrm>
            <a:off x="1981237" y="5901063"/>
            <a:ext cx="1403810" cy="44254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discipline,</a:t>
            </a:r>
          </a:p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individual units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4B8485-7BC7-48D1-BA17-20A2637EA82F}"/>
              </a:ext>
            </a:extLst>
          </p:cNvPr>
          <p:cNvSpPr txBox="1"/>
          <p:nvPr/>
        </p:nvSpPr>
        <p:spPr>
          <a:xfrm>
            <a:off x="4607408" y="5901063"/>
            <a:ext cx="576032" cy="22127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Panels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0AA65E3-ABD8-4942-A068-F3FADB491770}"/>
              </a:ext>
            </a:extLst>
          </p:cNvPr>
          <p:cNvSpPr txBox="1"/>
          <p:nvPr/>
        </p:nvSpPr>
        <p:spPr>
          <a:xfrm>
            <a:off x="6633436" y="5901065"/>
            <a:ext cx="1335540" cy="22127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Volumetric units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DBF3A0C-9258-404F-98C8-2A4B5190A6CB}"/>
              </a:ext>
            </a:extLst>
          </p:cNvPr>
          <p:cNvSpPr txBox="1"/>
          <p:nvPr/>
        </p:nvSpPr>
        <p:spPr>
          <a:xfrm>
            <a:off x="8980076" y="5901064"/>
            <a:ext cx="815676" cy="452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1193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structures</a:t>
            </a:r>
          </a:p>
        </p:txBody>
      </p:sp>
      <p:sp>
        <p:nvSpPr>
          <p:cNvPr id="5" name="5. Source">
            <a:extLst>
              <a:ext uri="{FF2B5EF4-FFF2-40B4-BE49-F238E27FC236}">
                <a16:creationId xmlns:a16="http://schemas.microsoft.com/office/drawing/2014/main" id="{6FB2CB45-058F-49DC-9DEF-03C3F0859C4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Interviews, case studies,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331075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Object 144" hidden="1">
            <a:extLst>
              <a:ext uri="{FF2B5EF4-FFF2-40B4-BE49-F238E27FC236}">
                <a16:creationId xmlns:a16="http://schemas.microsoft.com/office/drawing/2014/main" id="{88AA3941-AD1F-4A99-89D9-78CC1E4DD7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9337448"/>
              </p:ext>
            </p:extLst>
          </p:nvPr>
        </p:nvGraphicFramePr>
        <p:xfrm>
          <a:off x="2615408" y="841526"/>
          <a:ext cx="1189" cy="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45" name="Object 144" hidden="1">
                        <a:extLst>
                          <a:ext uri="{FF2B5EF4-FFF2-40B4-BE49-F238E27FC236}">
                            <a16:creationId xmlns:a16="http://schemas.microsoft.com/office/drawing/2014/main" id="{88AA3941-AD1F-4A99-89D9-78CC1E4DD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5408" y="841526"/>
                        <a:ext cx="1189" cy="1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E6DA2F8-FAF2-4261-915C-93C874323C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838" y="840333"/>
            <a:ext cx="155581" cy="1555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kumimoji="0" lang="en-GB" sz="20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E8047E78-1CEC-480A-A56C-D8CD4A0CCD8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r>
              <a:rPr lang="en-GB" dirty="0"/>
              <a:t>We have been here before...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4F852CC-B68A-4F6E-A5ED-70DCE8AF3DF3}"/>
              </a:ext>
            </a:extLst>
          </p:cNvPr>
          <p:cNvSpPr>
            <a:spLocks/>
          </p:cNvSpPr>
          <p:nvPr/>
        </p:nvSpPr>
        <p:spPr>
          <a:xfrm>
            <a:off x="9220438" y="1992018"/>
            <a:ext cx="2349098" cy="702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2012 – High rise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China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9E2677D-096C-4014-9770-5F14FB97D182}"/>
              </a:ext>
            </a:extLst>
          </p:cNvPr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438" y="824486"/>
            <a:ext cx="2349098" cy="11690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AC5303EC-92FC-4432-994F-443C2BB6E607}"/>
              </a:ext>
            </a:extLst>
          </p:cNvPr>
          <p:cNvSpPr>
            <a:spLocks/>
          </p:cNvSpPr>
          <p:nvPr/>
        </p:nvSpPr>
        <p:spPr>
          <a:xfrm>
            <a:off x="5834416" y="1992018"/>
            <a:ext cx="3222239" cy="703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90s-00s - Rise of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micro Apartment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49BF1B4-2B55-4E89-9931-2EB48E475B83}"/>
              </a:ext>
            </a:extLst>
          </p:cNvPr>
          <p:cNvPicPr>
            <a:picLocks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416" y="824486"/>
            <a:ext cx="3222239" cy="11690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637D902F-FB12-4169-8762-7CD14E3D2AA5}"/>
              </a:ext>
            </a:extLst>
          </p:cNvPr>
          <p:cNvSpPr>
            <a:spLocks/>
          </p:cNvSpPr>
          <p:nvPr/>
        </p:nvSpPr>
        <p:spPr>
          <a:xfrm>
            <a:off x="3271072" y="1992018"/>
            <a:ext cx="2300633" cy="702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1960s –High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architecture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EB4243-24BB-4250-9696-A509328D8371}"/>
              </a:ext>
            </a:extLst>
          </p:cNvPr>
          <p:cNvPicPr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072" y="824486"/>
            <a:ext cx="2300633" cy="11690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1D02FB1A-9190-4950-84B3-EEDB7F98BF17}"/>
              </a:ext>
            </a:extLst>
          </p:cNvPr>
          <p:cNvSpPr>
            <a:spLocks/>
          </p:cNvSpPr>
          <p:nvPr/>
        </p:nvSpPr>
        <p:spPr>
          <a:xfrm>
            <a:off x="688593" y="1992018"/>
            <a:ext cx="2300633" cy="702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1908 Emergence of the catalogue kit home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129DC5E-4D80-4045-BC68-AFA30A983DB8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08" y="833127"/>
            <a:ext cx="2289318" cy="11690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E3DAF3C-2684-4C04-8189-0608942C30A6}"/>
              </a:ext>
            </a:extLst>
          </p:cNvPr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96" y="4995104"/>
            <a:ext cx="2065466" cy="121064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2EF3B35-F29D-40AD-9228-A843E0E70392}"/>
              </a:ext>
            </a:extLst>
          </p:cNvPr>
          <p:cNvPicPr>
            <a:picLocks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652" y="4995104"/>
            <a:ext cx="2272077" cy="122593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3AF028C-973D-4206-BE36-1271583C4443}"/>
              </a:ext>
            </a:extLst>
          </p:cNvPr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504" y="4995104"/>
            <a:ext cx="2018906" cy="122593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C637D17-AEE2-4728-8165-1D33AE470F15}"/>
              </a:ext>
            </a:extLst>
          </p:cNvPr>
          <p:cNvPicPr>
            <a:picLocks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59" y="4995104"/>
            <a:ext cx="1972857" cy="122593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299F6E0-E835-47AA-8198-50B9052311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5334" y="4995104"/>
            <a:ext cx="2075315" cy="121064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EF39B6B-747E-4707-A55B-C99CBC1A5577}"/>
              </a:ext>
            </a:extLst>
          </p:cNvPr>
          <p:cNvCxnSpPr>
            <a:cxnSpLocks/>
          </p:cNvCxnSpPr>
          <p:nvPr/>
        </p:nvCxnSpPr>
        <p:spPr>
          <a:xfrm>
            <a:off x="299253" y="3556290"/>
            <a:ext cx="11330340" cy="0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943AD3C5-71FB-4DC8-B955-987CF0A0181D}"/>
              </a:ext>
            </a:extLst>
          </p:cNvPr>
          <p:cNvSpPr txBox="1"/>
          <p:nvPr/>
        </p:nvSpPr>
        <p:spPr>
          <a:xfrm>
            <a:off x="321257" y="3296306"/>
            <a:ext cx="39754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1266920" eaLnBrk="1" latinLnBrk="0" hangingPunct="1">
              <a:buClr>
                <a:schemeClr val="tx2"/>
              </a:buClr>
              <a:buSzPct val="100000"/>
              <a:defRPr sz="1981" baseline="0">
                <a:latin typeface="+mn-lt"/>
              </a:defRPr>
            </a:lvl1pPr>
            <a:lvl2pPr marL="274050" lvl="1" indent="-271805" defTabSz="126692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981" baseline="0">
                <a:latin typeface="+mn-lt"/>
              </a:defRPr>
            </a:lvl2pPr>
            <a:lvl3pPr marL="646938" lvl="2" indent="-370642" defTabSz="126692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981" baseline="0">
                <a:latin typeface="+mn-lt"/>
              </a:defRPr>
            </a:lvl3pPr>
            <a:lvl4pPr marL="869324" lvl="3" indent="-220139" defTabSz="126692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981" baseline="0">
                <a:latin typeface="+mn-lt"/>
              </a:defRPr>
            </a:lvl4pPr>
            <a:lvl5pPr marL="1060978" lvl="4" indent="-184198" defTabSz="126692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981" baseline="0">
                <a:latin typeface="+mn-lt"/>
              </a:defRPr>
            </a:lvl5pPr>
            <a:lvl6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6pPr>
            <a:lvl7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7pPr>
            <a:lvl8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8pPr>
            <a:lvl9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9pPr>
          </a:lstStyle>
          <a:p>
            <a:pPr marL="0" marR="0" lvl="0" indent="0" algn="ctr" defTabSz="1266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1900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9F729AF-5650-4193-B3A6-8AF7C43E673A}"/>
              </a:ext>
            </a:extLst>
          </p:cNvPr>
          <p:cNvSpPr txBox="1"/>
          <p:nvPr/>
        </p:nvSpPr>
        <p:spPr>
          <a:xfrm>
            <a:off x="9336125" y="3296306"/>
            <a:ext cx="39754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1266920" eaLnBrk="1" latinLnBrk="0" hangingPunct="1">
              <a:buClr>
                <a:schemeClr val="tx2"/>
              </a:buClr>
              <a:buSzPct val="100000"/>
              <a:defRPr sz="1981" baseline="0">
                <a:latin typeface="+mn-lt"/>
              </a:defRPr>
            </a:lvl1pPr>
            <a:lvl2pPr marL="274050" lvl="1" indent="-271805" defTabSz="126692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981" baseline="0">
                <a:latin typeface="+mn-lt"/>
              </a:defRPr>
            </a:lvl2pPr>
            <a:lvl3pPr marL="646938" lvl="2" indent="-370642" defTabSz="126692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981" baseline="0">
                <a:latin typeface="+mn-lt"/>
              </a:defRPr>
            </a:lvl3pPr>
            <a:lvl4pPr marL="869324" lvl="3" indent="-220139" defTabSz="126692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981" baseline="0">
                <a:latin typeface="+mn-lt"/>
              </a:defRPr>
            </a:lvl4pPr>
            <a:lvl5pPr marL="1060978" lvl="4" indent="-184198" defTabSz="126692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981" baseline="0">
                <a:latin typeface="+mn-lt"/>
              </a:defRPr>
            </a:lvl5pPr>
            <a:lvl6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6pPr>
            <a:lvl7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7pPr>
            <a:lvl8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8pPr>
            <a:lvl9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9pPr>
          </a:lstStyle>
          <a:p>
            <a:pPr marL="0" marR="0" lvl="0" indent="0" algn="ctr" defTabSz="1266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586F700-51D0-4A48-8D26-E08E9CEB5973}"/>
              </a:ext>
            </a:extLst>
          </p:cNvPr>
          <p:cNvSpPr txBox="1"/>
          <p:nvPr/>
        </p:nvSpPr>
        <p:spPr>
          <a:xfrm>
            <a:off x="5180591" y="3296306"/>
            <a:ext cx="39754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1266920" eaLnBrk="1" latinLnBrk="0" hangingPunct="1">
              <a:buClr>
                <a:schemeClr val="tx2"/>
              </a:buClr>
              <a:buSzPct val="100000"/>
              <a:defRPr sz="1981" baseline="0">
                <a:latin typeface="+mn-lt"/>
              </a:defRPr>
            </a:lvl1pPr>
            <a:lvl2pPr marL="274050" lvl="1" indent="-271805" defTabSz="126692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981" baseline="0">
                <a:latin typeface="+mn-lt"/>
              </a:defRPr>
            </a:lvl2pPr>
            <a:lvl3pPr marL="646938" lvl="2" indent="-370642" defTabSz="126692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981" baseline="0">
                <a:latin typeface="+mn-lt"/>
              </a:defRPr>
            </a:lvl3pPr>
            <a:lvl4pPr marL="869324" lvl="3" indent="-220139" defTabSz="126692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981" baseline="0">
                <a:latin typeface="+mn-lt"/>
              </a:defRPr>
            </a:lvl4pPr>
            <a:lvl5pPr marL="1060978" lvl="4" indent="-184198" defTabSz="126692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981" baseline="0">
                <a:latin typeface="+mn-lt"/>
              </a:defRPr>
            </a:lvl5pPr>
            <a:lvl6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6pPr>
            <a:lvl7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7pPr>
            <a:lvl8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8pPr>
            <a:lvl9pPr marL="1060978" indent="-184198" defTabSz="126692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4" baseline="0">
                <a:latin typeface="+mn-lt"/>
              </a:defRPr>
            </a:lvl9pPr>
          </a:lstStyle>
          <a:p>
            <a:pPr marL="0" marR="0" lvl="0" indent="0" algn="ctr" defTabSz="12669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1950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05E4BED-DC8D-4674-B3E6-A150D44710CD}"/>
              </a:ext>
            </a:extLst>
          </p:cNvPr>
          <p:cNvSpPr/>
          <p:nvPr/>
        </p:nvSpPr>
        <p:spPr>
          <a:xfrm>
            <a:off x="1031055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A602491-DDEE-4C20-99E3-0E5F338D9108}"/>
              </a:ext>
            </a:extLst>
          </p:cNvPr>
          <p:cNvSpPr/>
          <p:nvPr/>
        </p:nvSpPr>
        <p:spPr>
          <a:xfrm>
            <a:off x="6378147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4A202D6-F828-42C0-B055-AC3A5EAF2D2A}"/>
              </a:ext>
            </a:extLst>
          </p:cNvPr>
          <p:cNvSpPr/>
          <p:nvPr/>
        </p:nvSpPr>
        <p:spPr>
          <a:xfrm>
            <a:off x="3991477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6255F36-79F4-4253-8AFF-351B3C7D9287}"/>
              </a:ext>
            </a:extLst>
          </p:cNvPr>
          <p:cNvSpPr/>
          <p:nvPr/>
        </p:nvSpPr>
        <p:spPr>
          <a:xfrm>
            <a:off x="8259558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F15E8A0-7783-4D66-A72D-43D364B955F2}"/>
              </a:ext>
            </a:extLst>
          </p:cNvPr>
          <p:cNvSpPr/>
          <p:nvPr/>
        </p:nvSpPr>
        <p:spPr>
          <a:xfrm>
            <a:off x="5708621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76220BB6-7CF8-437F-8EF4-B589208D166D}"/>
              </a:ext>
            </a:extLst>
          </p:cNvPr>
          <p:cNvSpPr/>
          <p:nvPr/>
        </p:nvSpPr>
        <p:spPr>
          <a:xfrm>
            <a:off x="10818626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1B3C23F-3851-4850-AB05-852F412B29C7}"/>
              </a:ext>
            </a:extLst>
          </p:cNvPr>
          <p:cNvSpPr/>
          <p:nvPr/>
        </p:nvSpPr>
        <p:spPr>
          <a:xfrm>
            <a:off x="8858717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6A7625A-D13C-4B6C-9F71-40EAF0D87429}"/>
              </a:ext>
            </a:extLst>
          </p:cNvPr>
          <p:cNvSpPr/>
          <p:nvPr/>
        </p:nvSpPr>
        <p:spPr>
          <a:xfrm>
            <a:off x="2050695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2491421-7762-445B-8940-118627053C55}"/>
              </a:ext>
            </a:extLst>
          </p:cNvPr>
          <p:cNvSpPr/>
          <p:nvPr/>
        </p:nvSpPr>
        <p:spPr>
          <a:xfrm>
            <a:off x="10507394" y="3419967"/>
            <a:ext cx="274320" cy="2743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294A368B-E778-4FFD-BF88-56D2782ADABE}"/>
              </a:ext>
            </a:extLst>
          </p:cNvPr>
          <p:cNvCxnSpPr>
            <a:cxnSpLocks/>
            <a:stCxn id="159" idx="0"/>
            <a:endCxn id="158" idx="2"/>
          </p:cNvCxnSpPr>
          <p:nvPr/>
        </p:nvCxnSpPr>
        <p:spPr>
          <a:xfrm rot="16200000" flipV="1">
            <a:off x="4770851" y="2345037"/>
            <a:ext cx="725469" cy="1424392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C26861F4-A6CA-454A-B188-0781919FDBEB}"/>
              </a:ext>
            </a:extLst>
          </p:cNvPr>
          <p:cNvCxnSpPr>
            <a:cxnSpLocks/>
            <a:stCxn id="107" idx="0"/>
            <a:endCxn id="175" idx="2"/>
          </p:cNvCxnSpPr>
          <p:nvPr/>
        </p:nvCxnSpPr>
        <p:spPr>
          <a:xfrm rot="5400000" flipH="1" flipV="1">
            <a:off x="1140828" y="2721886"/>
            <a:ext cx="725469" cy="670695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28B63AB2-39EF-4F1E-8767-FC9E266B712C}"/>
              </a:ext>
            </a:extLst>
          </p:cNvPr>
          <p:cNvCxnSpPr>
            <a:cxnSpLocks/>
            <a:stCxn id="110" idx="4"/>
            <a:endCxn id="111" idx="0"/>
          </p:cNvCxnSpPr>
          <p:nvPr/>
        </p:nvCxnSpPr>
        <p:spPr>
          <a:xfrm rot="5400000">
            <a:off x="5848715" y="3606263"/>
            <a:ext cx="578569" cy="754616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7D37D0EB-C475-4162-9910-189315E1F2A5}"/>
              </a:ext>
            </a:extLst>
          </p:cNvPr>
          <p:cNvCxnSpPr>
            <a:cxnSpLocks/>
            <a:stCxn id="122" idx="4"/>
            <a:endCxn id="117" idx="0"/>
          </p:cNvCxnSpPr>
          <p:nvPr/>
        </p:nvCxnSpPr>
        <p:spPr>
          <a:xfrm rot="5400000">
            <a:off x="3471010" y="3614234"/>
            <a:ext cx="577574" cy="73768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B15F30B9-5BA0-4624-85B1-78D68A2CED36}"/>
              </a:ext>
            </a:extLst>
          </p:cNvPr>
          <p:cNvCxnSpPr>
            <a:cxnSpLocks/>
            <a:stCxn id="222" idx="4"/>
            <a:endCxn id="114" idx="0"/>
          </p:cNvCxnSpPr>
          <p:nvPr/>
        </p:nvCxnSpPr>
        <p:spPr>
          <a:xfrm rot="5400000">
            <a:off x="1377735" y="3461741"/>
            <a:ext cx="577574" cy="1042667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2B997C03-A49A-4392-9B5E-E781E26C536C}"/>
              </a:ext>
            </a:extLst>
          </p:cNvPr>
          <p:cNvCxnSpPr>
            <a:cxnSpLocks/>
            <a:stCxn id="128" idx="0"/>
            <a:endCxn id="126" idx="2"/>
          </p:cNvCxnSpPr>
          <p:nvPr/>
        </p:nvCxnSpPr>
        <p:spPr>
          <a:xfrm rot="16200000" flipV="1">
            <a:off x="7558890" y="2582139"/>
            <a:ext cx="724474" cy="951182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F2F3FEEB-269D-402B-B7F2-074CEB422216}"/>
              </a:ext>
            </a:extLst>
          </p:cNvPr>
          <p:cNvCxnSpPr>
            <a:cxnSpLocks/>
            <a:stCxn id="168" idx="4"/>
            <a:endCxn id="174" idx="0"/>
          </p:cNvCxnSpPr>
          <p:nvPr/>
        </p:nvCxnSpPr>
        <p:spPr>
          <a:xfrm rot="5400000">
            <a:off x="8321371" y="3598349"/>
            <a:ext cx="578569" cy="770444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B7DADF02-4C24-4782-AA1B-56FCF26FE8B3}"/>
              </a:ext>
            </a:extLst>
          </p:cNvPr>
          <p:cNvCxnSpPr>
            <a:cxnSpLocks/>
            <a:stCxn id="217" idx="4"/>
            <a:endCxn id="149" idx="0"/>
          </p:cNvCxnSpPr>
          <p:nvPr/>
        </p:nvCxnSpPr>
        <p:spPr>
          <a:xfrm rot="5400000">
            <a:off x="10495106" y="3812175"/>
            <a:ext cx="578569" cy="342793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112">
            <a:extLst>
              <a:ext uri="{FF2B5EF4-FFF2-40B4-BE49-F238E27FC236}">
                <a16:creationId xmlns:a16="http://schemas.microsoft.com/office/drawing/2014/main" id="{2B997C03-A49A-4392-9B5E-E781E26C536C}"/>
              </a:ext>
            </a:extLst>
          </p:cNvPr>
          <p:cNvCxnSpPr>
            <a:cxnSpLocks/>
            <a:stCxn id="156" idx="0"/>
            <a:endCxn id="99" idx="2"/>
          </p:cNvCxnSpPr>
          <p:nvPr/>
        </p:nvCxnSpPr>
        <p:spPr>
          <a:xfrm rot="16200000" flipV="1">
            <a:off x="10157037" y="2932449"/>
            <a:ext cx="725469" cy="249567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E1A80B8-BD99-442B-8623-02A6BFCADA1B}"/>
              </a:ext>
            </a:extLst>
          </p:cNvPr>
          <p:cNvSpPr>
            <a:spLocks/>
          </p:cNvSpPr>
          <p:nvPr/>
        </p:nvSpPr>
        <p:spPr>
          <a:xfrm>
            <a:off x="4624652" y="4272856"/>
            <a:ext cx="2272077" cy="702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1960-70s – UK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‘pre-fab’ boom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BD96712-512D-443C-A501-3E74B228F466}"/>
              </a:ext>
            </a:extLst>
          </p:cNvPr>
          <p:cNvSpPr>
            <a:spLocks/>
          </p:cNvSpPr>
          <p:nvPr/>
        </p:nvSpPr>
        <p:spPr>
          <a:xfrm>
            <a:off x="158759" y="4271861"/>
            <a:ext cx="1972857" cy="703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1950s – US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Boom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AEFB6FF-966D-404B-B75A-80A320B2FEBA}"/>
              </a:ext>
            </a:extLst>
          </p:cNvPr>
          <p:cNvSpPr>
            <a:spLocks/>
          </p:cNvSpPr>
          <p:nvPr/>
        </p:nvSpPr>
        <p:spPr>
          <a:xfrm>
            <a:off x="2381504" y="4271861"/>
            <a:ext cx="2018906" cy="703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1950-70s – Metabolism housing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Japan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7FD1C2D-2BCE-47D3-BB72-CE71E70CD319}"/>
              </a:ext>
            </a:extLst>
          </p:cNvPr>
          <p:cNvSpPr>
            <a:spLocks/>
          </p:cNvSpPr>
          <p:nvPr/>
        </p:nvSpPr>
        <p:spPr>
          <a:xfrm>
            <a:off x="7187775" y="4272856"/>
            <a:ext cx="2075315" cy="702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2000 – Container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housing 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068F470-AD75-4054-9541-3BF2E147727C}"/>
              </a:ext>
            </a:extLst>
          </p:cNvPr>
          <p:cNvSpPr>
            <a:spLocks/>
          </p:cNvSpPr>
          <p:nvPr/>
        </p:nvSpPr>
        <p:spPr>
          <a:xfrm>
            <a:off x="9575335" y="4272856"/>
            <a:ext cx="2075315" cy="702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 day – Construction labour crunch</a:t>
            </a:r>
          </a:p>
        </p:txBody>
      </p:sp>
      <p:sp>
        <p:nvSpPr>
          <p:cNvPr id="2" name="5. Source">
            <a:extLst>
              <a:ext uri="{FF2B5EF4-FFF2-40B4-BE49-F238E27FC236}">
                <a16:creationId xmlns:a16="http://schemas.microsoft.com/office/drawing/2014/main" id="{B93A2E44-E2E5-4BE2-82FA-BED06DD760E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McKinsey analysis</a:t>
            </a:r>
          </a:p>
        </p:txBody>
      </p:sp>
    </p:spTree>
    <p:extLst>
      <p:ext uri="{BB962C8B-B14F-4D97-AF65-F5344CB8AC3E}">
        <p14:creationId xmlns:p14="http://schemas.microsoft.com/office/powerpoint/2010/main" val="364083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276DF6D-BFE7-41D1-A659-AE2566BF64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3004076"/>
              </p:ext>
            </p:extLst>
          </p:nvPr>
        </p:nvGraphicFramePr>
        <p:xfrm>
          <a:off x="1495394" y="841889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2"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276DF6D-BFE7-41D1-A659-AE2566BF64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95394" y="841889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D63E547-BA42-4E13-A2C6-798028E6C0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838" y="840333"/>
            <a:ext cx="155581" cy="1555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kumimoji="0" lang="en-GB" sz="20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8C1E49FE-10D5-43C5-BF15-6A67740B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230189"/>
            <a:ext cx="11491891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Seven factors determine the attractiveness of a market for modular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F6E3D9-31E8-4C0C-9C0F-4FB47C08FD15}"/>
              </a:ext>
            </a:extLst>
          </p:cNvPr>
          <p:cNvGrpSpPr/>
          <p:nvPr/>
        </p:nvGrpSpPr>
        <p:grpSpPr>
          <a:xfrm>
            <a:off x="7802073" y="644930"/>
            <a:ext cx="3848577" cy="198515"/>
            <a:chOff x="6921252" y="607635"/>
            <a:chExt cx="3848577" cy="1985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6E4DF3-BB42-4D32-AA0B-9A0AB511627E}"/>
                </a:ext>
              </a:extLst>
            </p:cNvPr>
            <p:cNvSpPr txBox="1">
              <a:spLocks/>
            </p:cNvSpPr>
            <p:nvPr/>
          </p:nvSpPr>
          <p:spPr>
            <a:xfrm>
              <a:off x="8257678" y="607635"/>
              <a:ext cx="468077" cy="198515"/>
            </a:xfrm>
            <a:prstGeom prst="rect">
              <a:avLst/>
            </a:prstGeom>
          </p:spPr>
          <p:txBody>
            <a:bodyPr vert="horz" wrap="none" lIns="0" tIns="0" rIns="0" bIns="13715" rtlCol="0" anchor="b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Supply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628F212-E1B1-4AC6-84AC-DA644D15FDB8}"/>
                </a:ext>
              </a:extLst>
            </p:cNvPr>
            <p:cNvSpPr>
              <a:spLocks/>
            </p:cNvSpPr>
            <p:nvPr/>
          </p:nvSpPr>
          <p:spPr>
            <a:xfrm>
              <a:off x="8000995" y="624596"/>
              <a:ext cx="164592" cy="164592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EE5525-768F-41D8-BC35-51DBBDDECD68}"/>
                </a:ext>
              </a:extLst>
            </p:cNvPr>
            <p:cNvSpPr txBox="1">
              <a:spLocks/>
            </p:cNvSpPr>
            <p:nvPr/>
          </p:nvSpPr>
          <p:spPr>
            <a:xfrm>
              <a:off x="10191144" y="607635"/>
              <a:ext cx="578685" cy="198515"/>
            </a:xfrm>
            <a:prstGeom prst="rect">
              <a:avLst/>
            </a:prstGeom>
          </p:spPr>
          <p:txBody>
            <a:bodyPr vert="horz" wrap="none" lIns="0" tIns="0" rIns="0" bIns="13715" rtlCol="0" anchor="b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Demand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7F7F22-33E0-425A-A85B-68C581743E3F}"/>
                </a:ext>
              </a:extLst>
            </p:cNvPr>
            <p:cNvSpPr>
              <a:spLocks/>
            </p:cNvSpPr>
            <p:nvPr/>
          </p:nvSpPr>
          <p:spPr>
            <a:xfrm>
              <a:off x="9934459" y="624596"/>
              <a:ext cx="164592" cy="164592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3397EC7-9E6D-4B5A-A46C-F2BC375DF40D}"/>
                </a:ext>
              </a:extLst>
            </p:cNvPr>
            <p:cNvSpPr txBox="1">
              <a:spLocks/>
            </p:cNvSpPr>
            <p:nvPr/>
          </p:nvSpPr>
          <p:spPr>
            <a:xfrm>
              <a:off x="7177935" y="607635"/>
              <a:ext cx="730969" cy="198515"/>
            </a:xfrm>
            <a:prstGeom prst="rect">
              <a:avLst/>
            </a:prstGeom>
          </p:spPr>
          <p:txBody>
            <a:bodyPr vert="horz" wrap="none" lIns="0" tIns="0" rIns="0" bIns="13715" rtlCol="0" anchor="b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Regulation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92F8445-9D7C-474E-A7DA-8599E7A98FC6}"/>
                </a:ext>
              </a:extLst>
            </p:cNvPr>
            <p:cNvSpPr>
              <a:spLocks/>
            </p:cNvSpPr>
            <p:nvPr/>
          </p:nvSpPr>
          <p:spPr>
            <a:xfrm>
              <a:off x="6921252" y="624596"/>
              <a:ext cx="164592" cy="164592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9CF9D5D-F3A3-45A7-948D-C5AC87A9D328}"/>
                </a:ext>
              </a:extLst>
            </p:cNvPr>
            <p:cNvSpPr>
              <a:spLocks/>
            </p:cNvSpPr>
            <p:nvPr/>
          </p:nvSpPr>
          <p:spPr>
            <a:xfrm>
              <a:off x="8817846" y="624596"/>
              <a:ext cx="164592" cy="16459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3EE43A8-0D25-4D6B-A107-B29C47ED9938}"/>
                </a:ext>
              </a:extLst>
            </p:cNvPr>
            <p:cNvSpPr txBox="1">
              <a:spLocks/>
            </p:cNvSpPr>
            <p:nvPr/>
          </p:nvSpPr>
          <p:spPr>
            <a:xfrm>
              <a:off x="9074529" y="607635"/>
              <a:ext cx="767839" cy="198515"/>
            </a:xfrm>
            <a:prstGeom prst="rect">
              <a:avLst/>
            </a:prstGeom>
          </p:spPr>
          <p:txBody>
            <a:bodyPr vert="horz" wrap="none" lIns="0" tIns="0" rIns="0" bIns="13715" rtlCol="0" anchor="b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Key drivers</a:t>
              </a:r>
            </a:p>
          </p:txBody>
        </p:sp>
      </p:grpSp>
      <p:sp>
        <p:nvSpPr>
          <p:cNvPr id="16" name="Rectangle 251"/>
          <p:cNvSpPr>
            <a:spLocks noChangeArrowheads="1"/>
          </p:cNvSpPr>
          <p:nvPr/>
        </p:nvSpPr>
        <p:spPr bwMode="auto">
          <a:xfrm>
            <a:off x="4533898" y="5002549"/>
            <a:ext cx="2637351" cy="955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68577" tIns="34288" rIns="68577" bIns="34288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Rectangle 253"/>
          <p:cNvSpPr>
            <a:spLocks noChangeArrowheads="1"/>
          </p:cNvSpPr>
          <p:nvPr/>
        </p:nvSpPr>
        <p:spPr bwMode="auto">
          <a:xfrm>
            <a:off x="7487120" y="5002549"/>
            <a:ext cx="2637351" cy="9552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68577" tIns="34288" rIns="68577" bIns="34288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03D9757-7EC5-4A12-9934-54C6BB6BD106}"/>
              </a:ext>
            </a:extLst>
          </p:cNvPr>
          <p:cNvSpPr txBox="1">
            <a:spLocks/>
          </p:cNvSpPr>
          <p:nvPr/>
        </p:nvSpPr>
        <p:spPr>
          <a:xfrm>
            <a:off x="5162488" y="5375967"/>
            <a:ext cx="1848328" cy="17815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x-none"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Labour dynamics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03D9757-7EC5-4A12-9934-54C6BB6BD106}"/>
              </a:ext>
            </a:extLst>
          </p:cNvPr>
          <p:cNvSpPr txBox="1">
            <a:spLocks/>
          </p:cNvSpPr>
          <p:nvPr/>
        </p:nvSpPr>
        <p:spPr>
          <a:xfrm>
            <a:off x="8116011" y="5184302"/>
            <a:ext cx="1862152" cy="5344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x-none"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Consolidated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continuous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 volumes</a:t>
            </a:r>
          </a:p>
        </p:txBody>
      </p:sp>
      <p:sp>
        <p:nvSpPr>
          <p:cNvPr id="15" name="Rectangle 250"/>
          <p:cNvSpPr>
            <a:spLocks noChangeArrowheads="1"/>
          </p:cNvSpPr>
          <p:nvPr/>
        </p:nvSpPr>
        <p:spPr bwMode="auto">
          <a:xfrm>
            <a:off x="4533898" y="3925255"/>
            <a:ext cx="2637351" cy="955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7" tIns="34288" rIns="68577" bIns="34288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253"/>
          <p:cNvSpPr>
            <a:spLocks noChangeArrowheads="1"/>
          </p:cNvSpPr>
          <p:nvPr/>
        </p:nvSpPr>
        <p:spPr bwMode="auto">
          <a:xfrm>
            <a:off x="7487120" y="3925255"/>
            <a:ext cx="2637351" cy="9552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77" tIns="34288" rIns="68577" bIns="34288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3D9757-7EC5-4A12-9934-54C6BB6BD106}"/>
              </a:ext>
            </a:extLst>
          </p:cNvPr>
          <p:cNvSpPr txBox="1">
            <a:spLocks/>
          </p:cNvSpPr>
          <p:nvPr/>
        </p:nvSpPr>
        <p:spPr>
          <a:xfrm>
            <a:off x="5162488" y="4205630"/>
            <a:ext cx="1848328" cy="35631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x-none"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 chain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Logistics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03D9757-7EC5-4A12-9934-54C6BB6BD106}"/>
              </a:ext>
            </a:extLst>
          </p:cNvPr>
          <p:cNvSpPr txBox="1">
            <a:spLocks/>
          </p:cNvSpPr>
          <p:nvPr/>
        </p:nvSpPr>
        <p:spPr>
          <a:xfrm>
            <a:off x="8116011" y="4205630"/>
            <a:ext cx="1862152" cy="35631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x-none"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site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constraints</a:t>
            </a:r>
          </a:p>
        </p:txBody>
      </p:sp>
      <p:sp>
        <p:nvSpPr>
          <p:cNvPr id="14" name="Rectangle 249"/>
          <p:cNvSpPr>
            <a:spLocks noChangeArrowheads="1"/>
          </p:cNvSpPr>
          <p:nvPr/>
        </p:nvSpPr>
        <p:spPr bwMode="auto">
          <a:xfrm>
            <a:off x="4533898" y="2826103"/>
            <a:ext cx="2637351" cy="955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7" tIns="34288" rIns="68577" bIns="34288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252"/>
          <p:cNvSpPr>
            <a:spLocks noChangeArrowheads="1"/>
          </p:cNvSpPr>
          <p:nvPr/>
        </p:nvSpPr>
        <p:spPr bwMode="auto">
          <a:xfrm>
            <a:off x="7487120" y="2826103"/>
            <a:ext cx="2637351" cy="9552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77" tIns="34288" rIns="68577" bIns="34288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03D9757-7EC5-4A12-9934-54C6BB6BD106}"/>
              </a:ext>
            </a:extLst>
          </p:cNvPr>
          <p:cNvSpPr txBox="1">
            <a:spLocks/>
          </p:cNvSpPr>
          <p:nvPr/>
        </p:nvSpPr>
        <p:spPr>
          <a:xfrm>
            <a:off x="5162488" y="3214642"/>
            <a:ext cx="1848328" cy="17815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x-none"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 to materials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03D9757-7EC5-4A12-9934-54C6BB6BD106}"/>
              </a:ext>
            </a:extLst>
          </p:cNvPr>
          <p:cNvSpPr txBox="1">
            <a:spLocks/>
          </p:cNvSpPr>
          <p:nvPr/>
        </p:nvSpPr>
        <p:spPr>
          <a:xfrm>
            <a:off x="8116011" y="3205100"/>
            <a:ext cx="1862152" cy="17815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lang="x-none"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224" baseline="0"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Quality perception</a:t>
            </a:r>
          </a:p>
        </p:txBody>
      </p:sp>
      <p:sp>
        <p:nvSpPr>
          <p:cNvPr id="22" name="Freeform 257"/>
          <p:cNvSpPr>
            <a:spLocks/>
          </p:cNvSpPr>
          <p:nvPr/>
        </p:nvSpPr>
        <p:spPr bwMode="auto">
          <a:xfrm>
            <a:off x="3959236" y="955168"/>
            <a:ext cx="6785563" cy="1889448"/>
          </a:xfrm>
          <a:custGeom>
            <a:avLst/>
            <a:gdLst>
              <a:gd name="T0" fmla="*/ 877 w 1783"/>
              <a:gd name="T1" fmla="*/ 0 h 629"/>
              <a:gd name="T2" fmla="*/ 564 w 1783"/>
              <a:gd name="T3" fmla="*/ 195 h 629"/>
              <a:gd name="T4" fmla="*/ 564 w 1783"/>
              <a:gd name="T5" fmla="*/ 48 h 629"/>
              <a:gd name="T6" fmla="*/ 242 w 1783"/>
              <a:gd name="T7" fmla="*/ 48 h 629"/>
              <a:gd name="T8" fmla="*/ 242 w 1783"/>
              <a:gd name="T9" fmla="*/ 397 h 629"/>
              <a:gd name="T10" fmla="*/ 0 w 1783"/>
              <a:gd name="T11" fmla="*/ 575 h 629"/>
              <a:gd name="T12" fmla="*/ 54 w 1783"/>
              <a:gd name="T13" fmla="*/ 629 h 629"/>
              <a:gd name="T14" fmla="*/ 109 w 1783"/>
              <a:gd name="T15" fmla="*/ 584 h 629"/>
              <a:gd name="T16" fmla="*/ 1665 w 1783"/>
              <a:gd name="T17" fmla="*/ 584 h 629"/>
              <a:gd name="T18" fmla="*/ 1731 w 1783"/>
              <a:gd name="T19" fmla="*/ 627 h 629"/>
              <a:gd name="T20" fmla="*/ 1783 w 1783"/>
              <a:gd name="T21" fmla="*/ 565 h 629"/>
              <a:gd name="T22" fmla="*/ 877 w 1783"/>
              <a:gd name="T23" fmla="*/ 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83" h="629">
                <a:moveTo>
                  <a:pt x="877" y="0"/>
                </a:moveTo>
                <a:lnTo>
                  <a:pt x="564" y="195"/>
                </a:lnTo>
                <a:lnTo>
                  <a:pt x="564" y="48"/>
                </a:lnTo>
                <a:lnTo>
                  <a:pt x="242" y="48"/>
                </a:lnTo>
                <a:lnTo>
                  <a:pt x="242" y="397"/>
                </a:lnTo>
                <a:lnTo>
                  <a:pt x="0" y="575"/>
                </a:lnTo>
                <a:lnTo>
                  <a:pt x="54" y="629"/>
                </a:lnTo>
                <a:lnTo>
                  <a:pt x="109" y="584"/>
                </a:lnTo>
                <a:lnTo>
                  <a:pt x="1665" y="584"/>
                </a:lnTo>
                <a:lnTo>
                  <a:pt x="1731" y="627"/>
                </a:lnTo>
                <a:lnTo>
                  <a:pt x="1783" y="565"/>
                </a:lnTo>
                <a:lnTo>
                  <a:pt x="8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77" tIns="34288" rIns="68577" bIns="34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7612439" y="5299066"/>
            <a:ext cx="378146" cy="362201"/>
            <a:chOff x="10172697" y="3141659"/>
            <a:chExt cx="1187450" cy="1195390"/>
          </a:xfrm>
          <a:solidFill>
            <a:schemeClr val="bg2"/>
          </a:solidFill>
        </p:grpSpPr>
        <p:sp>
          <p:nvSpPr>
            <p:cNvPr id="143" name="Freeform 13163"/>
            <p:cNvSpPr>
              <a:spLocks/>
            </p:cNvSpPr>
            <p:nvPr/>
          </p:nvSpPr>
          <p:spPr bwMode="auto">
            <a:xfrm>
              <a:off x="10602911" y="4146549"/>
              <a:ext cx="325439" cy="190500"/>
            </a:xfrm>
            <a:custGeom>
              <a:avLst/>
              <a:gdLst>
                <a:gd name="T0" fmla="*/ 175 w 205"/>
                <a:gd name="T1" fmla="*/ 13 h 120"/>
                <a:gd name="T2" fmla="*/ 146 w 205"/>
                <a:gd name="T3" fmla="*/ 3 h 120"/>
                <a:gd name="T4" fmla="*/ 135 w 205"/>
                <a:gd name="T5" fmla="*/ 0 h 120"/>
                <a:gd name="T6" fmla="*/ 133 w 205"/>
                <a:gd name="T7" fmla="*/ 7 h 120"/>
                <a:gd name="T8" fmla="*/ 128 w 205"/>
                <a:gd name="T9" fmla="*/ 33 h 120"/>
                <a:gd name="T10" fmla="*/ 121 w 205"/>
                <a:gd name="T11" fmla="*/ 62 h 120"/>
                <a:gd name="T12" fmla="*/ 118 w 205"/>
                <a:gd name="T13" fmla="*/ 76 h 120"/>
                <a:gd name="T14" fmla="*/ 116 w 205"/>
                <a:gd name="T15" fmla="*/ 66 h 120"/>
                <a:gd name="T16" fmla="*/ 113 w 205"/>
                <a:gd name="T17" fmla="*/ 45 h 120"/>
                <a:gd name="T18" fmla="*/ 110 w 205"/>
                <a:gd name="T19" fmla="*/ 27 h 120"/>
                <a:gd name="T20" fmla="*/ 110 w 205"/>
                <a:gd name="T21" fmla="*/ 23 h 120"/>
                <a:gd name="T22" fmla="*/ 111 w 205"/>
                <a:gd name="T23" fmla="*/ 20 h 120"/>
                <a:gd name="T24" fmla="*/ 114 w 205"/>
                <a:gd name="T25" fmla="*/ 13 h 120"/>
                <a:gd name="T26" fmla="*/ 115 w 205"/>
                <a:gd name="T27" fmla="*/ 12 h 120"/>
                <a:gd name="T28" fmla="*/ 100 w 205"/>
                <a:gd name="T29" fmla="*/ 3 h 120"/>
                <a:gd name="T30" fmla="*/ 96 w 205"/>
                <a:gd name="T31" fmla="*/ 23 h 120"/>
                <a:gd name="T32" fmla="*/ 86 w 205"/>
                <a:gd name="T33" fmla="*/ 72 h 120"/>
                <a:gd name="T34" fmla="*/ 81 w 205"/>
                <a:gd name="T35" fmla="*/ 50 h 120"/>
                <a:gd name="T36" fmla="*/ 75 w 205"/>
                <a:gd name="T37" fmla="*/ 20 h 120"/>
                <a:gd name="T38" fmla="*/ 71 w 205"/>
                <a:gd name="T39" fmla="*/ 0 h 120"/>
                <a:gd name="T40" fmla="*/ 70 w 205"/>
                <a:gd name="T41" fmla="*/ 0 h 120"/>
                <a:gd name="T42" fmla="*/ 45 w 205"/>
                <a:gd name="T43" fmla="*/ 8 h 120"/>
                <a:gd name="T44" fmla="*/ 19 w 205"/>
                <a:gd name="T45" fmla="*/ 20 h 120"/>
                <a:gd name="T46" fmla="*/ 11 w 205"/>
                <a:gd name="T47" fmla="*/ 28 h 120"/>
                <a:gd name="T48" fmla="*/ 4 w 205"/>
                <a:gd name="T49" fmla="*/ 49 h 120"/>
                <a:gd name="T50" fmla="*/ 1 w 205"/>
                <a:gd name="T51" fmla="*/ 71 h 120"/>
                <a:gd name="T52" fmla="*/ 1 w 205"/>
                <a:gd name="T53" fmla="*/ 99 h 120"/>
                <a:gd name="T54" fmla="*/ 17 w 205"/>
                <a:gd name="T55" fmla="*/ 116 h 120"/>
                <a:gd name="T56" fmla="*/ 36 w 205"/>
                <a:gd name="T57" fmla="*/ 106 h 120"/>
                <a:gd name="T58" fmla="*/ 37 w 205"/>
                <a:gd name="T59" fmla="*/ 84 h 120"/>
                <a:gd name="T60" fmla="*/ 37 w 205"/>
                <a:gd name="T61" fmla="*/ 72 h 120"/>
                <a:gd name="T62" fmla="*/ 40 w 205"/>
                <a:gd name="T63" fmla="*/ 64 h 120"/>
                <a:gd name="T64" fmla="*/ 42 w 205"/>
                <a:gd name="T65" fmla="*/ 119 h 120"/>
                <a:gd name="T66" fmla="*/ 103 w 205"/>
                <a:gd name="T67" fmla="*/ 120 h 120"/>
                <a:gd name="T68" fmla="*/ 163 w 205"/>
                <a:gd name="T69" fmla="*/ 119 h 120"/>
                <a:gd name="T70" fmla="*/ 165 w 205"/>
                <a:gd name="T71" fmla="*/ 64 h 120"/>
                <a:gd name="T72" fmla="*/ 168 w 205"/>
                <a:gd name="T73" fmla="*/ 71 h 120"/>
                <a:gd name="T74" fmla="*/ 168 w 205"/>
                <a:gd name="T75" fmla="*/ 82 h 120"/>
                <a:gd name="T76" fmla="*/ 168 w 205"/>
                <a:gd name="T77" fmla="*/ 106 h 120"/>
                <a:gd name="T78" fmla="*/ 188 w 205"/>
                <a:gd name="T79" fmla="*/ 116 h 120"/>
                <a:gd name="T80" fmla="*/ 205 w 205"/>
                <a:gd name="T81" fmla="*/ 99 h 120"/>
                <a:gd name="T82" fmla="*/ 205 w 205"/>
                <a:gd name="T83" fmla="*/ 71 h 120"/>
                <a:gd name="T84" fmla="*/ 203 w 205"/>
                <a:gd name="T85" fmla="*/ 49 h 120"/>
                <a:gd name="T86" fmla="*/ 195 w 205"/>
                <a:gd name="T87" fmla="*/ 28 h 120"/>
                <a:gd name="T88" fmla="*/ 188 w 205"/>
                <a:gd name="T89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" h="120">
                  <a:moveTo>
                    <a:pt x="188" y="20"/>
                  </a:moveTo>
                  <a:lnTo>
                    <a:pt x="175" y="13"/>
                  </a:lnTo>
                  <a:lnTo>
                    <a:pt x="160" y="8"/>
                  </a:lnTo>
                  <a:lnTo>
                    <a:pt x="146" y="3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4" y="0"/>
                  </a:lnTo>
                  <a:lnTo>
                    <a:pt x="133" y="7"/>
                  </a:lnTo>
                  <a:lnTo>
                    <a:pt x="130" y="20"/>
                  </a:lnTo>
                  <a:lnTo>
                    <a:pt x="128" y="33"/>
                  </a:lnTo>
                  <a:lnTo>
                    <a:pt x="124" y="50"/>
                  </a:lnTo>
                  <a:lnTo>
                    <a:pt x="121" y="62"/>
                  </a:lnTo>
                  <a:lnTo>
                    <a:pt x="119" y="72"/>
                  </a:lnTo>
                  <a:lnTo>
                    <a:pt x="118" y="76"/>
                  </a:lnTo>
                  <a:lnTo>
                    <a:pt x="118" y="74"/>
                  </a:lnTo>
                  <a:lnTo>
                    <a:pt x="116" y="66"/>
                  </a:lnTo>
                  <a:lnTo>
                    <a:pt x="115" y="56"/>
                  </a:lnTo>
                  <a:lnTo>
                    <a:pt x="113" y="45"/>
                  </a:lnTo>
                  <a:lnTo>
                    <a:pt x="111" y="35"/>
                  </a:lnTo>
                  <a:lnTo>
                    <a:pt x="110" y="27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1" y="20"/>
                  </a:lnTo>
                  <a:lnTo>
                    <a:pt x="113" y="16"/>
                  </a:lnTo>
                  <a:lnTo>
                    <a:pt x="114" y="13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06" y="3"/>
                  </a:lnTo>
                  <a:lnTo>
                    <a:pt x="100" y="3"/>
                  </a:lnTo>
                  <a:lnTo>
                    <a:pt x="91" y="12"/>
                  </a:lnTo>
                  <a:lnTo>
                    <a:pt x="96" y="23"/>
                  </a:lnTo>
                  <a:lnTo>
                    <a:pt x="88" y="76"/>
                  </a:lnTo>
                  <a:lnTo>
                    <a:pt x="86" y="72"/>
                  </a:lnTo>
                  <a:lnTo>
                    <a:pt x="85" y="62"/>
                  </a:lnTo>
                  <a:lnTo>
                    <a:pt x="81" y="50"/>
                  </a:lnTo>
                  <a:lnTo>
                    <a:pt x="79" y="33"/>
                  </a:lnTo>
                  <a:lnTo>
                    <a:pt x="75" y="20"/>
                  </a:lnTo>
                  <a:lnTo>
                    <a:pt x="73" y="7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0" y="3"/>
                  </a:lnTo>
                  <a:lnTo>
                    <a:pt x="45" y="8"/>
                  </a:lnTo>
                  <a:lnTo>
                    <a:pt x="30" y="13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1" y="28"/>
                  </a:lnTo>
                  <a:lnTo>
                    <a:pt x="6" y="37"/>
                  </a:lnTo>
                  <a:lnTo>
                    <a:pt x="4" y="49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1" y="99"/>
                  </a:lnTo>
                  <a:lnTo>
                    <a:pt x="0" y="114"/>
                  </a:lnTo>
                  <a:lnTo>
                    <a:pt x="17" y="116"/>
                  </a:lnTo>
                  <a:lnTo>
                    <a:pt x="36" y="119"/>
                  </a:lnTo>
                  <a:lnTo>
                    <a:pt x="36" y="106"/>
                  </a:lnTo>
                  <a:lnTo>
                    <a:pt x="37" y="94"/>
                  </a:lnTo>
                  <a:lnTo>
                    <a:pt x="37" y="84"/>
                  </a:lnTo>
                  <a:lnTo>
                    <a:pt x="37" y="76"/>
                  </a:lnTo>
                  <a:lnTo>
                    <a:pt x="37" y="72"/>
                  </a:lnTo>
                  <a:lnTo>
                    <a:pt x="39" y="67"/>
                  </a:lnTo>
                  <a:lnTo>
                    <a:pt x="40" y="64"/>
                  </a:lnTo>
                  <a:lnTo>
                    <a:pt x="42" y="60"/>
                  </a:lnTo>
                  <a:lnTo>
                    <a:pt x="42" y="119"/>
                  </a:lnTo>
                  <a:lnTo>
                    <a:pt x="71" y="120"/>
                  </a:lnTo>
                  <a:lnTo>
                    <a:pt x="103" y="120"/>
                  </a:lnTo>
                  <a:lnTo>
                    <a:pt x="134" y="120"/>
                  </a:lnTo>
                  <a:lnTo>
                    <a:pt x="163" y="119"/>
                  </a:lnTo>
                  <a:lnTo>
                    <a:pt x="163" y="60"/>
                  </a:lnTo>
                  <a:lnTo>
                    <a:pt x="165" y="64"/>
                  </a:lnTo>
                  <a:lnTo>
                    <a:pt x="166" y="67"/>
                  </a:lnTo>
                  <a:lnTo>
                    <a:pt x="168" y="71"/>
                  </a:lnTo>
                  <a:lnTo>
                    <a:pt x="168" y="76"/>
                  </a:lnTo>
                  <a:lnTo>
                    <a:pt x="168" y="82"/>
                  </a:lnTo>
                  <a:lnTo>
                    <a:pt x="168" y="94"/>
                  </a:lnTo>
                  <a:lnTo>
                    <a:pt x="168" y="106"/>
                  </a:lnTo>
                  <a:lnTo>
                    <a:pt x="168" y="117"/>
                  </a:lnTo>
                  <a:lnTo>
                    <a:pt x="188" y="116"/>
                  </a:lnTo>
                  <a:lnTo>
                    <a:pt x="205" y="114"/>
                  </a:lnTo>
                  <a:lnTo>
                    <a:pt x="205" y="99"/>
                  </a:lnTo>
                  <a:lnTo>
                    <a:pt x="205" y="82"/>
                  </a:lnTo>
                  <a:lnTo>
                    <a:pt x="205" y="71"/>
                  </a:lnTo>
                  <a:lnTo>
                    <a:pt x="205" y="65"/>
                  </a:lnTo>
                  <a:lnTo>
                    <a:pt x="203" y="49"/>
                  </a:lnTo>
                  <a:lnTo>
                    <a:pt x="199" y="37"/>
                  </a:lnTo>
                  <a:lnTo>
                    <a:pt x="195" y="28"/>
                  </a:lnTo>
                  <a:lnTo>
                    <a:pt x="192" y="23"/>
                  </a:lnTo>
                  <a:lnTo>
                    <a:pt x="188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3164"/>
            <p:cNvSpPr>
              <a:spLocks/>
            </p:cNvSpPr>
            <p:nvPr/>
          </p:nvSpPr>
          <p:spPr bwMode="auto">
            <a:xfrm>
              <a:off x="10683871" y="3938587"/>
              <a:ext cx="163513" cy="195263"/>
            </a:xfrm>
            <a:custGeom>
              <a:avLst/>
              <a:gdLst>
                <a:gd name="T0" fmla="*/ 97 w 103"/>
                <a:gd name="T1" fmla="*/ 50 h 123"/>
                <a:gd name="T2" fmla="*/ 94 w 103"/>
                <a:gd name="T3" fmla="*/ 35 h 123"/>
                <a:gd name="T4" fmla="*/ 88 w 103"/>
                <a:gd name="T5" fmla="*/ 20 h 123"/>
                <a:gd name="T6" fmla="*/ 79 w 103"/>
                <a:gd name="T7" fmla="*/ 10 h 123"/>
                <a:gd name="T8" fmla="*/ 67 w 103"/>
                <a:gd name="T9" fmla="*/ 3 h 123"/>
                <a:gd name="T10" fmla="*/ 53 w 103"/>
                <a:gd name="T11" fmla="*/ 0 h 123"/>
                <a:gd name="T12" fmla="*/ 38 w 103"/>
                <a:gd name="T13" fmla="*/ 3 h 123"/>
                <a:gd name="T14" fmla="*/ 27 w 103"/>
                <a:gd name="T15" fmla="*/ 10 h 123"/>
                <a:gd name="T16" fmla="*/ 17 w 103"/>
                <a:gd name="T17" fmla="*/ 20 h 123"/>
                <a:gd name="T18" fmla="*/ 10 w 103"/>
                <a:gd name="T19" fmla="*/ 34 h 123"/>
                <a:gd name="T20" fmla="*/ 8 w 103"/>
                <a:gd name="T21" fmla="*/ 50 h 123"/>
                <a:gd name="T22" fmla="*/ 5 w 103"/>
                <a:gd name="T23" fmla="*/ 52 h 123"/>
                <a:gd name="T24" fmla="*/ 3 w 103"/>
                <a:gd name="T25" fmla="*/ 53 h 123"/>
                <a:gd name="T26" fmla="*/ 1 w 103"/>
                <a:gd name="T27" fmla="*/ 55 h 123"/>
                <a:gd name="T28" fmla="*/ 0 w 103"/>
                <a:gd name="T29" fmla="*/ 59 h 123"/>
                <a:gd name="T30" fmla="*/ 1 w 103"/>
                <a:gd name="T31" fmla="*/ 68 h 123"/>
                <a:gd name="T32" fmla="*/ 5 w 103"/>
                <a:gd name="T33" fmla="*/ 76 h 123"/>
                <a:gd name="T34" fmla="*/ 12 w 103"/>
                <a:gd name="T35" fmla="*/ 79 h 123"/>
                <a:gd name="T36" fmla="*/ 15 w 103"/>
                <a:gd name="T37" fmla="*/ 93 h 123"/>
                <a:gd name="T38" fmla="*/ 22 w 103"/>
                <a:gd name="T39" fmla="*/ 104 h 123"/>
                <a:gd name="T40" fmla="*/ 30 w 103"/>
                <a:gd name="T41" fmla="*/ 114 h 123"/>
                <a:gd name="T42" fmla="*/ 40 w 103"/>
                <a:gd name="T43" fmla="*/ 121 h 123"/>
                <a:gd name="T44" fmla="*/ 53 w 103"/>
                <a:gd name="T45" fmla="*/ 123 h 123"/>
                <a:gd name="T46" fmla="*/ 65 w 103"/>
                <a:gd name="T47" fmla="*/ 121 h 123"/>
                <a:gd name="T48" fmla="*/ 75 w 103"/>
                <a:gd name="T49" fmla="*/ 114 h 123"/>
                <a:gd name="T50" fmla="*/ 83 w 103"/>
                <a:gd name="T51" fmla="*/ 104 h 123"/>
                <a:gd name="T52" fmla="*/ 89 w 103"/>
                <a:gd name="T53" fmla="*/ 93 h 123"/>
                <a:gd name="T54" fmla="*/ 94 w 103"/>
                <a:gd name="T55" fmla="*/ 79 h 123"/>
                <a:gd name="T56" fmla="*/ 98 w 103"/>
                <a:gd name="T57" fmla="*/ 77 h 123"/>
                <a:gd name="T58" fmla="*/ 100 w 103"/>
                <a:gd name="T59" fmla="*/ 73 h 123"/>
                <a:gd name="T60" fmla="*/ 102 w 103"/>
                <a:gd name="T61" fmla="*/ 69 h 123"/>
                <a:gd name="T62" fmla="*/ 103 w 103"/>
                <a:gd name="T63" fmla="*/ 64 h 123"/>
                <a:gd name="T64" fmla="*/ 103 w 103"/>
                <a:gd name="T65" fmla="*/ 59 h 123"/>
                <a:gd name="T66" fmla="*/ 103 w 103"/>
                <a:gd name="T67" fmla="*/ 57 h 123"/>
                <a:gd name="T68" fmla="*/ 102 w 103"/>
                <a:gd name="T69" fmla="*/ 54 h 123"/>
                <a:gd name="T70" fmla="*/ 99 w 103"/>
                <a:gd name="T71" fmla="*/ 52 h 123"/>
                <a:gd name="T72" fmla="*/ 97 w 103"/>
                <a:gd name="T73" fmla="*/ 5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23">
                  <a:moveTo>
                    <a:pt x="97" y="50"/>
                  </a:moveTo>
                  <a:lnTo>
                    <a:pt x="94" y="35"/>
                  </a:lnTo>
                  <a:lnTo>
                    <a:pt x="88" y="20"/>
                  </a:lnTo>
                  <a:lnTo>
                    <a:pt x="79" y="10"/>
                  </a:lnTo>
                  <a:lnTo>
                    <a:pt x="67" y="3"/>
                  </a:lnTo>
                  <a:lnTo>
                    <a:pt x="53" y="0"/>
                  </a:lnTo>
                  <a:lnTo>
                    <a:pt x="38" y="3"/>
                  </a:lnTo>
                  <a:lnTo>
                    <a:pt x="27" y="10"/>
                  </a:lnTo>
                  <a:lnTo>
                    <a:pt x="17" y="20"/>
                  </a:lnTo>
                  <a:lnTo>
                    <a:pt x="10" y="34"/>
                  </a:lnTo>
                  <a:lnTo>
                    <a:pt x="8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1" y="68"/>
                  </a:lnTo>
                  <a:lnTo>
                    <a:pt x="5" y="76"/>
                  </a:lnTo>
                  <a:lnTo>
                    <a:pt x="12" y="79"/>
                  </a:lnTo>
                  <a:lnTo>
                    <a:pt x="15" y="93"/>
                  </a:lnTo>
                  <a:lnTo>
                    <a:pt x="22" y="104"/>
                  </a:lnTo>
                  <a:lnTo>
                    <a:pt x="30" y="114"/>
                  </a:lnTo>
                  <a:lnTo>
                    <a:pt x="40" y="121"/>
                  </a:lnTo>
                  <a:lnTo>
                    <a:pt x="53" y="123"/>
                  </a:lnTo>
                  <a:lnTo>
                    <a:pt x="65" y="121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89" y="93"/>
                  </a:lnTo>
                  <a:lnTo>
                    <a:pt x="94" y="79"/>
                  </a:lnTo>
                  <a:lnTo>
                    <a:pt x="98" y="77"/>
                  </a:lnTo>
                  <a:lnTo>
                    <a:pt x="100" y="73"/>
                  </a:lnTo>
                  <a:lnTo>
                    <a:pt x="102" y="69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7"/>
                  </a:lnTo>
                  <a:lnTo>
                    <a:pt x="102" y="54"/>
                  </a:lnTo>
                  <a:lnTo>
                    <a:pt x="99" y="52"/>
                  </a:lnTo>
                  <a:lnTo>
                    <a:pt x="97" y="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3165"/>
            <p:cNvSpPr>
              <a:spLocks/>
            </p:cNvSpPr>
            <p:nvPr/>
          </p:nvSpPr>
          <p:spPr bwMode="auto">
            <a:xfrm>
              <a:off x="11034708" y="4146549"/>
              <a:ext cx="325439" cy="190500"/>
            </a:xfrm>
            <a:custGeom>
              <a:avLst/>
              <a:gdLst>
                <a:gd name="T0" fmla="*/ 201 w 205"/>
                <a:gd name="T1" fmla="*/ 49 h 120"/>
                <a:gd name="T2" fmla="*/ 195 w 205"/>
                <a:gd name="T3" fmla="*/ 28 h 120"/>
                <a:gd name="T4" fmla="*/ 188 w 205"/>
                <a:gd name="T5" fmla="*/ 20 h 120"/>
                <a:gd name="T6" fmla="*/ 160 w 205"/>
                <a:gd name="T7" fmla="*/ 8 h 120"/>
                <a:gd name="T8" fmla="*/ 135 w 205"/>
                <a:gd name="T9" fmla="*/ 0 h 120"/>
                <a:gd name="T10" fmla="*/ 134 w 205"/>
                <a:gd name="T11" fmla="*/ 0 h 120"/>
                <a:gd name="T12" fmla="*/ 130 w 205"/>
                <a:gd name="T13" fmla="*/ 20 h 120"/>
                <a:gd name="T14" fmla="*/ 124 w 205"/>
                <a:gd name="T15" fmla="*/ 50 h 120"/>
                <a:gd name="T16" fmla="*/ 119 w 205"/>
                <a:gd name="T17" fmla="*/ 72 h 120"/>
                <a:gd name="T18" fmla="*/ 117 w 205"/>
                <a:gd name="T19" fmla="*/ 74 h 120"/>
                <a:gd name="T20" fmla="*/ 114 w 205"/>
                <a:gd name="T21" fmla="*/ 56 h 120"/>
                <a:gd name="T22" fmla="*/ 110 w 205"/>
                <a:gd name="T23" fmla="*/ 35 h 120"/>
                <a:gd name="T24" fmla="*/ 109 w 205"/>
                <a:gd name="T25" fmla="*/ 23 h 120"/>
                <a:gd name="T26" fmla="*/ 110 w 205"/>
                <a:gd name="T27" fmla="*/ 21 h 120"/>
                <a:gd name="T28" fmla="*/ 112 w 205"/>
                <a:gd name="T29" fmla="*/ 16 h 120"/>
                <a:gd name="T30" fmla="*/ 114 w 205"/>
                <a:gd name="T31" fmla="*/ 12 h 120"/>
                <a:gd name="T32" fmla="*/ 105 w 205"/>
                <a:gd name="T33" fmla="*/ 3 h 120"/>
                <a:gd name="T34" fmla="*/ 91 w 205"/>
                <a:gd name="T35" fmla="*/ 12 h 120"/>
                <a:gd name="T36" fmla="*/ 87 w 205"/>
                <a:gd name="T37" fmla="*/ 76 h 120"/>
                <a:gd name="T38" fmla="*/ 84 w 205"/>
                <a:gd name="T39" fmla="*/ 62 h 120"/>
                <a:gd name="T40" fmla="*/ 77 w 205"/>
                <a:gd name="T41" fmla="*/ 33 h 120"/>
                <a:gd name="T42" fmla="*/ 72 w 205"/>
                <a:gd name="T43" fmla="*/ 7 h 120"/>
                <a:gd name="T44" fmla="*/ 70 w 205"/>
                <a:gd name="T45" fmla="*/ 0 h 120"/>
                <a:gd name="T46" fmla="*/ 59 w 205"/>
                <a:gd name="T47" fmla="*/ 3 h 120"/>
                <a:gd name="T48" fmla="*/ 30 w 205"/>
                <a:gd name="T49" fmla="*/ 13 h 120"/>
                <a:gd name="T50" fmla="*/ 14 w 205"/>
                <a:gd name="T51" fmla="*/ 23 h 120"/>
                <a:gd name="T52" fmla="*/ 6 w 205"/>
                <a:gd name="T53" fmla="*/ 37 h 120"/>
                <a:gd name="T54" fmla="*/ 1 w 205"/>
                <a:gd name="T55" fmla="*/ 65 h 120"/>
                <a:gd name="T56" fmla="*/ 0 w 205"/>
                <a:gd name="T57" fmla="*/ 82 h 120"/>
                <a:gd name="T58" fmla="*/ 0 w 205"/>
                <a:gd name="T59" fmla="*/ 114 h 120"/>
                <a:gd name="T60" fmla="*/ 36 w 205"/>
                <a:gd name="T61" fmla="*/ 119 h 120"/>
                <a:gd name="T62" fmla="*/ 36 w 205"/>
                <a:gd name="T63" fmla="*/ 94 h 120"/>
                <a:gd name="T64" fmla="*/ 36 w 205"/>
                <a:gd name="T65" fmla="*/ 76 h 120"/>
                <a:gd name="T66" fmla="*/ 39 w 205"/>
                <a:gd name="T67" fmla="*/ 67 h 120"/>
                <a:gd name="T68" fmla="*/ 41 w 205"/>
                <a:gd name="T69" fmla="*/ 60 h 120"/>
                <a:gd name="T70" fmla="*/ 71 w 205"/>
                <a:gd name="T71" fmla="*/ 120 h 120"/>
                <a:gd name="T72" fmla="*/ 134 w 205"/>
                <a:gd name="T73" fmla="*/ 120 h 120"/>
                <a:gd name="T74" fmla="*/ 163 w 205"/>
                <a:gd name="T75" fmla="*/ 60 h 120"/>
                <a:gd name="T76" fmla="*/ 166 w 205"/>
                <a:gd name="T77" fmla="*/ 67 h 120"/>
                <a:gd name="T78" fmla="*/ 168 w 205"/>
                <a:gd name="T79" fmla="*/ 76 h 120"/>
                <a:gd name="T80" fmla="*/ 168 w 205"/>
                <a:gd name="T81" fmla="*/ 94 h 120"/>
                <a:gd name="T82" fmla="*/ 168 w 205"/>
                <a:gd name="T83" fmla="*/ 117 h 120"/>
                <a:gd name="T84" fmla="*/ 205 w 205"/>
                <a:gd name="T85" fmla="*/ 114 h 120"/>
                <a:gd name="T86" fmla="*/ 205 w 205"/>
                <a:gd name="T87" fmla="*/ 82 h 120"/>
                <a:gd name="T88" fmla="*/ 204 w 205"/>
                <a:gd name="T89" fmla="*/ 6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" h="120">
                  <a:moveTo>
                    <a:pt x="204" y="65"/>
                  </a:moveTo>
                  <a:lnTo>
                    <a:pt x="201" y="49"/>
                  </a:lnTo>
                  <a:lnTo>
                    <a:pt x="199" y="37"/>
                  </a:lnTo>
                  <a:lnTo>
                    <a:pt x="195" y="28"/>
                  </a:lnTo>
                  <a:lnTo>
                    <a:pt x="190" y="23"/>
                  </a:lnTo>
                  <a:lnTo>
                    <a:pt x="188" y="20"/>
                  </a:lnTo>
                  <a:lnTo>
                    <a:pt x="175" y="13"/>
                  </a:lnTo>
                  <a:lnTo>
                    <a:pt x="160" y="8"/>
                  </a:lnTo>
                  <a:lnTo>
                    <a:pt x="146" y="3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4" y="0"/>
                  </a:lnTo>
                  <a:lnTo>
                    <a:pt x="133" y="7"/>
                  </a:lnTo>
                  <a:lnTo>
                    <a:pt x="130" y="20"/>
                  </a:lnTo>
                  <a:lnTo>
                    <a:pt x="128" y="33"/>
                  </a:lnTo>
                  <a:lnTo>
                    <a:pt x="124" y="50"/>
                  </a:lnTo>
                  <a:lnTo>
                    <a:pt x="121" y="62"/>
                  </a:lnTo>
                  <a:lnTo>
                    <a:pt x="119" y="72"/>
                  </a:lnTo>
                  <a:lnTo>
                    <a:pt x="117" y="76"/>
                  </a:lnTo>
                  <a:lnTo>
                    <a:pt x="117" y="74"/>
                  </a:lnTo>
                  <a:lnTo>
                    <a:pt x="116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10" y="35"/>
                  </a:lnTo>
                  <a:lnTo>
                    <a:pt x="109" y="27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10" y="21"/>
                  </a:lnTo>
                  <a:lnTo>
                    <a:pt x="111" y="20"/>
                  </a:lnTo>
                  <a:lnTo>
                    <a:pt x="112" y="16"/>
                  </a:lnTo>
                  <a:lnTo>
                    <a:pt x="112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05" y="3"/>
                  </a:lnTo>
                  <a:lnTo>
                    <a:pt x="100" y="3"/>
                  </a:lnTo>
                  <a:lnTo>
                    <a:pt x="91" y="12"/>
                  </a:lnTo>
                  <a:lnTo>
                    <a:pt x="96" y="23"/>
                  </a:lnTo>
                  <a:lnTo>
                    <a:pt x="87" y="76"/>
                  </a:lnTo>
                  <a:lnTo>
                    <a:pt x="86" y="72"/>
                  </a:lnTo>
                  <a:lnTo>
                    <a:pt x="84" y="62"/>
                  </a:lnTo>
                  <a:lnTo>
                    <a:pt x="81" y="50"/>
                  </a:lnTo>
                  <a:lnTo>
                    <a:pt x="77" y="33"/>
                  </a:lnTo>
                  <a:lnTo>
                    <a:pt x="75" y="20"/>
                  </a:lnTo>
                  <a:lnTo>
                    <a:pt x="72" y="7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9" y="3"/>
                  </a:lnTo>
                  <a:lnTo>
                    <a:pt x="45" y="8"/>
                  </a:lnTo>
                  <a:lnTo>
                    <a:pt x="30" y="13"/>
                  </a:lnTo>
                  <a:lnTo>
                    <a:pt x="17" y="20"/>
                  </a:lnTo>
                  <a:lnTo>
                    <a:pt x="14" y="23"/>
                  </a:lnTo>
                  <a:lnTo>
                    <a:pt x="10" y="28"/>
                  </a:lnTo>
                  <a:lnTo>
                    <a:pt x="6" y="37"/>
                  </a:lnTo>
                  <a:lnTo>
                    <a:pt x="2" y="49"/>
                  </a:lnTo>
                  <a:lnTo>
                    <a:pt x="1" y="65"/>
                  </a:lnTo>
                  <a:lnTo>
                    <a:pt x="0" y="71"/>
                  </a:lnTo>
                  <a:lnTo>
                    <a:pt x="0" y="82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7" y="116"/>
                  </a:lnTo>
                  <a:lnTo>
                    <a:pt x="36" y="119"/>
                  </a:lnTo>
                  <a:lnTo>
                    <a:pt x="36" y="106"/>
                  </a:lnTo>
                  <a:lnTo>
                    <a:pt x="36" y="94"/>
                  </a:lnTo>
                  <a:lnTo>
                    <a:pt x="36" y="84"/>
                  </a:lnTo>
                  <a:lnTo>
                    <a:pt x="36" y="76"/>
                  </a:lnTo>
                  <a:lnTo>
                    <a:pt x="37" y="72"/>
                  </a:lnTo>
                  <a:lnTo>
                    <a:pt x="39" y="67"/>
                  </a:lnTo>
                  <a:lnTo>
                    <a:pt x="40" y="64"/>
                  </a:lnTo>
                  <a:lnTo>
                    <a:pt x="41" y="60"/>
                  </a:lnTo>
                  <a:lnTo>
                    <a:pt x="41" y="119"/>
                  </a:lnTo>
                  <a:lnTo>
                    <a:pt x="71" y="120"/>
                  </a:lnTo>
                  <a:lnTo>
                    <a:pt x="102" y="120"/>
                  </a:lnTo>
                  <a:lnTo>
                    <a:pt x="134" y="120"/>
                  </a:lnTo>
                  <a:lnTo>
                    <a:pt x="163" y="119"/>
                  </a:lnTo>
                  <a:lnTo>
                    <a:pt x="163" y="60"/>
                  </a:lnTo>
                  <a:lnTo>
                    <a:pt x="164" y="64"/>
                  </a:lnTo>
                  <a:lnTo>
                    <a:pt x="166" y="67"/>
                  </a:lnTo>
                  <a:lnTo>
                    <a:pt x="166" y="71"/>
                  </a:lnTo>
                  <a:lnTo>
                    <a:pt x="168" y="76"/>
                  </a:lnTo>
                  <a:lnTo>
                    <a:pt x="168" y="82"/>
                  </a:lnTo>
                  <a:lnTo>
                    <a:pt x="168" y="94"/>
                  </a:lnTo>
                  <a:lnTo>
                    <a:pt x="168" y="106"/>
                  </a:lnTo>
                  <a:lnTo>
                    <a:pt x="168" y="117"/>
                  </a:lnTo>
                  <a:lnTo>
                    <a:pt x="186" y="116"/>
                  </a:lnTo>
                  <a:lnTo>
                    <a:pt x="205" y="114"/>
                  </a:lnTo>
                  <a:lnTo>
                    <a:pt x="205" y="99"/>
                  </a:lnTo>
                  <a:lnTo>
                    <a:pt x="205" y="82"/>
                  </a:lnTo>
                  <a:lnTo>
                    <a:pt x="204" y="71"/>
                  </a:lnTo>
                  <a:lnTo>
                    <a:pt x="204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3166"/>
            <p:cNvSpPr>
              <a:spLocks/>
            </p:cNvSpPr>
            <p:nvPr/>
          </p:nvSpPr>
          <p:spPr bwMode="auto">
            <a:xfrm>
              <a:off x="11115677" y="3938587"/>
              <a:ext cx="163513" cy="195263"/>
            </a:xfrm>
            <a:custGeom>
              <a:avLst/>
              <a:gdLst>
                <a:gd name="T0" fmla="*/ 8 w 103"/>
                <a:gd name="T1" fmla="*/ 50 h 123"/>
                <a:gd name="T2" fmla="*/ 5 w 103"/>
                <a:gd name="T3" fmla="*/ 52 h 123"/>
                <a:gd name="T4" fmla="*/ 3 w 103"/>
                <a:gd name="T5" fmla="*/ 53 h 123"/>
                <a:gd name="T6" fmla="*/ 1 w 103"/>
                <a:gd name="T7" fmla="*/ 55 h 123"/>
                <a:gd name="T8" fmla="*/ 0 w 103"/>
                <a:gd name="T9" fmla="*/ 59 h 123"/>
                <a:gd name="T10" fmla="*/ 0 w 103"/>
                <a:gd name="T11" fmla="*/ 68 h 123"/>
                <a:gd name="T12" fmla="*/ 4 w 103"/>
                <a:gd name="T13" fmla="*/ 76 h 123"/>
                <a:gd name="T14" fmla="*/ 10 w 103"/>
                <a:gd name="T15" fmla="*/ 79 h 123"/>
                <a:gd name="T16" fmla="*/ 15 w 103"/>
                <a:gd name="T17" fmla="*/ 93 h 123"/>
                <a:gd name="T18" fmla="*/ 21 w 103"/>
                <a:gd name="T19" fmla="*/ 104 h 123"/>
                <a:gd name="T20" fmla="*/ 29 w 103"/>
                <a:gd name="T21" fmla="*/ 114 h 123"/>
                <a:gd name="T22" fmla="*/ 40 w 103"/>
                <a:gd name="T23" fmla="*/ 121 h 123"/>
                <a:gd name="T24" fmla="*/ 51 w 103"/>
                <a:gd name="T25" fmla="*/ 123 h 123"/>
                <a:gd name="T26" fmla="*/ 64 w 103"/>
                <a:gd name="T27" fmla="*/ 121 h 123"/>
                <a:gd name="T28" fmla="*/ 74 w 103"/>
                <a:gd name="T29" fmla="*/ 114 h 123"/>
                <a:gd name="T30" fmla="*/ 83 w 103"/>
                <a:gd name="T31" fmla="*/ 104 h 123"/>
                <a:gd name="T32" fmla="*/ 89 w 103"/>
                <a:gd name="T33" fmla="*/ 93 h 123"/>
                <a:gd name="T34" fmla="*/ 94 w 103"/>
                <a:gd name="T35" fmla="*/ 79 h 123"/>
                <a:gd name="T36" fmla="*/ 97 w 103"/>
                <a:gd name="T37" fmla="*/ 77 h 123"/>
                <a:gd name="T38" fmla="*/ 100 w 103"/>
                <a:gd name="T39" fmla="*/ 73 h 123"/>
                <a:gd name="T40" fmla="*/ 102 w 103"/>
                <a:gd name="T41" fmla="*/ 69 h 123"/>
                <a:gd name="T42" fmla="*/ 103 w 103"/>
                <a:gd name="T43" fmla="*/ 64 h 123"/>
                <a:gd name="T44" fmla="*/ 103 w 103"/>
                <a:gd name="T45" fmla="*/ 59 h 123"/>
                <a:gd name="T46" fmla="*/ 102 w 103"/>
                <a:gd name="T47" fmla="*/ 57 h 123"/>
                <a:gd name="T48" fmla="*/ 100 w 103"/>
                <a:gd name="T49" fmla="*/ 54 h 123"/>
                <a:gd name="T50" fmla="*/ 99 w 103"/>
                <a:gd name="T51" fmla="*/ 52 h 123"/>
                <a:gd name="T52" fmla="*/ 97 w 103"/>
                <a:gd name="T53" fmla="*/ 50 h 123"/>
                <a:gd name="T54" fmla="*/ 94 w 103"/>
                <a:gd name="T55" fmla="*/ 35 h 123"/>
                <a:gd name="T56" fmla="*/ 88 w 103"/>
                <a:gd name="T57" fmla="*/ 20 h 123"/>
                <a:gd name="T58" fmla="*/ 79 w 103"/>
                <a:gd name="T59" fmla="*/ 10 h 123"/>
                <a:gd name="T60" fmla="*/ 66 w 103"/>
                <a:gd name="T61" fmla="*/ 3 h 123"/>
                <a:gd name="T62" fmla="*/ 51 w 103"/>
                <a:gd name="T63" fmla="*/ 0 h 123"/>
                <a:gd name="T64" fmla="*/ 38 w 103"/>
                <a:gd name="T65" fmla="*/ 3 h 123"/>
                <a:gd name="T66" fmla="*/ 25 w 103"/>
                <a:gd name="T67" fmla="*/ 10 h 123"/>
                <a:gd name="T68" fmla="*/ 16 w 103"/>
                <a:gd name="T69" fmla="*/ 20 h 123"/>
                <a:gd name="T70" fmla="*/ 10 w 103"/>
                <a:gd name="T71" fmla="*/ 34 h 123"/>
                <a:gd name="T72" fmla="*/ 8 w 103"/>
                <a:gd name="T73" fmla="*/ 5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23">
                  <a:moveTo>
                    <a:pt x="8" y="50"/>
                  </a:moveTo>
                  <a:lnTo>
                    <a:pt x="5" y="52"/>
                  </a:lnTo>
                  <a:lnTo>
                    <a:pt x="3" y="53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8"/>
                  </a:lnTo>
                  <a:lnTo>
                    <a:pt x="4" y="76"/>
                  </a:lnTo>
                  <a:lnTo>
                    <a:pt x="10" y="79"/>
                  </a:lnTo>
                  <a:lnTo>
                    <a:pt x="15" y="93"/>
                  </a:lnTo>
                  <a:lnTo>
                    <a:pt x="21" y="104"/>
                  </a:lnTo>
                  <a:lnTo>
                    <a:pt x="29" y="114"/>
                  </a:lnTo>
                  <a:lnTo>
                    <a:pt x="40" y="121"/>
                  </a:lnTo>
                  <a:lnTo>
                    <a:pt x="51" y="123"/>
                  </a:lnTo>
                  <a:lnTo>
                    <a:pt x="64" y="121"/>
                  </a:lnTo>
                  <a:lnTo>
                    <a:pt x="74" y="114"/>
                  </a:lnTo>
                  <a:lnTo>
                    <a:pt x="83" y="104"/>
                  </a:lnTo>
                  <a:lnTo>
                    <a:pt x="89" y="93"/>
                  </a:lnTo>
                  <a:lnTo>
                    <a:pt x="94" y="79"/>
                  </a:lnTo>
                  <a:lnTo>
                    <a:pt x="97" y="77"/>
                  </a:lnTo>
                  <a:lnTo>
                    <a:pt x="100" y="73"/>
                  </a:lnTo>
                  <a:lnTo>
                    <a:pt x="102" y="69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2" y="57"/>
                  </a:lnTo>
                  <a:lnTo>
                    <a:pt x="100" y="54"/>
                  </a:lnTo>
                  <a:lnTo>
                    <a:pt x="99" y="52"/>
                  </a:lnTo>
                  <a:lnTo>
                    <a:pt x="97" y="50"/>
                  </a:lnTo>
                  <a:lnTo>
                    <a:pt x="94" y="35"/>
                  </a:lnTo>
                  <a:lnTo>
                    <a:pt x="88" y="20"/>
                  </a:lnTo>
                  <a:lnTo>
                    <a:pt x="79" y="10"/>
                  </a:lnTo>
                  <a:lnTo>
                    <a:pt x="66" y="3"/>
                  </a:lnTo>
                  <a:lnTo>
                    <a:pt x="51" y="0"/>
                  </a:lnTo>
                  <a:lnTo>
                    <a:pt x="38" y="3"/>
                  </a:lnTo>
                  <a:lnTo>
                    <a:pt x="25" y="1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8" y="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3167"/>
            <p:cNvSpPr>
              <a:spLocks/>
            </p:cNvSpPr>
            <p:nvPr/>
          </p:nvSpPr>
          <p:spPr bwMode="auto">
            <a:xfrm>
              <a:off x="10172697" y="4146549"/>
              <a:ext cx="323852" cy="190500"/>
            </a:xfrm>
            <a:custGeom>
              <a:avLst/>
              <a:gdLst>
                <a:gd name="T0" fmla="*/ 174 w 204"/>
                <a:gd name="T1" fmla="*/ 13 h 120"/>
                <a:gd name="T2" fmla="*/ 146 w 204"/>
                <a:gd name="T3" fmla="*/ 3 h 120"/>
                <a:gd name="T4" fmla="*/ 134 w 204"/>
                <a:gd name="T5" fmla="*/ 0 h 120"/>
                <a:gd name="T6" fmla="*/ 133 w 204"/>
                <a:gd name="T7" fmla="*/ 7 h 120"/>
                <a:gd name="T8" fmla="*/ 127 w 204"/>
                <a:gd name="T9" fmla="*/ 33 h 120"/>
                <a:gd name="T10" fmla="*/ 121 w 204"/>
                <a:gd name="T11" fmla="*/ 62 h 120"/>
                <a:gd name="T12" fmla="*/ 118 w 204"/>
                <a:gd name="T13" fmla="*/ 76 h 120"/>
                <a:gd name="T14" fmla="*/ 116 w 204"/>
                <a:gd name="T15" fmla="*/ 66 h 120"/>
                <a:gd name="T16" fmla="*/ 113 w 204"/>
                <a:gd name="T17" fmla="*/ 45 h 120"/>
                <a:gd name="T18" fmla="*/ 109 w 204"/>
                <a:gd name="T19" fmla="*/ 27 h 120"/>
                <a:gd name="T20" fmla="*/ 109 w 204"/>
                <a:gd name="T21" fmla="*/ 23 h 120"/>
                <a:gd name="T22" fmla="*/ 111 w 204"/>
                <a:gd name="T23" fmla="*/ 20 h 120"/>
                <a:gd name="T24" fmla="*/ 113 w 204"/>
                <a:gd name="T25" fmla="*/ 13 h 120"/>
                <a:gd name="T26" fmla="*/ 114 w 204"/>
                <a:gd name="T27" fmla="*/ 12 h 120"/>
                <a:gd name="T28" fmla="*/ 99 w 204"/>
                <a:gd name="T29" fmla="*/ 3 h 120"/>
                <a:gd name="T30" fmla="*/ 97 w 204"/>
                <a:gd name="T31" fmla="*/ 23 h 120"/>
                <a:gd name="T32" fmla="*/ 87 w 204"/>
                <a:gd name="T33" fmla="*/ 72 h 120"/>
                <a:gd name="T34" fmla="*/ 82 w 204"/>
                <a:gd name="T35" fmla="*/ 50 h 120"/>
                <a:gd name="T36" fmla="*/ 74 w 204"/>
                <a:gd name="T37" fmla="*/ 20 h 120"/>
                <a:gd name="T38" fmla="*/ 72 w 204"/>
                <a:gd name="T39" fmla="*/ 0 h 120"/>
                <a:gd name="T40" fmla="*/ 69 w 204"/>
                <a:gd name="T41" fmla="*/ 0 h 120"/>
                <a:gd name="T42" fmla="*/ 45 w 204"/>
                <a:gd name="T43" fmla="*/ 8 h 120"/>
                <a:gd name="T44" fmla="*/ 18 w 204"/>
                <a:gd name="T45" fmla="*/ 20 h 120"/>
                <a:gd name="T46" fmla="*/ 10 w 204"/>
                <a:gd name="T47" fmla="*/ 28 h 120"/>
                <a:gd name="T48" fmla="*/ 3 w 204"/>
                <a:gd name="T49" fmla="*/ 49 h 120"/>
                <a:gd name="T50" fmla="*/ 0 w 204"/>
                <a:gd name="T51" fmla="*/ 71 h 120"/>
                <a:gd name="T52" fmla="*/ 0 w 204"/>
                <a:gd name="T53" fmla="*/ 99 h 120"/>
                <a:gd name="T54" fmla="*/ 18 w 204"/>
                <a:gd name="T55" fmla="*/ 116 h 120"/>
                <a:gd name="T56" fmla="*/ 37 w 204"/>
                <a:gd name="T57" fmla="*/ 106 h 120"/>
                <a:gd name="T58" fmla="*/ 37 w 204"/>
                <a:gd name="T59" fmla="*/ 84 h 120"/>
                <a:gd name="T60" fmla="*/ 37 w 204"/>
                <a:gd name="T61" fmla="*/ 72 h 120"/>
                <a:gd name="T62" fmla="*/ 40 w 204"/>
                <a:gd name="T63" fmla="*/ 64 h 120"/>
                <a:gd name="T64" fmla="*/ 42 w 204"/>
                <a:gd name="T65" fmla="*/ 119 h 120"/>
                <a:gd name="T66" fmla="*/ 103 w 204"/>
                <a:gd name="T67" fmla="*/ 120 h 120"/>
                <a:gd name="T68" fmla="*/ 163 w 204"/>
                <a:gd name="T69" fmla="*/ 119 h 120"/>
                <a:gd name="T70" fmla="*/ 164 w 204"/>
                <a:gd name="T71" fmla="*/ 64 h 120"/>
                <a:gd name="T72" fmla="*/ 167 w 204"/>
                <a:gd name="T73" fmla="*/ 71 h 120"/>
                <a:gd name="T74" fmla="*/ 167 w 204"/>
                <a:gd name="T75" fmla="*/ 82 h 120"/>
                <a:gd name="T76" fmla="*/ 167 w 204"/>
                <a:gd name="T77" fmla="*/ 106 h 120"/>
                <a:gd name="T78" fmla="*/ 187 w 204"/>
                <a:gd name="T79" fmla="*/ 116 h 120"/>
                <a:gd name="T80" fmla="*/ 204 w 204"/>
                <a:gd name="T81" fmla="*/ 99 h 120"/>
                <a:gd name="T82" fmla="*/ 204 w 204"/>
                <a:gd name="T83" fmla="*/ 71 h 120"/>
                <a:gd name="T84" fmla="*/ 202 w 204"/>
                <a:gd name="T85" fmla="*/ 49 h 120"/>
                <a:gd name="T86" fmla="*/ 194 w 204"/>
                <a:gd name="T87" fmla="*/ 28 h 120"/>
                <a:gd name="T88" fmla="*/ 187 w 204"/>
                <a:gd name="T89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" h="120">
                  <a:moveTo>
                    <a:pt x="187" y="20"/>
                  </a:moveTo>
                  <a:lnTo>
                    <a:pt x="174" y="13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3" y="7"/>
                  </a:lnTo>
                  <a:lnTo>
                    <a:pt x="131" y="20"/>
                  </a:lnTo>
                  <a:lnTo>
                    <a:pt x="127" y="33"/>
                  </a:lnTo>
                  <a:lnTo>
                    <a:pt x="124" y="50"/>
                  </a:lnTo>
                  <a:lnTo>
                    <a:pt x="121" y="62"/>
                  </a:lnTo>
                  <a:lnTo>
                    <a:pt x="119" y="72"/>
                  </a:lnTo>
                  <a:lnTo>
                    <a:pt x="118" y="76"/>
                  </a:lnTo>
                  <a:lnTo>
                    <a:pt x="117" y="74"/>
                  </a:lnTo>
                  <a:lnTo>
                    <a:pt x="116" y="66"/>
                  </a:lnTo>
                  <a:lnTo>
                    <a:pt x="114" y="56"/>
                  </a:lnTo>
                  <a:lnTo>
                    <a:pt x="113" y="45"/>
                  </a:lnTo>
                  <a:lnTo>
                    <a:pt x="111" y="35"/>
                  </a:lnTo>
                  <a:lnTo>
                    <a:pt x="109" y="27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1"/>
                  </a:lnTo>
                  <a:lnTo>
                    <a:pt x="111" y="20"/>
                  </a:lnTo>
                  <a:lnTo>
                    <a:pt x="112" y="16"/>
                  </a:lnTo>
                  <a:lnTo>
                    <a:pt x="113" y="1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05" y="3"/>
                  </a:lnTo>
                  <a:lnTo>
                    <a:pt x="99" y="3"/>
                  </a:lnTo>
                  <a:lnTo>
                    <a:pt x="90" y="12"/>
                  </a:lnTo>
                  <a:lnTo>
                    <a:pt x="97" y="23"/>
                  </a:lnTo>
                  <a:lnTo>
                    <a:pt x="87" y="76"/>
                  </a:lnTo>
                  <a:lnTo>
                    <a:pt x="87" y="72"/>
                  </a:lnTo>
                  <a:lnTo>
                    <a:pt x="84" y="62"/>
                  </a:lnTo>
                  <a:lnTo>
                    <a:pt x="82" y="50"/>
                  </a:lnTo>
                  <a:lnTo>
                    <a:pt x="78" y="33"/>
                  </a:lnTo>
                  <a:lnTo>
                    <a:pt x="74" y="20"/>
                  </a:lnTo>
                  <a:lnTo>
                    <a:pt x="73" y="7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59" y="3"/>
                  </a:lnTo>
                  <a:lnTo>
                    <a:pt x="45" y="8"/>
                  </a:lnTo>
                  <a:lnTo>
                    <a:pt x="30" y="13"/>
                  </a:lnTo>
                  <a:lnTo>
                    <a:pt x="18" y="20"/>
                  </a:lnTo>
                  <a:lnTo>
                    <a:pt x="14" y="23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3" y="49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82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8" y="116"/>
                  </a:lnTo>
                  <a:lnTo>
                    <a:pt x="37" y="119"/>
                  </a:lnTo>
                  <a:lnTo>
                    <a:pt x="37" y="106"/>
                  </a:lnTo>
                  <a:lnTo>
                    <a:pt x="37" y="94"/>
                  </a:lnTo>
                  <a:lnTo>
                    <a:pt x="37" y="84"/>
                  </a:lnTo>
                  <a:lnTo>
                    <a:pt x="37" y="76"/>
                  </a:lnTo>
                  <a:lnTo>
                    <a:pt x="37" y="72"/>
                  </a:lnTo>
                  <a:lnTo>
                    <a:pt x="38" y="67"/>
                  </a:lnTo>
                  <a:lnTo>
                    <a:pt x="40" y="64"/>
                  </a:lnTo>
                  <a:lnTo>
                    <a:pt x="42" y="60"/>
                  </a:lnTo>
                  <a:lnTo>
                    <a:pt x="42" y="119"/>
                  </a:lnTo>
                  <a:lnTo>
                    <a:pt x="72" y="120"/>
                  </a:lnTo>
                  <a:lnTo>
                    <a:pt x="103" y="120"/>
                  </a:lnTo>
                  <a:lnTo>
                    <a:pt x="133" y="120"/>
                  </a:lnTo>
                  <a:lnTo>
                    <a:pt x="163" y="119"/>
                  </a:lnTo>
                  <a:lnTo>
                    <a:pt x="163" y="60"/>
                  </a:lnTo>
                  <a:lnTo>
                    <a:pt x="164" y="64"/>
                  </a:lnTo>
                  <a:lnTo>
                    <a:pt x="166" y="67"/>
                  </a:lnTo>
                  <a:lnTo>
                    <a:pt x="167" y="71"/>
                  </a:lnTo>
                  <a:lnTo>
                    <a:pt x="167" y="76"/>
                  </a:lnTo>
                  <a:lnTo>
                    <a:pt x="167" y="82"/>
                  </a:lnTo>
                  <a:lnTo>
                    <a:pt x="167" y="94"/>
                  </a:lnTo>
                  <a:lnTo>
                    <a:pt x="167" y="106"/>
                  </a:lnTo>
                  <a:lnTo>
                    <a:pt x="168" y="117"/>
                  </a:lnTo>
                  <a:lnTo>
                    <a:pt x="187" y="116"/>
                  </a:lnTo>
                  <a:lnTo>
                    <a:pt x="204" y="114"/>
                  </a:lnTo>
                  <a:lnTo>
                    <a:pt x="204" y="99"/>
                  </a:lnTo>
                  <a:lnTo>
                    <a:pt x="204" y="82"/>
                  </a:lnTo>
                  <a:lnTo>
                    <a:pt x="204" y="71"/>
                  </a:lnTo>
                  <a:lnTo>
                    <a:pt x="204" y="65"/>
                  </a:lnTo>
                  <a:lnTo>
                    <a:pt x="202" y="49"/>
                  </a:lnTo>
                  <a:lnTo>
                    <a:pt x="198" y="37"/>
                  </a:lnTo>
                  <a:lnTo>
                    <a:pt x="194" y="28"/>
                  </a:lnTo>
                  <a:lnTo>
                    <a:pt x="191" y="23"/>
                  </a:lnTo>
                  <a:lnTo>
                    <a:pt x="187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3168"/>
            <p:cNvSpPr>
              <a:spLocks/>
            </p:cNvSpPr>
            <p:nvPr/>
          </p:nvSpPr>
          <p:spPr bwMode="auto">
            <a:xfrm>
              <a:off x="10255250" y="3938587"/>
              <a:ext cx="161926" cy="195263"/>
            </a:xfrm>
            <a:custGeom>
              <a:avLst/>
              <a:gdLst>
                <a:gd name="T0" fmla="*/ 10 w 102"/>
                <a:gd name="T1" fmla="*/ 79 h 123"/>
                <a:gd name="T2" fmla="*/ 15 w 102"/>
                <a:gd name="T3" fmla="*/ 93 h 123"/>
                <a:gd name="T4" fmla="*/ 21 w 102"/>
                <a:gd name="T5" fmla="*/ 104 h 123"/>
                <a:gd name="T6" fmla="*/ 28 w 102"/>
                <a:gd name="T7" fmla="*/ 114 h 123"/>
                <a:gd name="T8" fmla="*/ 38 w 102"/>
                <a:gd name="T9" fmla="*/ 121 h 123"/>
                <a:gd name="T10" fmla="*/ 51 w 102"/>
                <a:gd name="T11" fmla="*/ 123 h 123"/>
                <a:gd name="T12" fmla="*/ 64 w 102"/>
                <a:gd name="T13" fmla="*/ 121 h 123"/>
                <a:gd name="T14" fmla="*/ 74 w 102"/>
                <a:gd name="T15" fmla="*/ 114 h 123"/>
                <a:gd name="T16" fmla="*/ 82 w 102"/>
                <a:gd name="T17" fmla="*/ 104 h 123"/>
                <a:gd name="T18" fmla="*/ 89 w 102"/>
                <a:gd name="T19" fmla="*/ 93 h 123"/>
                <a:gd name="T20" fmla="*/ 92 w 102"/>
                <a:gd name="T21" fmla="*/ 79 h 123"/>
                <a:gd name="T22" fmla="*/ 96 w 102"/>
                <a:gd name="T23" fmla="*/ 77 h 123"/>
                <a:gd name="T24" fmla="*/ 99 w 102"/>
                <a:gd name="T25" fmla="*/ 73 h 123"/>
                <a:gd name="T26" fmla="*/ 101 w 102"/>
                <a:gd name="T27" fmla="*/ 69 h 123"/>
                <a:gd name="T28" fmla="*/ 102 w 102"/>
                <a:gd name="T29" fmla="*/ 64 h 123"/>
                <a:gd name="T30" fmla="*/ 102 w 102"/>
                <a:gd name="T31" fmla="*/ 59 h 123"/>
                <a:gd name="T32" fmla="*/ 101 w 102"/>
                <a:gd name="T33" fmla="*/ 57 h 123"/>
                <a:gd name="T34" fmla="*/ 100 w 102"/>
                <a:gd name="T35" fmla="*/ 54 h 123"/>
                <a:gd name="T36" fmla="*/ 99 w 102"/>
                <a:gd name="T37" fmla="*/ 52 h 123"/>
                <a:gd name="T38" fmla="*/ 96 w 102"/>
                <a:gd name="T39" fmla="*/ 50 h 123"/>
                <a:gd name="T40" fmla="*/ 94 w 102"/>
                <a:gd name="T41" fmla="*/ 35 h 123"/>
                <a:gd name="T42" fmla="*/ 87 w 102"/>
                <a:gd name="T43" fmla="*/ 20 h 123"/>
                <a:gd name="T44" fmla="*/ 77 w 102"/>
                <a:gd name="T45" fmla="*/ 10 h 123"/>
                <a:gd name="T46" fmla="*/ 66 w 102"/>
                <a:gd name="T47" fmla="*/ 3 h 123"/>
                <a:gd name="T48" fmla="*/ 51 w 102"/>
                <a:gd name="T49" fmla="*/ 0 h 123"/>
                <a:gd name="T50" fmla="*/ 37 w 102"/>
                <a:gd name="T51" fmla="*/ 3 h 123"/>
                <a:gd name="T52" fmla="*/ 25 w 102"/>
                <a:gd name="T53" fmla="*/ 10 h 123"/>
                <a:gd name="T54" fmla="*/ 16 w 102"/>
                <a:gd name="T55" fmla="*/ 20 h 123"/>
                <a:gd name="T56" fmla="*/ 10 w 102"/>
                <a:gd name="T57" fmla="*/ 34 h 123"/>
                <a:gd name="T58" fmla="*/ 7 w 102"/>
                <a:gd name="T59" fmla="*/ 50 h 123"/>
                <a:gd name="T60" fmla="*/ 3 w 102"/>
                <a:gd name="T61" fmla="*/ 52 h 123"/>
                <a:gd name="T62" fmla="*/ 2 w 102"/>
                <a:gd name="T63" fmla="*/ 53 h 123"/>
                <a:gd name="T64" fmla="*/ 0 w 102"/>
                <a:gd name="T65" fmla="*/ 55 h 123"/>
                <a:gd name="T66" fmla="*/ 0 w 102"/>
                <a:gd name="T67" fmla="*/ 59 h 123"/>
                <a:gd name="T68" fmla="*/ 0 w 102"/>
                <a:gd name="T69" fmla="*/ 68 h 123"/>
                <a:gd name="T70" fmla="*/ 3 w 102"/>
                <a:gd name="T71" fmla="*/ 76 h 123"/>
                <a:gd name="T72" fmla="*/ 10 w 102"/>
                <a:gd name="T73" fmla="*/ 7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23">
                  <a:moveTo>
                    <a:pt x="10" y="79"/>
                  </a:moveTo>
                  <a:lnTo>
                    <a:pt x="15" y="93"/>
                  </a:lnTo>
                  <a:lnTo>
                    <a:pt x="21" y="104"/>
                  </a:lnTo>
                  <a:lnTo>
                    <a:pt x="28" y="114"/>
                  </a:lnTo>
                  <a:lnTo>
                    <a:pt x="38" y="121"/>
                  </a:lnTo>
                  <a:lnTo>
                    <a:pt x="51" y="123"/>
                  </a:lnTo>
                  <a:lnTo>
                    <a:pt x="64" y="121"/>
                  </a:lnTo>
                  <a:lnTo>
                    <a:pt x="74" y="114"/>
                  </a:lnTo>
                  <a:lnTo>
                    <a:pt x="82" y="104"/>
                  </a:lnTo>
                  <a:lnTo>
                    <a:pt x="89" y="93"/>
                  </a:lnTo>
                  <a:lnTo>
                    <a:pt x="92" y="79"/>
                  </a:lnTo>
                  <a:lnTo>
                    <a:pt x="96" y="77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4"/>
                  </a:lnTo>
                  <a:lnTo>
                    <a:pt x="102" y="59"/>
                  </a:lnTo>
                  <a:lnTo>
                    <a:pt x="101" y="57"/>
                  </a:lnTo>
                  <a:lnTo>
                    <a:pt x="100" y="54"/>
                  </a:lnTo>
                  <a:lnTo>
                    <a:pt x="99" y="52"/>
                  </a:lnTo>
                  <a:lnTo>
                    <a:pt x="96" y="50"/>
                  </a:lnTo>
                  <a:lnTo>
                    <a:pt x="94" y="35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6" y="3"/>
                  </a:lnTo>
                  <a:lnTo>
                    <a:pt x="51" y="0"/>
                  </a:lnTo>
                  <a:lnTo>
                    <a:pt x="37" y="3"/>
                  </a:lnTo>
                  <a:lnTo>
                    <a:pt x="25" y="10"/>
                  </a:lnTo>
                  <a:lnTo>
                    <a:pt x="16" y="20"/>
                  </a:lnTo>
                  <a:lnTo>
                    <a:pt x="10" y="34"/>
                  </a:lnTo>
                  <a:lnTo>
                    <a:pt x="7" y="50"/>
                  </a:lnTo>
                  <a:lnTo>
                    <a:pt x="3" y="52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8"/>
                  </a:lnTo>
                  <a:lnTo>
                    <a:pt x="3" y="76"/>
                  </a:lnTo>
                  <a:lnTo>
                    <a:pt x="10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3169"/>
            <p:cNvSpPr>
              <a:spLocks/>
            </p:cNvSpPr>
            <p:nvPr/>
          </p:nvSpPr>
          <p:spPr bwMode="auto">
            <a:xfrm>
              <a:off x="10577514" y="3382962"/>
              <a:ext cx="379412" cy="223836"/>
            </a:xfrm>
            <a:custGeom>
              <a:avLst/>
              <a:gdLst>
                <a:gd name="T0" fmla="*/ 42 w 239"/>
                <a:gd name="T1" fmla="*/ 84 h 141"/>
                <a:gd name="T2" fmla="*/ 46 w 239"/>
                <a:gd name="T3" fmla="*/ 75 h 141"/>
                <a:gd name="T4" fmla="*/ 48 w 239"/>
                <a:gd name="T5" fmla="*/ 139 h 141"/>
                <a:gd name="T6" fmla="*/ 119 w 239"/>
                <a:gd name="T7" fmla="*/ 141 h 141"/>
                <a:gd name="T8" fmla="*/ 190 w 239"/>
                <a:gd name="T9" fmla="*/ 139 h 141"/>
                <a:gd name="T10" fmla="*/ 191 w 239"/>
                <a:gd name="T11" fmla="*/ 74 h 141"/>
                <a:gd name="T12" fmla="*/ 194 w 239"/>
                <a:gd name="T13" fmla="*/ 84 h 141"/>
                <a:gd name="T14" fmla="*/ 195 w 239"/>
                <a:gd name="T15" fmla="*/ 96 h 141"/>
                <a:gd name="T16" fmla="*/ 195 w 239"/>
                <a:gd name="T17" fmla="*/ 124 h 141"/>
                <a:gd name="T18" fmla="*/ 218 w 239"/>
                <a:gd name="T19" fmla="*/ 135 h 141"/>
                <a:gd name="T20" fmla="*/ 239 w 239"/>
                <a:gd name="T21" fmla="*/ 119 h 141"/>
                <a:gd name="T22" fmla="*/ 239 w 239"/>
                <a:gd name="T23" fmla="*/ 91 h 141"/>
                <a:gd name="T24" fmla="*/ 238 w 239"/>
                <a:gd name="T25" fmla="*/ 76 h 141"/>
                <a:gd name="T26" fmla="*/ 231 w 239"/>
                <a:gd name="T27" fmla="*/ 43 h 141"/>
                <a:gd name="T28" fmla="*/ 223 w 239"/>
                <a:gd name="T29" fmla="*/ 27 h 141"/>
                <a:gd name="T30" fmla="*/ 204 w 239"/>
                <a:gd name="T31" fmla="*/ 16 h 141"/>
                <a:gd name="T32" fmla="*/ 170 w 239"/>
                <a:gd name="T33" fmla="*/ 3 h 141"/>
                <a:gd name="T34" fmla="*/ 156 w 239"/>
                <a:gd name="T35" fmla="*/ 0 h 141"/>
                <a:gd name="T36" fmla="*/ 155 w 239"/>
                <a:gd name="T37" fmla="*/ 6 h 141"/>
                <a:gd name="T38" fmla="*/ 149 w 239"/>
                <a:gd name="T39" fmla="*/ 33 h 141"/>
                <a:gd name="T40" fmla="*/ 142 w 239"/>
                <a:gd name="T41" fmla="*/ 64 h 141"/>
                <a:gd name="T42" fmla="*/ 137 w 239"/>
                <a:gd name="T43" fmla="*/ 86 h 141"/>
                <a:gd name="T44" fmla="*/ 136 w 239"/>
                <a:gd name="T45" fmla="*/ 86 h 141"/>
                <a:gd name="T46" fmla="*/ 132 w 239"/>
                <a:gd name="T47" fmla="*/ 65 h 141"/>
                <a:gd name="T48" fmla="*/ 129 w 239"/>
                <a:gd name="T49" fmla="*/ 40 h 141"/>
                <a:gd name="T50" fmla="*/ 126 w 239"/>
                <a:gd name="T51" fmla="*/ 28 h 141"/>
                <a:gd name="T52" fmla="*/ 127 w 239"/>
                <a:gd name="T53" fmla="*/ 26 h 141"/>
                <a:gd name="T54" fmla="*/ 130 w 239"/>
                <a:gd name="T55" fmla="*/ 21 h 141"/>
                <a:gd name="T56" fmla="*/ 131 w 239"/>
                <a:gd name="T57" fmla="*/ 16 h 141"/>
                <a:gd name="T58" fmla="*/ 132 w 239"/>
                <a:gd name="T59" fmla="*/ 13 h 141"/>
                <a:gd name="T60" fmla="*/ 115 w 239"/>
                <a:gd name="T61" fmla="*/ 3 h 141"/>
                <a:gd name="T62" fmla="*/ 111 w 239"/>
                <a:gd name="T63" fmla="*/ 28 h 141"/>
                <a:gd name="T64" fmla="*/ 100 w 239"/>
                <a:gd name="T65" fmla="*/ 86 h 141"/>
                <a:gd name="T66" fmla="*/ 96 w 239"/>
                <a:gd name="T67" fmla="*/ 64 h 141"/>
                <a:gd name="T68" fmla="*/ 89 w 239"/>
                <a:gd name="T69" fmla="*/ 33 h 141"/>
                <a:gd name="T70" fmla="*/ 84 w 239"/>
                <a:gd name="T71" fmla="*/ 6 h 141"/>
                <a:gd name="T72" fmla="*/ 81 w 239"/>
                <a:gd name="T73" fmla="*/ 0 h 141"/>
                <a:gd name="T74" fmla="*/ 68 w 239"/>
                <a:gd name="T75" fmla="*/ 3 h 141"/>
                <a:gd name="T76" fmla="*/ 35 w 239"/>
                <a:gd name="T77" fmla="*/ 16 h 141"/>
                <a:gd name="T78" fmla="*/ 16 w 239"/>
                <a:gd name="T79" fmla="*/ 27 h 141"/>
                <a:gd name="T80" fmla="*/ 7 w 239"/>
                <a:gd name="T81" fmla="*/ 43 h 141"/>
                <a:gd name="T82" fmla="*/ 0 w 239"/>
                <a:gd name="T83" fmla="*/ 76 h 141"/>
                <a:gd name="T84" fmla="*/ 0 w 239"/>
                <a:gd name="T85" fmla="*/ 91 h 141"/>
                <a:gd name="T86" fmla="*/ 0 w 239"/>
                <a:gd name="T87" fmla="*/ 119 h 141"/>
                <a:gd name="T88" fmla="*/ 20 w 239"/>
                <a:gd name="T89" fmla="*/ 136 h 141"/>
                <a:gd name="T90" fmla="*/ 42 w 239"/>
                <a:gd name="T91" fmla="*/ 124 h 141"/>
                <a:gd name="T92" fmla="*/ 42 w 239"/>
                <a:gd name="T93" fmla="*/ 9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141">
                  <a:moveTo>
                    <a:pt x="42" y="90"/>
                  </a:moveTo>
                  <a:lnTo>
                    <a:pt x="42" y="84"/>
                  </a:lnTo>
                  <a:lnTo>
                    <a:pt x="43" y="79"/>
                  </a:lnTo>
                  <a:lnTo>
                    <a:pt x="46" y="75"/>
                  </a:lnTo>
                  <a:lnTo>
                    <a:pt x="48" y="70"/>
                  </a:lnTo>
                  <a:lnTo>
                    <a:pt x="48" y="139"/>
                  </a:lnTo>
                  <a:lnTo>
                    <a:pt x="82" y="140"/>
                  </a:lnTo>
                  <a:lnTo>
                    <a:pt x="119" y="141"/>
                  </a:lnTo>
                  <a:lnTo>
                    <a:pt x="155" y="140"/>
                  </a:lnTo>
                  <a:lnTo>
                    <a:pt x="190" y="139"/>
                  </a:lnTo>
                  <a:lnTo>
                    <a:pt x="190" y="70"/>
                  </a:lnTo>
                  <a:lnTo>
                    <a:pt x="191" y="74"/>
                  </a:lnTo>
                  <a:lnTo>
                    <a:pt x="193" y="79"/>
                  </a:lnTo>
                  <a:lnTo>
                    <a:pt x="194" y="84"/>
                  </a:lnTo>
                  <a:lnTo>
                    <a:pt x="195" y="89"/>
                  </a:lnTo>
                  <a:lnTo>
                    <a:pt x="195" y="96"/>
                  </a:lnTo>
                  <a:lnTo>
                    <a:pt x="195" y="109"/>
                  </a:lnTo>
                  <a:lnTo>
                    <a:pt x="195" y="124"/>
                  </a:lnTo>
                  <a:lnTo>
                    <a:pt x="195" y="137"/>
                  </a:lnTo>
                  <a:lnTo>
                    <a:pt x="218" y="135"/>
                  </a:lnTo>
                  <a:lnTo>
                    <a:pt x="239" y="132"/>
                  </a:lnTo>
                  <a:lnTo>
                    <a:pt x="239" y="119"/>
                  </a:lnTo>
                  <a:lnTo>
                    <a:pt x="239" y="104"/>
                  </a:lnTo>
                  <a:lnTo>
                    <a:pt x="239" y="91"/>
                  </a:lnTo>
                  <a:lnTo>
                    <a:pt x="238" y="81"/>
                  </a:lnTo>
                  <a:lnTo>
                    <a:pt x="238" y="76"/>
                  </a:lnTo>
                  <a:lnTo>
                    <a:pt x="235" y="57"/>
                  </a:lnTo>
                  <a:lnTo>
                    <a:pt x="231" y="43"/>
                  </a:lnTo>
                  <a:lnTo>
                    <a:pt x="226" y="33"/>
                  </a:lnTo>
                  <a:lnTo>
                    <a:pt x="223" y="27"/>
                  </a:lnTo>
                  <a:lnTo>
                    <a:pt x="218" y="22"/>
                  </a:lnTo>
                  <a:lnTo>
                    <a:pt x="204" y="16"/>
                  </a:lnTo>
                  <a:lnTo>
                    <a:pt x="186" y="10"/>
                  </a:lnTo>
                  <a:lnTo>
                    <a:pt x="170" y="3"/>
                  </a:lnTo>
                  <a:lnTo>
                    <a:pt x="157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5" y="6"/>
                  </a:lnTo>
                  <a:lnTo>
                    <a:pt x="152" y="18"/>
                  </a:lnTo>
                  <a:lnTo>
                    <a:pt x="149" y="33"/>
                  </a:lnTo>
                  <a:lnTo>
                    <a:pt x="146" y="48"/>
                  </a:lnTo>
                  <a:lnTo>
                    <a:pt x="142" y="64"/>
                  </a:lnTo>
                  <a:lnTo>
                    <a:pt x="140" y="77"/>
                  </a:lnTo>
                  <a:lnTo>
                    <a:pt x="137" y="86"/>
                  </a:lnTo>
                  <a:lnTo>
                    <a:pt x="137" y="89"/>
                  </a:lnTo>
                  <a:lnTo>
                    <a:pt x="136" y="86"/>
                  </a:lnTo>
                  <a:lnTo>
                    <a:pt x="135" y="77"/>
                  </a:lnTo>
                  <a:lnTo>
                    <a:pt x="132" y="65"/>
                  </a:lnTo>
                  <a:lnTo>
                    <a:pt x="131" y="52"/>
                  </a:lnTo>
                  <a:lnTo>
                    <a:pt x="129" y="40"/>
                  </a:lnTo>
                  <a:lnTo>
                    <a:pt x="127" y="31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9" y="23"/>
                  </a:lnTo>
                  <a:lnTo>
                    <a:pt x="130" y="21"/>
                  </a:lnTo>
                  <a:lnTo>
                    <a:pt x="131" y="18"/>
                  </a:lnTo>
                  <a:lnTo>
                    <a:pt x="131" y="1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2" y="3"/>
                  </a:lnTo>
                  <a:lnTo>
                    <a:pt x="115" y="3"/>
                  </a:lnTo>
                  <a:lnTo>
                    <a:pt x="105" y="13"/>
                  </a:lnTo>
                  <a:lnTo>
                    <a:pt x="111" y="28"/>
                  </a:lnTo>
                  <a:lnTo>
                    <a:pt x="101" y="89"/>
                  </a:lnTo>
                  <a:lnTo>
                    <a:pt x="100" y="86"/>
                  </a:lnTo>
                  <a:lnTo>
                    <a:pt x="99" y="77"/>
                  </a:lnTo>
                  <a:lnTo>
                    <a:pt x="96" y="64"/>
                  </a:lnTo>
                  <a:lnTo>
                    <a:pt x="92" y="48"/>
                  </a:lnTo>
                  <a:lnTo>
                    <a:pt x="89" y="33"/>
                  </a:lnTo>
                  <a:lnTo>
                    <a:pt x="86" y="18"/>
                  </a:lnTo>
                  <a:lnTo>
                    <a:pt x="84" y="6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68" y="3"/>
                  </a:lnTo>
                  <a:lnTo>
                    <a:pt x="52" y="10"/>
                  </a:lnTo>
                  <a:lnTo>
                    <a:pt x="35" y="16"/>
                  </a:lnTo>
                  <a:lnTo>
                    <a:pt x="20" y="22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7" y="43"/>
                  </a:lnTo>
                  <a:lnTo>
                    <a:pt x="2" y="57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0" y="104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20" y="136"/>
                  </a:lnTo>
                  <a:lnTo>
                    <a:pt x="42" y="137"/>
                  </a:lnTo>
                  <a:lnTo>
                    <a:pt x="42" y="124"/>
                  </a:lnTo>
                  <a:lnTo>
                    <a:pt x="42" y="110"/>
                  </a:lnTo>
                  <a:lnTo>
                    <a:pt x="42" y="97"/>
                  </a:lnTo>
                  <a:lnTo>
                    <a:pt x="42" y="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3170"/>
            <p:cNvSpPr>
              <a:spLocks/>
            </p:cNvSpPr>
            <p:nvPr/>
          </p:nvSpPr>
          <p:spPr bwMode="auto">
            <a:xfrm>
              <a:off x="10669588" y="3141659"/>
              <a:ext cx="192089" cy="227012"/>
            </a:xfrm>
            <a:custGeom>
              <a:avLst/>
              <a:gdLst>
                <a:gd name="T0" fmla="*/ 13 w 121"/>
                <a:gd name="T1" fmla="*/ 91 h 143"/>
                <a:gd name="T2" fmla="*/ 18 w 121"/>
                <a:gd name="T3" fmla="*/ 108 h 143"/>
                <a:gd name="T4" fmla="*/ 26 w 121"/>
                <a:gd name="T5" fmla="*/ 122 h 143"/>
                <a:gd name="T6" fmla="*/ 36 w 121"/>
                <a:gd name="T7" fmla="*/ 133 h 143"/>
                <a:gd name="T8" fmla="*/ 47 w 121"/>
                <a:gd name="T9" fmla="*/ 140 h 143"/>
                <a:gd name="T10" fmla="*/ 62 w 121"/>
                <a:gd name="T11" fmla="*/ 143 h 143"/>
                <a:gd name="T12" fmla="*/ 76 w 121"/>
                <a:gd name="T13" fmla="*/ 140 h 143"/>
                <a:gd name="T14" fmla="*/ 88 w 121"/>
                <a:gd name="T15" fmla="*/ 133 h 143"/>
                <a:gd name="T16" fmla="*/ 98 w 121"/>
                <a:gd name="T17" fmla="*/ 122 h 143"/>
                <a:gd name="T18" fmla="*/ 106 w 121"/>
                <a:gd name="T19" fmla="*/ 107 h 143"/>
                <a:gd name="T20" fmla="*/ 111 w 121"/>
                <a:gd name="T21" fmla="*/ 91 h 143"/>
                <a:gd name="T22" fmla="*/ 117 w 121"/>
                <a:gd name="T23" fmla="*/ 86 h 143"/>
                <a:gd name="T24" fmla="*/ 121 w 121"/>
                <a:gd name="T25" fmla="*/ 78 h 143"/>
                <a:gd name="T26" fmla="*/ 121 w 121"/>
                <a:gd name="T27" fmla="*/ 68 h 143"/>
                <a:gd name="T28" fmla="*/ 121 w 121"/>
                <a:gd name="T29" fmla="*/ 65 h 143"/>
                <a:gd name="T30" fmla="*/ 118 w 121"/>
                <a:gd name="T31" fmla="*/ 61 h 143"/>
                <a:gd name="T32" fmla="*/ 117 w 121"/>
                <a:gd name="T33" fmla="*/ 60 h 143"/>
                <a:gd name="T34" fmla="*/ 113 w 121"/>
                <a:gd name="T35" fmla="*/ 59 h 143"/>
                <a:gd name="T36" fmla="*/ 111 w 121"/>
                <a:gd name="T37" fmla="*/ 40 h 143"/>
                <a:gd name="T38" fmla="*/ 103 w 121"/>
                <a:gd name="T39" fmla="*/ 24 h 143"/>
                <a:gd name="T40" fmla="*/ 93 w 121"/>
                <a:gd name="T41" fmla="*/ 11 h 143"/>
                <a:gd name="T42" fmla="*/ 78 w 121"/>
                <a:gd name="T43" fmla="*/ 3 h 143"/>
                <a:gd name="T44" fmla="*/ 62 w 121"/>
                <a:gd name="T45" fmla="*/ 0 h 143"/>
                <a:gd name="T46" fmla="*/ 44 w 121"/>
                <a:gd name="T47" fmla="*/ 3 h 143"/>
                <a:gd name="T48" fmla="*/ 31 w 121"/>
                <a:gd name="T49" fmla="*/ 10 h 143"/>
                <a:gd name="T50" fmla="*/ 21 w 121"/>
                <a:gd name="T51" fmla="*/ 24 h 143"/>
                <a:gd name="T52" fmla="*/ 13 w 121"/>
                <a:gd name="T53" fmla="*/ 39 h 143"/>
                <a:gd name="T54" fmla="*/ 9 w 121"/>
                <a:gd name="T55" fmla="*/ 58 h 143"/>
                <a:gd name="T56" fmla="*/ 7 w 121"/>
                <a:gd name="T57" fmla="*/ 59 h 143"/>
                <a:gd name="T58" fmla="*/ 4 w 121"/>
                <a:gd name="T59" fmla="*/ 61 h 143"/>
                <a:gd name="T60" fmla="*/ 2 w 121"/>
                <a:gd name="T61" fmla="*/ 64 h 143"/>
                <a:gd name="T62" fmla="*/ 0 w 121"/>
                <a:gd name="T63" fmla="*/ 68 h 143"/>
                <a:gd name="T64" fmla="*/ 2 w 121"/>
                <a:gd name="T65" fmla="*/ 78 h 143"/>
                <a:gd name="T66" fmla="*/ 7 w 121"/>
                <a:gd name="T67" fmla="*/ 86 h 143"/>
                <a:gd name="T68" fmla="*/ 13 w 121"/>
                <a:gd name="T69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143">
                  <a:moveTo>
                    <a:pt x="13" y="91"/>
                  </a:moveTo>
                  <a:lnTo>
                    <a:pt x="18" y="108"/>
                  </a:lnTo>
                  <a:lnTo>
                    <a:pt x="26" y="122"/>
                  </a:lnTo>
                  <a:lnTo>
                    <a:pt x="36" y="133"/>
                  </a:lnTo>
                  <a:lnTo>
                    <a:pt x="47" y="140"/>
                  </a:lnTo>
                  <a:lnTo>
                    <a:pt x="62" y="143"/>
                  </a:lnTo>
                  <a:lnTo>
                    <a:pt x="76" y="140"/>
                  </a:lnTo>
                  <a:lnTo>
                    <a:pt x="88" y="133"/>
                  </a:lnTo>
                  <a:lnTo>
                    <a:pt x="98" y="122"/>
                  </a:lnTo>
                  <a:lnTo>
                    <a:pt x="106" y="107"/>
                  </a:lnTo>
                  <a:lnTo>
                    <a:pt x="111" y="91"/>
                  </a:lnTo>
                  <a:lnTo>
                    <a:pt x="117" y="86"/>
                  </a:lnTo>
                  <a:lnTo>
                    <a:pt x="121" y="78"/>
                  </a:lnTo>
                  <a:lnTo>
                    <a:pt x="121" y="68"/>
                  </a:lnTo>
                  <a:lnTo>
                    <a:pt x="121" y="65"/>
                  </a:lnTo>
                  <a:lnTo>
                    <a:pt x="118" y="61"/>
                  </a:lnTo>
                  <a:lnTo>
                    <a:pt x="117" y="60"/>
                  </a:lnTo>
                  <a:lnTo>
                    <a:pt x="113" y="59"/>
                  </a:lnTo>
                  <a:lnTo>
                    <a:pt x="111" y="40"/>
                  </a:lnTo>
                  <a:lnTo>
                    <a:pt x="103" y="24"/>
                  </a:lnTo>
                  <a:lnTo>
                    <a:pt x="93" y="11"/>
                  </a:lnTo>
                  <a:lnTo>
                    <a:pt x="78" y="3"/>
                  </a:lnTo>
                  <a:lnTo>
                    <a:pt x="62" y="0"/>
                  </a:lnTo>
                  <a:lnTo>
                    <a:pt x="44" y="3"/>
                  </a:lnTo>
                  <a:lnTo>
                    <a:pt x="31" y="10"/>
                  </a:lnTo>
                  <a:lnTo>
                    <a:pt x="21" y="24"/>
                  </a:lnTo>
                  <a:lnTo>
                    <a:pt x="13" y="39"/>
                  </a:lnTo>
                  <a:lnTo>
                    <a:pt x="9" y="58"/>
                  </a:lnTo>
                  <a:lnTo>
                    <a:pt x="7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2" y="78"/>
                  </a:lnTo>
                  <a:lnTo>
                    <a:pt x="7" y="86"/>
                  </a:lnTo>
                  <a:lnTo>
                    <a:pt x="13" y="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13171"/>
            <p:cNvSpPr>
              <a:spLocks/>
            </p:cNvSpPr>
            <p:nvPr/>
          </p:nvSpPr>
          <p:spPr bwMode="auto">
            <a:xfrm>
              <a:off x="10310814" y="3638551"/>
              <a:ext cx="909637" cy="263524"/>
            </a:xfrm>
            <a:custGeom>
              <a:avLst/>
              <a:gdLst>
                <a:gd name="T0" fmla="*/ 12 w 573"/>
                <a:gd name="T1" fmla="*/ 166 h 166"/>
                <a:gd name="T2" fmla="*/ 16 w 573"/>
                <a:gd name="T3" fmla="*/ 166 h 166"/>
                <a:gd name="T4" fmla="*/ 20 w 573"/>
                <a:gd name="T5" fmla="*/ 163 h 166"/>
                <a:gd name="T6" fmla="*/ 22 w 573"/>
                <a:gd name="T7" fmla="*/ 159 h 166"/>
                <a:gd name="T8" fmla="*/ 24 w 573"/>
                <a:gd name="T9" fmla="*/ 154 h 166"/>
                <a:gd name="T10" fmla="*/ 24 w 573"/>
                <a:gd name="T11" fmla="*/ 88 h 166"/>
                <a:gd name="T12" fmla="*/ 24 w 573"/>
                <a:gd name="T13" fmla="*/ 84 h 166"/>
                <a:gd name="T14" fmla="*/ 26 w 573"/>
                <a:gd name="T15" fmla="*/ 82 h 166"/>
                <a:gd name="T16" fmla="*/ 30 w 573"/>
                <a:gd name="T17" fmla="*/ 79 h 166"/>
                <a:gd name="T18" fmla="*/ 34 w 573"/>
                <a:gd name="T19" fmla="*/ 78 h 166"/>
                <a:gd name="T20" fmla="*/ 275 w 573"/>
                <a:gd name="T21" fmla="*/ 78 h 166"/>
                <a:gd name="T22" fmla="*/ 275 w 573"/>
                <a:gd name="T23" fmla="*/ 154 h 166"/>
                <a:gd name="T24" fmla="*/ 277 w 573"/>
                <a:gd name="T25" fmla="*/ 159 h 166"/>
                <a:gd name="T26" fmla="*/ 279 w 573"/>
                <a:gd name="T27" fmla="*/ 163 h 166"/>
                <a:gd name="T28" fmla="*/ 283 w 573"/>
                <a:gd name="T29" fmla="*/ 166 h 166"/>
                <a:gd name="T30" fmla="*/ 287 w 573"/>
                <a:gd name="T31" fmla="*/ 166 h 166"/>
                <a:gd name="T32" fmla="*/ 292 w 573"/>
                <a:gd name="T33" fmla="*/ 166 h 166"/>
                <a:gd name="T34" fmla="*/ 295 w 573"/>
                <a:gd name="T35" fmla="*/ 163 h 166"/>
                <a:gd name="T36" fmla="*/ 298 w 573"/>
                <a:gd name="T37" fmla="*/ 159 h 166"/>
                <a:gd name="T38" fmla="*/ 298 w 573"/>
                <a:gd name="T39" fmla="*/ 154 h 166"/>
                <a:gd name="T40" fmla="*/ 298 w 573"/>
                <a:gd name="T41" fmla="*/ 78 h 166"/>
                <a:gd name="T42" fmla="*/ 541 w 573"/>
                <a:gd name="T43" fmla="*/ 78 h 166"/>
                <a:gd name="T44" fmla="*/ 545 w 573"/>
                <a:gd name="T45" fmla="*/ 79 h 166"/>
                <a:gd name="T46" fmla="*/ 547 w 573"/>
                <a:gd name="T47" fmla="*/ 82 h 166"/>
                <a:gd name="T48" fmla="*/ 550 w 573"/>
                <a:gd name="T49" fmla="*/ 84 h 166"/>
                <a:gd name="T50" fmla="*/ 551 w 573"/>
                <a:gd name="T51" fmla="*/ 88 h 166"/>
                <a:gd name="T52" fmla="*/ 551 w 573"/>
                <a:gd name="T53" fmla="*/ 154 h 166"/>
                <a:gd name="T54" fmla="*/ 552 w 573"/>
                <a:gd name="T55" fmla="*/ 159 h 166"/>
                <a:gd name="T56" fmla="*/ 555 w 573"/>
                <a:gd name="T57" fmla="*/ 163 h 166"/>
                <a:gd name="T58" fmla="*/ 557 w 573"/>
                <a:gd name="T59" fmla="*/ 166 h 166"/>
                <a:gd name="T60" fmla="*/ 562 w 573"/>
                <a:gd name="T61" fmla="*/ 166 h 166"/>
                <a:gd name="T62" fmla="*/ 567 w 573"/>
                <a:gd name="T63" fmla="*/ 166 h 166"/>
                <a:gd name="T64" fmla="*/ 570 w 573"/>
                <a:gd name="T65" fmla="*/ 163 h 166"/>
                <a:gd name="T66" fmla="*/ 572 w 573"/>
                <a:gd name="T67" fmla="*/ 159 h 166"/>
                <a:gd name="T68" fmla="*/ 573 w 573"/>
                <a:gd name="T69" fmla="*/ 154 h 166"/>
                <a:gd name="T70" fmla="*/ 573 w 573"/>
                <a:gd name="T71" fmla="*/ 88 h 166"/>
                <a:gd name="T72" fmla="*/ 571 w 573"/>
                <a:gd name="T73" fmla="*/ 75 h 166"/>
                <a:gd name="T74" fmla="*/ 563 w 573"/>
                <a:gd name="T75" fmla="*/ 65 h 166"/>
                <a:gd name="T76" fmla="*/ 553 w 573"/>
                <a:gd name="T77" fmla="*/ 58 h 166"/>
                <a:gd name="T78" fmla="*/ 541 w 573"/>
                <a:gd name="T79" fmla="*/ 55 h 166"/>
                <a:gd name="T80" fmla="*/ 298 w 573"/>
                <a:gd name="T81" fmla="*/ 55 h 166"/>
                <a:gd name="T82" fmla="*/ 298 w 573"/>
                <a:gd name="T83" fmla="*/ 11 h 166"/>
                <a:gd name="T84" fmla="*/ 298 w 573"/>
                <a:gd name="T85" fmla="*/ 6 h 166"/>
                <a:gd name="T86" fmla="*/ 295 w 573"/>
                <a:gd name="T87" fmla="*/ 3 h 166"/>
                <a:gd name="T88" fmla="*/ 292 w 573"/>
                <a:gd name="T89" fmla="*/ 0 h 166"/>
                <a:gd name="T90" fmla="*/ 287 w 573"/>
                <a:gd name="T91" fmla="*/ 0 h 166"/>
                <a:gd name="T92" fmla="*/ 283 w 573"/>
                <a:gd name="T93" fmla="*/ 0 h 166"/>
                <a:gd name="T94" fmla="*/ 279 w 573"/>
                <a:gd name="T95" fmla="*/ 3 h 166"/>
                <a:gd name="T96" fmla="*/ 277 w 573"/>
                <a:gd name="T97" fmla="*/ 6 h 166"/>
                <a:gd name="T98" fmla="*/ 275 w 573"/>
                <a:gd name="T99" fmla="*/ 11 h 166"/>
                <a:gd name="T100" fmla="*/ 275 w 573"/>
                <a:gd name="T101" fmla="*/ 55 h 166"/>
                <a:gd name="T102" fmla="*/ 34 w 573"/>
                <a:gd name="T103" fmla="*/ 55 h 166"/>
                <a:gd name="T104" fmla="*/ 21 w 573"/>
                <a:gd name="T105" fmla="*/ 58 h 166"/>
                <a:gd name="T106" fmla="*/ 10 w 573"/>
                <a:gd name="T107" fmla="*/ 65 h 166"/>
                <a:gd name="T108" fmla="*/ 3 w 573"/>
                <a:gd name="T109" fmla="*/ 75 h 166"/>
                <a:gd name="T110" fmla="*/ 0 w 573"/>
                <a:gd name="T111" fmla="*/ 88 h 166"/>
                <a:gd name="T112" fmla="*/ 0 w 573"/>
                <a:gd name="T113" fmla="*/ 154 h 166"/>
                <a:gd name="T114" fmla="*/ 1 w 573"/>
                <a:gd name="T115" fmla="*/ 159 h 166"/>
                <a:gd name="T116" fmla="*/ 3 w 573"/>
                <a:gd name="T117" fmla="*/ 163 h 166"/>
                <a:gd name="T118" fmla="*/ 7 w 573"/>
                <a:gd name="T119" fmla="*/ 166 h 166"/>
                <a:gd name="T120" fmla="*/ 12 w 573"/>
                <a:gd name="T1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3" h="166">
                  <a:moveTo>
                    <a:pt x="12" y="166"/>
                  </a:moveTo>
                  <a:lnTo>
                    <a:pt x="16" y="166"/>
                  </a:lnTo>
                  <a:lnTo>
                    <a:pt x="20" y="163"/>
                  </a:lnTo>
                  <a:lnTo>
                    <a:pt x="22" y="159"/>
                  </a:lnTo>
                  <a:lnTo>
                    <a:pt x="24" y="154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30" y="79"/>
                  </a:lnTo>
                  <a:lnTo>
                    <a:pt x="34" y="78"/>
                  </a:lnTo>
                  <a:lnTo>
                    <a:pt x="275" y="78"/>
                  </a:lnTo>
                  <a:lnTo>
                    <a:pt x="275" y="154"/>
                  </a:lnTo>
                  <a:lnTo>
                    <a:pt x="277" y="159"/>
                  </a:lnTo>
                  <a:lnTo>
                    <a:pt x="279" y="163"/>
                  </a:lnTo>
                  <a:lnTo>
                    <a:pt x="283" y="166"/>
                  </a:lnTo>
                  <a:lnTo>
                    <a:pt x="287" y="166"/>
                  </a:lnTo>
                  <a:lnTo>
                    <a:pt x="292" y="166"/>
                  </a:lnTo>
                  <a:lnTo>
                    <a:pt x="295" y="163"/>
                  </a:lnTo>
                  <a:lnTo>
                    <a:pt x="298" y="159"/>
                  </a:lnTo>
                  <a:lnTo>
                    <a:pt x="298" y="154"/>
                  </a:lnTo>
                  <a:lnTo>
                    <a:pt x="298" y="78"/>
                  </a:lnTo>
                  <a:lnTo>
                    <a:pt x="541" y="78"/>
                  </a:lnTo>
                  <a:lnTo>
                    <a:pt x="545" y="79"/>
                  </a:lnTo>
                  <a:lnTo>
                    <a:pt x="547" y="82"/>
                  </a:lnTo>
                  <a:lnTo>
                    <a:pt x="550" y="84"/>
                  </a:lnTo>
                  <a:lnTo>
                    <a:pt x="551" y="88"/>
                  </a:lnTo>
                  <a:lnTo>
                    <a:pt x="551" y="154"/>
                  </a:lnTo>
                  <a:lnTo>
                    <a:pt x="552" y="159"/>
                  </a:lnTo>
                  <a:lnTo>
                    <a:pt x="555" y="163"/>
                  </a:lnTo>
                  <a:lnTo>
                    <a:pt x="557" y="166"/>
                  </a:lnTo>
                  <a:lnTo>
                    <a:pt x="562" y="166"/>
                  </a:lnTo>
                  <a:lnTo>
                    <a:pt x="567" y="166"/>
                  </a:lnTo>
                  <a:lnTo>
                    <a:pt x="570" y="163"/>
                  </a:lnTo>
                  <a:lnTo>
                    <a:pt x="572" y="159"/>
                  </a:lnTo>
                  <a:lnTo>
                    <a:pt x="573" y="154"/>
                  </a:lnTo>
                  <a:lnTo>
                    <a:pt x="573" y="88"/>
                  </a:lnTo>
                  <a:lnTo>
                    <a:pt x="571" y="75"/>
                  </a:lnTo>
                  <a:lnTo>
                    <a:pt x="563" y="65"/>
                  </a:lnTo>
                  <a:lnTo>
                    <a:pt x="553" y="58"/>
                  </a:lnTo>
                  <a:lnTo>
                    <a:pt x="541" y="55"/>
                  </a:lnTo>
                  <a:lnTo>
                    <a:pt x="298" y="55"/>
                  </a:lnTo>
                  <a:lnTo>
                    <a:pt x="298" y="11"/>
                  </a:lnTo>
                  <a:lnTo>
                    <a:pt x="298" y="6"/>
                  </a:lnTo>
                  <a:lnTo>
                    <a:pt x="295" y="3"/>
                  </a:lnTo>
                  <a:lnTo>
                    <a:pt x="292" y="0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279" y="3"/>
                  </a:lnTo>
                  <a:lnTo>
                    <a:pt x="277" y="6"/>
                  </a:lnTo>
                  <a:lnTo>
                    <a:pt x="275" y="11"/>
                  </a:lnTo>
                  <a:lnTo>
                    <a:pt x="275" y="55"/>
                  </a:lnTo>
                  <a:lnTo>
                    <a:pt x="34" y="55"/>
                  </a:lnTo>
                  <a:lnTo>
                    <a:pt x="21" y="58"/>
                  </a:lnTo>
                  <a:lnTo>
                    <a:pt x="10" y="65"/>
                  </a:lnTo>
                  <a:lnTo>
                    <a:pt x="3" y="75"/>
                  </a:lnTo>
                  <a:lnTo>
                    <a:pt x="0" y="88"/>
                  </a:lnTo>
                  <a:lnTo>
                    <a:pt x="0" y="154"/>
                  </a:lnTo>
                  <a:lnTo>
                    <a:pt x="1" y="159"/>
                  </a:lnTo>
                  <a:lnTo>
                    <a:pt x="3" y="163"/>
                  </a:lnTo>
                  <a:lnTo>
                    <a:pt x="7" y="166"/>
                  </a:lnTo>
                  <a:lnTo>
                    <a:pt x="12" y="1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2" name="Marvintrackercircle">
            <a:extLst>
              <a:ext uri="{FF2B5EF4-FFF2-40B4-BE49-F238E27FC236}">
                <a16:creationId xmlns:a16="http://schemas.microsoft.com/office/drawing/2014/main" id="{560F34B3-9D74-4A77-9880-83A4D00E13E0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729879" y="5829289"/>
            <a:ext cx="245389" cy="23636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54" name="Marvintrackercircle">
            <a:extLst>
              <a:ext uri="{FF2B5EF4-FFF2-40B4-BE49-F238E27FC236}">
                <a16:creationId xmlns:a16="http://schemas.microsoft.com/office/drawing/2014/main" id="{560F34B3-9D74-4A77-9880-83A4D00E13E0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683101" y="5829289"/>
            <a:ext cx="245389" cy="23636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3" name="Freeform 266"/>
          <p:cNvSpPr>
            <a:spLocks noChangeAspect="1" noEditPoints="1"/>
          </p:cNvSpPr>
          <p:nvPr/>
        </p:nvSpPr>
        <p:spPr bwMode="auto">
          <a:xfrm>
            <a:off x="7603315" y="4234577"/>
            <a:ext cx="353762" cy="336593"/>
          </a:xfrm>
          <a:custGeom>
            <a:avLst/>
            <a:gdLst>
              <a:gd name="T0" fmla="*/ 4 w 907"/>
              <a:gd name="T1" fmla="*/ 731 h 908"/>
              <a:gd name="T2" fmla="*/ 12 w 907"/>
              <a:gd name="T3" fmla="*/ 698 h 908"/>
              <a:gd name="T4" fmla="*/ 48 w 907"/>
              <a:gd name="T5" fmla="*/ 642 h 908"/>
              <a:gd name="T6" fmla="*/ 67 w 907"/>
              <a:gd name="T7" fmla="*/ 622 h 908"/>
              <a:gd name="T8" fmla="*/ 86 w 907"/>
              <a:gd name="T9" fmla="*/ 603 h 908"/>
              <a:gd name="T10" fmla="*/ 197 w 907"/>
              <a:gd name="T11" fmla="*/ 492 h 908"/>
              <a:gd name="T12" fmla="*/ 378 w 907"/>
              <a:gd name="T13" fmla="*/ 443 h 908"/>
              <a:gd name="T14" fmla="*/ 408 w 907"/>
              <a:gd name="T15" fmla="*/ 426 h 908"/>
              <a:gd name="T16" fmla="*/ 434 w 907"/>
              <a:gd name="T17" fmla="*/ 396 h 908"/>
              <a:gd name="T18" fmla="*/ 439 w 907"/>
              <a:gd name="T19" fmla="*/ 355 h 908"/>
              <a:gd name="T20" fmla="*/ 436 w 907"/>
              <a:gd name="T21" fmla="*/ 340 h 908"/>
              <a:gd name="T22" fmla="*/ 469 w 907"/>
              <a:gd name="T23" fmla="*/ 223 h 908"/>
              <a:gd name="T24" fmla="*/ 650 w 907"/>
              <a:gd name="T25" fmla="*/ 42 h 908"/>
              <a:gd name="T26" fmla="*/ 757 w 907"/>
              <a:gd name="T27" fmla="*/ 4 h 908"/>
              <a:gd name="T28" fmla="*/ 828 w 907"/>
              <a:gd name="T29" fmla="*/ 24 h 908"/>
              <a:gd name="T30" fmla="*/ 862 w 907"/>
              <a:gd name="T31" fmla="*/ 52 h 908"/>
              <a:gd name="T32" fmla="*/ 887 w 907"/>
              <a:gd name="T33" fmla="*/ 89 h 908"/>
              <a:gd name="T34" fmla="*/ 897 w 907"/>
              <a:gd name="T35" fmla="*/ 198 h 908"/>
              <a:gd name="T36" fmla="*/ 827 w 907"/>
              <a:gd name="T37" fmla="*/ 297 h 908"/>
              <a:gd name="T38" fmla="*/ 700 w 907"/>
              <a:gd name="T39" fmla="*/ 424 h 908"/>
              <a:gd name="T40" fmla="*/ 609 w 907"/>
              <a:gd name="T41" fmla="*/ 473 h 908"/>
              <a:gd name="T42" fmla="*/ 564 w 907"/>
              <a:gd name="T43" fmla="*/ 472 h 908"/>
              <a:gd name="T44" fmla="*/ 539 w 907"/>
              <a:gd name="T45" fmla="*/ 467 h 908"/>
              <a:gd name="T46" fmla="*/ 515 w 907"/>
              <a:gd name="T47" fmla="*/ 462 h 908"/>
              <a:gd name="T48" fmla="*/ 504 w 907"/>
              <a:gd name="T49" fmla="*/ 466 h 908"/>
              <a:gd name="T50" fmla="*/ 485 w 907"/>
              <a:gd name="T51" fmla="*/ 482 h 908"/>
              <a:gd name="T52" fmla="*/ 471 w 907"/>
              <a:gd name="T53" fmla="*/ 499 h 908"/>
              <a:gd name="T54" fmla="*/ 465 w 907"/>
              <a:gd name="T55" fmla="*/ 542 h 908"/>
              <a:gd name="T56" fmla="*/ 469 w 907"/>
              <a:gd name="T57" fmla="*/ 557 h 908"/>
              <a:gd name="T58" fmla="*/ 427 w 907"/>
              <a:gd name="T59" fmla="*/ 697 h 908"/>
              <a:gd name="T60" fmla="*/ 266 w 907"/>
              <a:gd name="T61" fmla="*/ 858 h 908"/>
              <a:gd name="T62" fmla="*/ 138 w 907"/>
              <a:gd name="T63" fmla="*/ 903 h 908"/>
              <a:gd name="T64" fmla="*/ 78 w 907"/>
              <a:gd name="T65" fmla="*/ 882 h 908"/>
              <a:gd name="T66" fmla="*/ 33 w 907"/>
              <a:gd name="T67" fmla="*/ 841 h 908"/>
              <a:gd name="T68" fmla="*/ 30 w 907"/>
              <a:gd name="T69" fmla="*/ 836 h 908"/>
              <a:gd name="T70" fmla="*/ 4 w 907"/>
              <a:gd name="T71" fmla="*/ 731 h 908"/>
              <a:gd name="T72" fmla="*/ 565 w 907"/>
              <a:gd name="T73" fmla="*/ 400 h 908"/>
              <a:gd name="T74" fmla="*/ 646 w 907"/>
              <a:gd name="T75" fmla="*/ 378 h 908"/>
              <a:gd name="T76" fmla="*/ 808 w 907"/>
              <a:gd name="T77" fmla="*/ 216 h 908"/>
              <a:gd name="T78" fmla="*/ 812 w 907"/>
              <a:gd name="T79" fmla="*/ 102 h 908"/>
              <a:gd name="T80" fmla="*/ 697 w 907"/>
              <a:gd name="T81" fmla="*/ 93 h 908"/>
              <a:gd name="T82" fmla="*/ 522 w 907"/>
              <a:gd name="T83" fmla="*/ 268 h 908"/>
              <a:gd name="T84" fmla="*/ 507 w 907"/>
              <a:gd name="T85" fmla="*/ 327 h 908"/>
              <a:gd name="T86" fmla="*/ 530 w 907"/>
              <a:gd name="T87" fmla="*/ 304 h 908"/>
              <a:gd name="T88" fmla="*/ 596 w 907"/>
              <a:gd name="T89" fmla="*/ 303 h 908"/>
              <a:gd name="T90" fmla="*/ 597 w 907"/>
              <a:gd name="T91" fmla="*/ 371 h 908"/>
              <a:gd name="T92" fmla="*/ 565 w 907"/>
              <a:gd name="T93" fmla="*/ 400 h 908"/>
              <a:gd name="T94" fmla="*/ 401 w 907"/>
              <a:gd name="T95" fmla="*/ 567 h 908"/>
              <a:gd name="T96" fmla="*/ 359 w 907"/>
              <a:gd name="T97" fmla="*/ 610 h 908"/>
              <a:gd name="T98" fmla="*/ 287 w 907"/>
              <a:gd name="T99" fmla="*/ 616 h 908"/>
              <a:gd name="T100" fmla="*/ 291 w 907"/>
              <a:gd name="T101" fmla="*/ 542 h 908"/>
              <a:gd name="T102" fmla="*/ 330 w 907"/>
              <a:gd name="T103" fmla="*/ 504 h 908"/>
              <a:gd name="T104" fmla="*/ 267 w 907"/>
              <a:gd name="T105" fmla="*/ 523 h 908"/>
              <a:gd name="T106" fmla="*/ 93 w 907"/>
              <a:gd name="T107" fmla="*/ 697 h 908"/>
              <a:gd name="T108" fmla="*/ 98 w 907"/>
              <a:gd name="T109" fmla="*/ 809 h 908"/>
              <a:gd name="T110" fmla="*/ 214 w 907"/>
              <a:gd name="T111" fmla="*/ 810 h 908"/>
              <a:gd name="T112" fmla="*/ 380 w 907"/>
              <a:gd name="T113" fmla="*/ 643 h 908"/>
              <a:gd name="T114" fmla="*/ 401 w 907"/>
              <a:gd name="T115" fmla="*/ 567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07" h="908">
                <a:moveTo>
                  <a:pt x="4" y="731"/>
                </a:moveTo>
                <a:cubicBezTo>
                  <a:pt x="5" y="720"/>
                  <a:pt x="8" y="709"/>
                  <a:pt x="12" y="698"/>
                </a:cubicBezTo>
                <a:cubicBezTo>
                  <a:pt x="20" y="678"/>
                  <a:pt x="34" y="659"/>
                  <a:pt x="48" y="642"/>
                </a:cubicBezTo>
                <a:cubicBezTo>
                  <a:pt x="54" y="635"/>
                  <a:pt x="60" y="629"/>
                  <a:pt x="67" y="622"/>
                </a:cubicBezTo>
                <a:cubicBezTo>
                  <a:pt x="73" y="616"/>
                  <a:pt x="81" y="610"/>
                  <a:pt x="86" y="603"/>
                </a:cubicBezTo>
                <a:cubicBezTo>
                  <a:pt x="123" y="567"/>
                  <a:pt x="161" y="530"/>
                  <a:pt x="197" y="492"/>
                </a:cubicBezTo>
                <a:cubicBezTo>
                  <a:pt x="248" y="439"/>
                  <a:pt x="306" y="418"/>
                  <a:pt x="378" y="443"/>
                </a:cubicBezTo>
                <a:cubicBezTo>
                  <a:pt x="389" y="447"/>
                  <a:pt x="400" y="433"/>
                  <a:pt x="408" y="426"/>
                </a:cubicBezTo>
                <a:cubicBezTo>
                  <a:pt x="417" y="418"/>
                  <a:pt x="428" y="408"/>
                  <a:pt x="434" y="396"/>
                </a:cubicBezTo>
                <a:cubicBezTo>
                  <a:pt x="440" y="383"/>
                  <a:pt x="441" y="369"/>
                  <a:pt x="439" y="355"/>
                </a:cubicBezTo>
                <a:cubicBezTo>
                  <a:pt x="438" y="350"/>
                  <a:pt x="437" y="345"/>
                  <a:pt x="436" y="340"/>
                </a:cubicBezTo>
                <a:cubicBezTo>
                  <a:pt x="423" y="298"/>
                  <a:pt x="438" y="255"/>
                  <a:pt x="469" y="223"/>
                </a:cubicBezTo>
                <a:cubicBezTo>
                  <a:pt x="528" y="161"/>
                  <a:pt x="587" y="99"/>
                  <a:pt x="650" y="42"/>
                </a:cubicBezTo>
                <a:cubicBezTo>
                  <a:pt x="680" y="15"/>
                  <a:pt x="716" y="0"/>
                  <a:pt x="757" y="4"/>
                </a:cubicBezTo>
                <a:cubicBezTo>
                  <a:pt x="781" y="6"/>
                  <a:pt x="807" y="12"/>
                  <a:pt x="828" y="24"/>
                </a:cubicBezTo>
                <a:cubicBezTo>
                  <a:pt x="841" y="32"/>
                  <a:pt x="852" y="41"/>
                  <a:pt x="862" y="52"/>
                </a:cubicBezTo>
                <a:cubicBezTo>
                  <a:pt x="872" y="63"/>
                  <a:pt x="880" y="76"/>
                  <a:pt x="887" y="89"/>
                </a:cubicBezTo>
                <a:cubicBezTo>
                  <a:pt x="904" y="122"/>
                  <a:pt x="907" y="162"/>
                  <a:pt x="897" y="198"/>
                </a:cubicBezTo>
                <a:cubicBezTo>
                  <a:pt x="886" y="239"/>
                  <a:pt x="857" y="269"/>
                  <a:pt x="827" y="297"/>
                </a:cubicBezTo>
                <a:cubicBezTo>
                  <a:pt x="784" y="338"/>
                  <a:pt x="743" y="382"/>
                  <a:pt x="700" y="424"/>
                </a:cubicBezTo>
                <a:cubicBezTo>
                  <a:pt x="675" y="448"/>
                  <a:pt x="644" y="467"/>
                  <a:pt x="609" y="473"/>
                </a:cubicBezTo>
                <a:cubicBezTo>
                  <a:pt x="594" y="475"/>
                  <a:pt x="579" y="475"/>
                  <a:pt x="564" y="472"/>
                </a:cubicBezTo>
                <a:cubicBezTo>
                  <a:pt x="555" y="471"/>
                  <a:pt x="547" y="469"/>
                  <a:pt x="539" y="467"/>
                </a:cubicBezTo>
                <a:cubicBezTo>
                  <a:pt x="531" y="465"/>
                  <a:pt x="523" y="460"/>
                  <a:pt x="515" y="462"/>
                </a:cubicBezTo>
                <a:cubicBezTo>
                  <a:pt x="511" y="463"/>
                  <a:pt x="507" y="464"/>
                  <a:pt x="504" y="466"/>
                </a:cubicBezTo>
                <a:cubicBezTo>
                  <a:pt x="497" y="470"/>
                  <a:pt x="490" y="476"/>
                  <a:pt x="485" y="482"/>
                </a:cubicBezTo>
                <a:cubicBezTo>
                  <a:pt x="480" y="487"/>
                  <a:pt x="475" y="493"/>
                  <a:pt x="471" y="499"/>
                </a:cubicBezTo>
                <a:cubicBezTo>
                  <a:pt x="464" y="512"/>
                  <a:pt x="463" y="527"/>
                  <a:pt x="465" y="542"/>
                </a:cubicBezTo>
                <a:cubicBezTo>
                  <a:pt x="466" y="547"/>
                  <a:pt x="468" y="552"/>
                  <a:pt x="469" y="557"/>
                </a:cubicBezTo>
                <a:cubicBezTo>
                  <a:pt x="487" y="609"/>
                  <a:pt x="465" y="658"/>
                  <a:pt x="427" y="697"/>
                </a:cubicBezTo>
                <a:cubicBezTo>
                  <a:pt x="374" y="751"/>
                  <a:pt x="320" y="804"/>
                  <a:pt x="266" y="858"/>
                </a:cubicBezTo>
                <a:cubicBezTo>
                  <a:pt x="233" y="891"/>
                  <a:pt x="184" y="908"/>
                  <a:pt x="138" y="903"/>
                </a:cubicBezTo>
                <a:cubicBezTo>
                  <a:pt x="117" y="900"/>
                  <a:pt x="96" y="892"/>
                  <a:pt x="78" y="882"/>
                </a:cubicBezTo>
                <a:cubicBezTo>
                  <a:pt x="60" y="872"/>
                  <a:pt x="45" y="858"/>
                  <a:pt x="33" y="841"/>
                </a:cubicBezTo>
                <a:cubicBezTo>
                  <a:pt x="32" y="839"/>
                  <a:pt x="31" y="837"/>
                  <a:pt x="30" y="836"/>
                </a:cubicBezTo>
                <a:cubicBezTo>
                  <a:pt x="12" y="803"/>
                  <a:pt x="0" y="767"/>
                  <a:pt x="4" y="731"/>
                </a:cubicBezTo>
                <a:close/>
                <a:moveTo>
                  <a:pt x="565" y="400"/>
                </a:moveTo>
                <a:cubicBezTo>
                  <a:pt x="603" y="407"/>
                  <a:pt x="622" y="402"/>
                  <a:pt x="646" y="378"/>
                </a:cubicBezTo>
                <a:cubicBezTo>
                  <a:pt x="700" y="324"/>
                  <a:pt x="754" y="270"/>
                  <a:pt x="808" y="216"/>
                </a:cubicBezTo>
                <a:cubicBezTo>
                  <a:pt x="840" y="184"/>
                  <a:pt x="841" y="134"/>
                  <a:pt x="812" y="102"/>
                </a:cubicBezTo>
                <a:cubicBezTo>
                  <a:pt x="782" y="68"/>
                  <a:pt x="730" y="62"/>
                  <a:pt x="697" y="93"/>
                </a:cubicBezTo>
                <a:cubicBezTo>
                  <a:pt x="637" y="150"/>
                  <a:pt x="580" y="209"/>
                  <a:pt x="522" y="268"/>
                </a:cubicBezTo>
                <a:cubicBezTo>
                  <a:pt x="507" y="283"/>
                  <a:pt x="501" y="303"/>
                  <a:pt x="507" y="327"/>
                </a:cubicBezTo>
                <a:cubicBezTo>
                  <a:pt x="516" y="320"/>
                  <a:pt x="522" y="311"/>
                  <a:pt x="530" y="304"/>
                </a:cubicBezTo>
                <a:cubicBezTo>
                  <a:pt x="550" y="286"/>
                  <a:pt x="579" y="286"/>
                  <a:pt x="596" y="303"/>
                </a:cubicBezTo>
                <a:cubicBezTo>
                  <a:pt x="616" y="323"/>
                  <a:pt x="616" y="351"/>
                  <a:pt x="597" y="371"/>
                </a:cubicBezTo>
                <a:cubicBezTo>
                  <a:pt x="589" y="381"/>
                  <a:pt x="578" y="388"/>
                  <a:pt x="565" y="400"/>
                </a:cubicBezTo>
                <a:close/>
                <a:moveTo>
                  <a:pt x="401" y="567"/>
                </a:moveTo>
                <a:cubicBezTo>
                  <a:pt x="385" y="583"/>
                  <a:pt x="372" y="597"/>
                  <a:pt x="359" y="610"/>
                </a:cubicBezTo>
                <a:cubicBezTo>
                  <a:pt x="335" y="634"/>
                  <a:pt x="307" y="636"/>
                  <a:pt x="287" y="616"/>
                </a:cubicBezTo>
                <a:cubicBezTo>
                  <a:pt x="265" y="596"/>
                  <a:pt x="267" y="566"/>
                  <a:pt x="291" y="542"/>
                </a:cubicBezTo>
                <a:cubicBezTo>
                  <a:pt x="303" y="530"/>
                  <a:pt x="315" y="519"/>
                  <a:pt x="330" y="504"/>
                </a:cubicBezTo>
                <a:cubicBezTo>
                  <a:pt x="302" y="500"/>
                  <a:pt x="282" y="508"/>
                  <a:pt x="267" y="523"/>
                </a:cubicBezTo>
                <a:cubicBezTo>
                  <a:pt x="208" y="580"/>
                  <a:pt x="150" y="638"/>
                  <a:pt x="93" y="697"/>
                </a:cubicBezTo>
                <a:cubicBezTo>
                  <a:pt x="64" y="728"/>
                  <a:pt x="68" y="780"/>
                  <a:pt x="98" y="809"/>
                </a:cubicBezTo>
                <a:cubicBezTo>
                  <a:pt x="132" y="840"/>
                  <a:pt x="182" y="841"/>
                  <a:pt x="214" y="810"/>
                </a:cubicBezTo>
                <a:cubicBezTo>
                  <a:pt x="270" y="755"/>
                  <a:pt x="325" y="699"/>
                  <a:pt x="380" y="643"/>
                </a:cubicBezTo>
                <a:cubicBezTo>
                  <a:pt x="400" y="624"/>
                  <a:pt x="407" y="600"/>
                  <a:pt x="401" y="56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77" tIns="34288" rIns="68577" bIns="34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Marvintrackercircle">
            <a:extLst>
              <a:ext uri="{FF2B5EF4-FFF2-40B4-BE49-F238E27FC236}">
                <a16:creationId xmlns:a16="http://schemas.microsoft.com/office/drawing/2014/main" id="{560F34B3-9D74-4A77-9880-83A4D00E13E0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729879" y="4726366"/>
            <a:ext cx="245389" cy="23636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57" name="Marvintrackercircle">
            <a:extLst>
              <a:ext uri="{FF2B5EF4-FFF2-40B4-BE49-F238E27FC236}">
                <a16:creationId xmlns:a16="http://schemas.microsoft.com/office/drawing/2014/main" id="{560F34B3-9D74-4A77-9880-83A4D00E13E0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8683101" y="4726366"/>
            <a:ext cx="245389" cy="23636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8A8A42-A10F-451B-9061-BD99B3D7C802}"/>
              </a:ext>
            </a:extLst>
          </p:cNvPr>
          <p:cNvGrpSpPr/>
          <p:nvPr/>
        </p:nvGrpSpPr>
        <p:grpSpPr>
          <a:xfrm>
            <a:off x="4655498" y="3106832"/>
            <a:ext cx="360595" cy="2538885"/>
            <a:chOff x="1279726" y="3077976"/>
            <a:chExt cx="373764" cy="2631612"/>
          </a:xfrm>
        </p:grpSpPr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1311721" y="5366393"/>
              <a:ext cx="309779" cy="343195"/>
              <a:chOff x="7489828" y="3570288"/>
              <a:chExt cx="231775" cy="269875"/>
            </a:xfrm>
            <a:solidFill>
              <a:schemeClr val="bg2"/>
            </a:solidFill>
          </p:grpSpPr>
          <p:sp>
            <p:nvSpPr>
              <p:cNvPr id="119" name="Freeform 5635"/>
              <p:cNvSpPr>
                <a:spLocks/>
              </p:cNvSpPr>
              <p:nvPr/>
            </p:nvSpPr>
            <p:spPr bwMode="auto">
              <a:xfrm>
                <a:off x="7578728" y="3646488"/>
                <a:ext cx="55563" cy="55563"/>
              </a:xfrm>
              <a:custGeom>
                <a:avLst/>
                <a:gdLst>
                  <a:gd name="T0" fmla="*/ 71 w 142"/>
                  <a:gd name="T1" fmla="*/ 0 h 141"/>
                  <a:gd name="T2" fmla="*/ 93 w 142"/>
                  <a:gd name="T3" fmla="*/ 3 h 141"/>
                  <a:gd name="T4" fmla="*/ 112 w 142"/>
                  <a:gd name="T5" fmla="*/ 14 h 141"/>
                  <a:gd name="T6" fmla="*/ 128 w 142"/>
                  <a:gd name="T7" fmla="*/ 28 h 141"/>
                  <a:gd name="T8" fmla="*/ 138 w 142"/>
                  <a:gd name="T9" fmla="*/ 48 h 141"/>
                  <a:gd name="T10" fmla="*/ 142 w 142"/>
                  <a:gd name="T11" fmla="*/ 70 h 141"/>
                  <a:gd name="T12" fmla="*/ 138 w 142"/>
                  <a:gd name="T13" fmla="*/ 92 h 141"/>
                  <a:gd name="T14" fmla="*/ 128 w 142"/>
                  <a:gd name="T15" fmla="*/ 111 h 141"/>
                  <a:gd name="T16" fmla="*/ 112 w 142"/>
                  <a:gd name="T17" fmla="*/ 127 h 141"/>
                  <a:gd name="T18" fmla="*/ 93 w 142"/>
                  <a:gd name="T19" fmla="*/ 137 h 141"/>
                  <a:gd name="T20" fmla="*/ 71 w 142"/>
                  <a:gd name="T21" fmla="*/ 141 h 141"/>
                  <a:gd name="T22" fmla="*/ 48 w 142"/>
                  <a:gd name="T23" fmla="*/ 137 h 141"/>
                  <a:gd name="T24" fmla="*/ 29 w 142"/>
                  <a:gd name="T25" fmla="*/ 127 h 141"/>
                  <a:gd name="T26" fmla="*/ 14 w 142"/>
                  <a:gd name="T27" fmla="*/ 111 h 141"/>
                  <a:gd name="T28" fmla="*/ 4 w 142"/>
                  <a:gd name="T29" fmla="*/ 92 h 141"/>
                  <a:gd name="T30" fmla="*/ 0 w 142"/>
                  <a:gd name="T31" fmla="*/ 70 h 141"/>
                  <a:gd name="T32" fmla="*/ 4 w 142"/>
                  <a:gd name="T33" fmla="*/ 48 h 141"/>
                  <a:gd name="T34" fmla="*/ 14 w 142"/>
                  <a:gd name="T35" fmla="*/ 28 h 141"/>
                  <a:gd name="T36" fmla="*/ 29 w 142"/>
                  <a:gd name="T37" fmla="*/ 14 h 141"/>
                  <a:gd name="T38" fmla="*/ 48 w 142"/>
                  <a:gd name="T39" fmla="*/ 3 h 141"/>
                  <a:gd name="T40" fmla="*/ 71 w 142"/>
                  <a:gd name="T4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93" y="3"/>
                    </a:lnTo>
                    <a:lnTo>
                      <a:pt x="112" y="14"/>
                    </a:lnTo>
                    <a:lnTo>
                      <a:pt x="128" y="28"/>
                    </a:lnTo>
                    <a:lnTo>
                      <a:pt x="138" y="48"/>
                    </a:lnTo>
                    <a:lnTo>
                      <a:pt x="142" y="70"/>
                    </a:lnTo>
                    <a:lnTo>
                      <a:pt x="138" y="92"/>
                    </a:lnTo>
                    <a:lnTo>
                      <a:pt x="128" y="111"/>
                    </a:lnTo>
                    <a:lnTo>
                      <a:pt x="112" y="127"/>
                    </a:lnTo>
                    <a:lnTo>
                      <a:pt x="93" y="137"/>
                    </a:lnTo>
                    <a:lnTo>
                      <a:pt x="71" y="141"/>
                    </a:lnTo>
                    <a:lnTo>
                      <a:pt x="48" y="137"/>
                    </a:lnTo>
                    <a:lnTo>
                      <a:pt x="29" y="127"/>
                    </a:lnTo>
                    <a:lnTo>
                      <a:pt x="14" y="111"/>
                    </a:lnTo>
                    <a:lnTo>
                      <a:pt x="4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4" y="28"/>
                    </a:lnTo>
                    <a:lnTo>
                      <a:pt x="29" y="14"/>
                    </a:lnTo>
                    <a:lnTo>
                      <a:pt x="48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5636"/>
              <p:cNvSpPr>
                <a:spLocks/>
              </p:cNvSpPr>
              <p:nvPr/>
            </p:nvSpPr>
            <p:spPr bwMode="auto">
              <a:xfrm>
                <a:off x="7551740" y="3709988"/>
                <a:ext cx="107950" cy="130175"/>
              </a:xfrm>
              <a:custGeom>
                <a:avLst/>
                <a:gdLst>
                  <a:gd name="T0" fmla="*/ 33 w 269"/>
                  <a:gd name="T1" fmla="*/ 0 h 328"/>
                  <a:gd name="T2" fmla="*/ 86 w 269"/>
                  <a:gd name="T3" fmla="*/ 0 h 328"/>
                  <a:gd name="T4" fmla="*/ 136 w 269"/>
                  <a:gd name="T5" fmla="*/ 79 h 328"/>
                  <a:gd name="T6" fmla="*/ 184 w 269"/>
                  <a:gd name="T7" fmla="*/ 0 h 328"/>
                  <a:gd name="T8" fmla="*/ 235 w 269"/>
                  <a:gd name="T9" fmla="*/ 0 h 328"/>
                  <a:gd name="T10" fmla="*/ 235 w 269"/>
                  <a:gd name="T11" fmla="*/ 0 h 328"/>
                  <a:gd name="T12" fmla="*/ 248 w 269"/>
                  <a:gd name="T13" fmla="*/ 4 h 328"/>
                  <a:gd name="T14" fmla="*/ 260 w 269"/>
                  <a:gd name="T15" fmla="*/ 12 h 328"/>
                  <a:gd name="T16" fmla="*/ 266 w 269"/>
                  <a:gd name="T17" fmla="*/ 23 h 328"/>
                  <a:gd name="T18" fmla="*/ 269 w 269"/>
                  <a:gd name="T19" fmla="*/ 36 h 328"/>
                  <a:gd name="T20" fmla="*/ 269 w 269"/>
                  <a:gd name="T21" fmla="*/ 261 h 328"/>
                  <a:gd name="T22" fmla="*/ 266 w 269"/>
                  <a:gd name="T23" fmla="*/ 276 h 328"/>
                  <a:gd name="T24" fmla="*/ 258 w 269"/>
                  <a:gd name="T25" fmla="*/ 288 h 328"/>
                  <a:gd name="T26" fmla="*/ 247 w 269"/>
                  <a:gd name="T27" fmla="*/ 296 h 328"/>
                  <a:gd name="T28" fmla="*/ 233 w 269"/>
                  <a:gd name="T29" fmla="*/ 298 h 328"/>
                  <a:gd name="T30" fmla="*/ 228 w 269"/>
                  <a:gd name="T31" fmla="*/ 298 h 328"/>
                  <a:gd name="T32" fmla="*/ 224 w 269"/>
                  <a:gd name="T33" fmla="*/ 297 h 328"/>
                  <a:gd name="T34" fmla="*/ 224 w 269"/>
                  <a:gd name="T35" fmla="*/ 328 h 328"/>
                  <a:gd name="T36" fmla="*/ 46 w 269"/>
                  <a:gd name="T37" fmla="*/ 328 h 328"/>
                  <a:gd name="T38" fmla="*/ 46 w 269"/>
                  <a:gd name="T39" fmla="*/ 309 h 328"/>
                  <a:gd name="T40" fmla="*/ 46 w 269"/>
                  <a:gd name="T41" fmla="*/ 306 h 328"/>
                  <a:gd name="T42" fmla="*/ 46 w 269"/>
                  <a:gd name="T43" fmla="*/ 297 h 328"/>
                  <a:gd name="T44" fmla="*/ 42 w 269"/>
                  <a:gd name="T45" fmla="*/ 298 h 328"/>
                  <a:gd name="T46" fmla="*/ 37 w 269"/>
                  <a:gd name="T47" fmla="*/ 298 h 328"/>
                  <a:gd name="T48" fmla="*/ 23 w 269"/>
                  <a:gd name="T49" fmla="*/ 296 h 328"/>
                  <a:gd name="T50" fmla="*/ 11 w 269"/>
                  <a:gd name="T51" fmla="*/ 288 h 328"/>
                  <a:gd name="T52" fmla="*/ 4 w 269"/>
                  <a:gd name="T53" fmla="*/ 276 h 328"/>
                  <a:gd name="T54" fmla="*/ 0 w 269"/>
                  <a:gd name="T55" fmla="*/ 261 h 328"/>
                  <a:gd name="T56" fmla="*/ 0 w 269"/>
                  <a:gd name="T57" fmla="*/ 36 h 328"/>
                  <a:gd name="T58" fmla="*/ 2 w 269"/>
                  <a:gd name="T59" fmla="*/ 23 h 328"/>
                  <a:gd name="T60" fmla="*/ 10 w 269"/>
                  <a:gd name="T61" fmla="*/ 12 h 328"/>
                  <a:gd name="T62" fmla="*/ 20 w 269"/>
                  <a:gd name="T63" fmla="*/ 4 h 328"/>
                  <a:gd name="T64" fmla="*/ 33 w 269"/>
                  <a:gd name="T65" fmla="*/ 0 h 328"/>
                  <a:gd name="T66" fmla="*/ 33 w 269"/>
                  <a:gd name="T6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9" h="328">
                    <a:moveTo>
                      <a:pt x="33" y="0"/>
                    </a:moveTo>
                    <a:lnTo>
                      <a:pt x="86" y="0"/>
                    </a:lnTo>
                    <a:lnTo>
                      <a:pt x="136" y="79"/>
                    </a:lnTo>
                    <a:lnTo>
                      <a:pt x="184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48" y="4"/>
                    </a:lnTo>
                    <a:lnTo>
                      <a:pt x="260" y="12"/>
                    </a:lnTo>
                    <a:lnTo>
                      <a:pt x="266" y="23"/>
                    </a:lnTo>
                    <a:lnTo>
                      <a:pt x="269" y="36"/>
                    </a:lnTo>
                    <a:lnTo>
                      <a:pt x="269" y="261"/>
                    </a:lnTo>
                    <a:lnTo>
                      <a:pt x="266" y="276"/>
                    </a:lnTo>
                    <a:lnTo>
                      <a:pt x="258" y="288"/>
                    </a:lnTo>
                    <a:lnTo>
                      <a:pt x="247" y="296"/>
                    </a:lnTo>
                    <a:lnTo>
                      <a:pt x="233" y="298"/>
                    </a:lnTo>
                    <a:lnTo>
                      <a:pt x="228" y="298"/>
                    </a:lnTo>
                    <a:lnTo>
                      <a:pt x="224" y="297"/>
                    </a:lnTo>
                    <a:lnTo>
                      <a:pt x="224" y="328"/>
                    </a:lnTo>
                    <a:lnTo>
                      <a:pt x="46" y="328"/>
                    </a:lnTo>
                    <a:lnTo>
                      <a:pt x="46" y="309"/>
                    </a:lnTo>
                    <a:lnTo>
                      <a:pt x="46" y="306"/>
                    </a:lnTo>
                    <a:lnTo>
                      <a:pt x="46" y="297"/>
                    </a:lnTo>
                    <a:lnTo>
                      <a:pt x="42" y="298"/>
                    </a:lnTo>
                    <a:lnTo>
                      <a:pt x="37" y="298"/>
                    </a:lnTo>
                    <a:lnTo>
                      <a:pt x="23" y="296"/>
                    </a:lnTo>
                    <a:lnTo>
                      <a:pt x="11" y="288"/>
                    </a:lnTo>
                    <a:lnTo>
                      <a:pt x="4" y="276"/>
                    </a:lnTo>
                    <a:lnTo>
                      <a:pt x="0" y="261"/>
                    </a:lnTo>
                    <a:lnTo>
                      <a:pt x="0" y="36"/>
                    </a:lnTo>
                    <a:lnTo>
                      <a:pt x="2" y="23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5637"/>
              <p:cNvSpPr>
                <a:spLocks/>
              </p:cNvSpPr>
              <p:nvPr/>
            </p:nvSpPr>
            <p:spPr bwMode="auto">
              <a:xfrm>
                <a:off x="7580315" y="3570288"/>
                <a:ext cx="50800" cy="52388"/>
              </a:xfrm>
              <a:custGeom>
                <a:avLst/>
                <a:gdLst>
                  <a:gd name="T0" fmla="*/ 66 w 130"/>
                  <a:gd name="T1" fmla="*/ 0 h 131"/>
                  <a:gd name="T2" fmla="*/ 87 w 130"/>
                  <a:gd name="T3" fmla="*/ 4 h 131"/>
                  <a:gd name="T4" fmla="*/ 105 w 130"/>
                  <a:gd name="T5" fmla="*/ 13 h 131"/>
                  <a:gd name="T6" fmla="*/ 119 w 130"/>
                  <a:gd name="T7" fmla="*/ 27 h 131"/>
                  <a:gd name="T8" fmla="*/ 128 w 130"/>
                  <a:gd name="T9" fmla="*/ 45 h 131"/>
                  <a:gd name="T10" fmla="*/ 130 w 130"/>
                  <a:gd name="T11" fmla="*/ 65 h 131"/>
                  <a:gd name="T12" fmla="*/ 128 w 130"/>
                  <a:gd name="T13" fmla="*/ 86 h 131"/>
                  <a:gd name="T14" fmla="*/ 119 w 130"/>
                  <a:gd name="T15" fmla="*/ 104 h 131"/>
                  <a:gd name="T16" fmla="*/ 105 w 130"/>
                  <a:gd name="T17" fmla="*/ 118 h 131"/>
                  <a:gd name="T18" fmla="*/ 87 w 130"/>
                  <a:gd name="T19" fmla="*/ 127 h 131"/>
                  <a:gd name="T20" fmla="*/ 66 w 130"/>
                  <a:gd name="T21" fmla="*/ 131 h 131"/>
                  <a:gd name="T22" fmla="*/ 45 w 130"/>
                  <a:gd name="T23" fmla="*/ 127 h 131"/>
                  <a:gd name="T24" fmla="*/ 27 w 130"/>
                  <a:gd name="T25" fmla="*/ 118 h 131"/>
                  <a:gd name="T26" fmla="*/ 13 w 130"/>
                  <a:gd name="T27" fmla="*/ 104 h 131"/>
                  <a:gd name="T28" fmla="*/ 4 w 130"/>
                  <a:gd name="T29" fmla="*/ 86 h 131"/>
                  <a:gd name="T30" fmla="*/ 0 w 130"/>
                  <a:gd name="T31" fmla="*/ 65 h 131"/>
                  <a:gd name="T32" fmla="*/ 4 w 130"/>
                  <a:gd name="T33" fmla="*/ 45 h 131"/>
                  <a:gd name="T34" fmla="*/ 13 w 130"/>
                  <a:gd name="T35" fmla="*/ 27 h 131"/>
                  <a:gd name="T36" fmla="*/ 27 w 130"/>
                  <a:gd name="T37" fmla="*/ 13 h 131"/>
                  <a:gd name="T38" fmla="*/ 45 w 130"/>
                  <a:gd name="T39" fmla="*/ 4 h 131"/>
                  <a:gd name="T40" fmla="*/ 66 w 130"/>
                  <a:gd name="T4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31">
                    <a:moveTo>
                      <a:pt x="66" y="0"/>
                    </a:moveTo>
                    <a:lnTo>
                      <a:pt x="87" y="4"/>
                    </a:lnTo>
                    <a:lnTo>
                      <a:pt x="105" y="13"/>
                    </a:lnTo>
                    <a:lnTo>
                      <a:pt x="119" y="27"/>
                    </a:lnTo>
                    <a:lnTo>
                      <a:pt x="128" y="45"/>
                    </a:lnTo>
                    <a:lnTo>
                      <a:pt x="130" y="65"/>
                    </a:lnTo>
                    <a:lnTo>
                      <a:pt x="128" y="86"/>
                    </a:lnTo>
                    <a:lnTo>
                      <a:pt x="119" y="104"/>
                    </a:lnTo>
                    <a:lnTo>
                      <a:pt x="105" y="118"/>
                    </a:lnTo>
                    <a:lnTo>
                      <a:pt x="87" y="127"/>
                    </a:lnTo>
                    <a:lnTo>
                      <a:pt x="66" y="131"/>
                    </a:lnTo>
                    <a:lnTo>
                      <a:pt x="45" y="127"/>
                    </a:lnTo>
                    <a:lnTo>
                      <a:pt x="27" y="118"/>
                    </a:lnTo>
                    <a:lnTo>
                      <a:pt x="13" y="104"/>
                    </a:lnTo>
                    <a:lnTo>
                      <a:pt x="4" y="86"/>
                    </a:lnTo>
                    <a:lnTo>
                      <a:pt x="0" y="65"/>
                    </a:lnTo>
                    <a:lnTo>
                      <a:pt x="4" y="45"/>
                    </a:lnTo>
                    <a:lnTo>
                      <a:pt x="13" y="27"/>
                    </a:lnTo>
                    <a:lnTo>
                      <a:pt x="27" y="13"/>
                    </a:lnTo>
                    <a:lnTo>
                      <a:pt x="45" y="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5643"/>
              <p:cNvSpPr>
                <a:spLocks/>
              </p:cNvSpPr>
              <p:nvPr/>
            </p:nvSpPr>
            <p:spPr bwMode="auto">
              <a:xfrm>
                <a:off x="7618415" y="3629026"/>
                <a:ext cx="19050" cy="25400"/>
              </a:xfrm>
              <a:custGeom>
                <a:avLst/>
                <a:gdLst>
                  <a:gd name="T0" fmla="*/ 15 w 50"/>
                  <a:gd name="T1" fmla="*/ 0 h 64"/>
                  <a:gd name="T2" fmla="*/ 50 w 50"/>
                  <a:gd name="T3" fmla="*/ 0 h 64"/>
                  <a:gd name="T4" fmla="*/ 45 w 50"/>
                  <a:gd name="T5" fmla="*/ 17 h 64"/>
                  <a:gd name="T6" fmla="*/ 43 w 50"/>
                  <a:gd name="T7" fmla="*/ 35 h 64"/>
                  <a:gd name="T8" fmla="*/ 45 w 50"/>
                  <a:gd name="T9" fmla="*/ 50 h 64"/>
                  <a:gd name="T10" fmla="*/ 48 w 50"/>
                  <a:gd name="T11" fmla="*/ 64 h 64"/>
                  <a:gd name="T12" fmla="*/ 34 w 50"/>
                  <a:gd name="T13" fmla="*/ 47 h 64"/>
                  <a:gd name="T14" fmla="*/ 19 w 50"/>
                  <a:gd name="T15" fmla="*/ 35 h 64"/>
                  <a:gd name="T16" fmla="*/ 0 w 50"/>
                  <a:gd name="T17" fmla="*/ 26 h 64"/>
                  <a:gd name="T18" fmla="*/ 15 w 50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4">
                    <a:moveTo>
                      <a:pt x="15" y="0"/>
                    </a:moveTo>
                    <a:lnTo>
                      <a:pt x="50" y="0"/>
                    </a:lnTo>
                    <a:lnTo>
                      <a:pt x="45" y="17"/>
                    </a:lnTo>
                    <a:lnTo>
                      <a:pt x="43" y="35"/>
                    </a:lnTo>
                    <a:lnTo>
                      <a:pt x="45" y="50"/>
                    </a:lnTo>
                    <a:lnTo>
                      <a:pt x="48" y="64"/>
                    </a:lnTo>
                    <a:lnTo>
                      <a:pt x="34" y="47"/>
                    </a:lnTo>
                    <a:lnTo>
                      <a:pt x="19" y="35"/>
                    </a:lnTo>
                    <a:lnTo>
                      <a:pt x="0" y="2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5644"/>
              <p:cNvSpPr>
                <a:spLocks/>
              </p:cNvSpPr>
              <p:nvPr/>
            </p:nvSpPr>
            <p:spPr bwMode="auto">
              <a:xfrm>
                <a:off x="7573965" y="3629026"/>
                <a:ext cx="20638" cy="25400"/>
              </a:xfrm>
              <a:custGeom>
                <a:avLst/>
                <a:gdLst>
                  <a:gd name="T0" fmla="*/ 0 w 50"/>
                  <a:gd name="T1" fmla="*/ 0 h 64"/>
                  <a:gd name="T2" fmla="*/ 35 w 50"/>
                  <a:gd name="T3" fmla="*/ 0 h 64"/>
                  <a:gd name="T4" fmla="*/ 50 w 50"/>
                  <a:gd name="T5" fmla="*/ 26 h 64"/>
                  <a:gd name="T6" fmla="*/ 32 w 50"/>
                  <a:gd name="T7" fmla="*/ 35 h 64"/>
                  <a:gd name="T8" fmla="*/ 15 w 50"/>
                  <a:gd name="T9" fmla="*/ 47 h 64"/>
                  <a:gd name="T10" fmla="*/ 3 w 50"/>
                  <a:gd name="T11" fmla="*/ 64 h 64"/>
                  <a:gd name="T12" fmla="*/ 5 w 50"/>
                  <a:gd name="T13" fmla="*/ 50 h 64"/>
                  <a:gd name="T14" fmla="*/ 6 w 50"/>
                  <a:gd name="T15" fmla="*/ 35 h 64"/>
                  <a:gd name="T16" fmla="*/ 5 w 50"/>
                  <a:gd name="T17" fmla="*/ 17 h 64"/>
                  <a:gd name="T18" fmla="*/ 0 w 50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4">
                    <a:moveTo>
                      <a:pt x="0" y="0"/>
                    </a:moveTo>
                    <a:lnTo>
                      <a:pt x="35" y="0"/>
                    </a:lnTo>
                    <a:lnTo>
                      <a:pt x="50" y="26"/>
                    </a:lnTo>
                    <a:lnTo>
                      <a:pt x="32" y="35"/>
                    </a:lnTo>
                    <a:lnTo>
                      <a:pt x="15" y="47"/>
                    </a:lnTo>
                    <a:lnTo>
                      <a:pt x="3" y="64"/>
                    </a:lnTo>
                    <a:lnTo>
                      <a:pt x="5" y="50"/>
                    </a:lnTo>
                    <a:lnTo>
                      <a:pt x="6" y="35"/>
                    </a:lnTo>
                    <a:lnTo>
                      <a:pt x="5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5721"/>
              <p:cNvSpPr>
                <a:spLocks/>
              </p:cNvSpPr>
              <p:nvPr/>
            </p:nvSpPr>
            <p:spPr bwMode="auto">
              <a:xfrm>
                <a:off x="7646990" y="3617913"/>
                <a:ext cx="50800" cy="50800"/>
              </a:xfrm>
              <a:custGeom>
                <a:avLst/>
                <a:gdLst>
                  <a:gd name="T0" fmla="*/ 65 w 130"/>
                  <a:gd name="T1" fmla="*/ 0 h 129"/>
                  <a:gd name="T2" fmla="*/ 86 w 130"/>
                  <a:gd name="T3" fmla="*/ 3 h 129"/>
                  <a:gd name="T4" fmla="*/ 103 w 130"/>
                  <a:gd name="T5" fmla="*/ 12 h 129"/>
                  <a:gd name="T6" fmla="*/ 117 w 130"/>
                  <a:gd name="T7" fmla="*/ 26 h 129"/>
                  <a:gd name="T8" fmla="*/ 127 w 130"/>
                  <a:gd name="T9" fmla="*/ 44 h 129"/>
                  <a:gd name="T10" fmla="*/ 130 w 130"/>
                  <a:gd name="T11" fmla="*/ 65 h 129"/>
                  <a:gd name="T12" fmla="*/ 127 w 130"/>
                  <a:gd name="T13" fmla="*/ 85 h 129"/>
                  <a:gd name="T14" fmla="*/ 117 w 130"/>
                  <a:gd name="T15" fmla="*/ 103 h 129"/>
                  <a:gd name="T16" fmla="*/ 103 w 130"/>
                  <a:gd name="T17" fmla="*/ 117 h 129"/>
                  <a:gd name="T18" fmla="*/ 86 w 130"/>
                  <a:gd name="T19" fmla="*/ 126 h 129"/>
                  <a:gd name="T20" fmla="*/ 65 w 130"/>
                  <a:gd name="T21" fmla="*/ 129 h 129"/>
                  <a:gd name="T22" fmla="*/ 45 w 130"/>
                  <a:gd name="T23" fmla="*/ 126 h 129"/>
                  <a:gd name="T24" fmla="*/ 27 w 130"/>
                  <a:gd name="T25" fmla="*/ 117 h 129"/>
                  <a:gd name="T26" fmla="*/ 13 w 130"/>
                  <a:gd name="T27" fmla="*/ 103 h 129"/>
                  <a:gd name="T28" fmla="*/ 4 w 130"/>
                  <a:gd name="T29" fmla="*/ 85 h 129"/>
                  <a:gd name="T30" fmla="*/ 0 w 130"/>
                  <a:gd name="T31" fmla="*/ 65 h 129"/>
                  <a:gd name="T32" fmla="*/ 4 w 130"/>
                  <a:gd name="T33" fmla="*/ 44 h 129"/>
                  <a:gd name="T34" fmla="*/ 13 w 130"/>
                  <a:gd name="T35" fmla="*/ 26 h 129"/>
                  <a:gd name="T36" fmla="*/ 27 w 130"/>
                  <a:gd name="T37" fmla="*/ 12 h 129"/>
                  <a:gd name="T38" fmla="*/ 45 w 130"/>
                  <a:gd name="T39" fmla="*/ 3 h 129"/>
                  <a:gd name="T40" fmla="*/ 65 w 130"/>
                  <a:gd name="T4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86" y="3"/>
                    </a:lnTo>
                    <a:lnTo>
                      <a:pt x="103" y="12"/>
                    </a:lnTo>
                    <a:lnTo>
                      <a:pt x="117" y="26"/>
                    </a:lnTo>
                    <a:lnTo>
                      <a:pt x="127" y="44"/>
                    </a:lnTo>
                    <a:lnTo>
                      <a:pt x="130" y="65"/>
                    </a:lnTo>
                    <a:lnTo>
                      <a:pt x="127" y="85"/>
                    </a:lnTo>
                    <a:lnTo>
                      <a:pt x="117" y="103"/>
                    </a:lnTo>
                    <a:lnTo>
                      <a:pt x="103" y="117"/>
                    </a:lnTo>
                    <a:lnTo>
                      <a:pt x="86" y="126"/>
                    </a:lnTo>
                    <a:lnTo>
                      <a:pt x="65" y="129"/>
                    </a:lnTo>
                    <a:lnTo>
                      <a:pt x="45" y="126"/>
                    </a:lnTo>
                    <a:lnTo>
                      <a:pt x="27" y="117"/>
                    </a:lnTo>
                    <a:lnTo>
                      <a:pt x="13" y="103"/>
                    </a:lnTo>
                    <a:lnTo>
                      <a:pt x="4" y="85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13" y="26"/>
                    </a:lnTo>
                    <a:lnTo>
                      <a:pt x="27" y="12"/>
                    </a:lnTo>
                    <a:lnTo>
                      <a:pt x="45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5722"/>
              <p:cNvSpPr>
                <a:spLocks/>
              </p:cNvSpPr>
              <p:nvPr/>
            </p:nvSpPr>
            <p:spPr bwMode="auto">
              <a:xfrm>
                <a:off x="7632703" y="3675063"/>
                <a:ext cx="88900" cy="120650"/>
              </a:xfrm>
              <a:custGeom>
                <a:avLst/>
                <a:gdLst>
                  <a:gd name="T0" fmla="*/ 26 w 225"/>
                  <a:gd name="T1" fmla="*/ 0 h 302"/>
                  <a:gd name="T2" fmla="*/ 56 w 225"/>
                  <a:gd name="T3" fmla="*/ 0 h 302"/>
                  <a:gd name="T4" fmla="*/ 103 w 225"/>
                  <a:gd name="T5" fmla="*/ 72 h 302"/>
                  <a:gd name="T6" fmla="*/ 146 w 225"/>
                  <a:gd name="T7" fmla="*/ 0 h 302"/>
                  <a:gd name="T8" fmla="*/ 194 w 225"/>
                  <a:gd name="T9" fmla="*/ 0 h 302"/>
                  <a:gd name="T10" fmla="*/ 194 w 225"/>
                  <a:gd name="T11" fmla="*/ 0 h 302"/>
                  <a:gd name="T12" fmla="*/ 206 w 225"/>
                  <a:gd name="T13" fmla="*/ 4 h 302"/>
                  <a:gd name="T14" fmla="*/ 216 w 225"/>
                  <a:gd name="T15" fmla="*/ 11 h 302"/>
                  <a:gd name="T16" fmla="*/ 222 w 225"/>
                  <a:gd name="T17" fmla="*/ 22 h 302"/>
                  <a:gd name="T18" fmla="*/ 225 w 225"/>
                  <a:gd name="T19" fmla="*/ 35 h 302"/>
                  <a:gd name="T20" fmla="*/ 225 w 225"/>
                  <a:gd name="T21" fmla="*/ 240 h 302"/>
                  <a:gd name="T22" fmla="*/ 222 w 225"/>
                  <a:gd name="T23" fmla="*/ 254 h 302"/>
                  <a:gd name="T24" fmla="*/ 215 w 225"/>
                  <a:gd name="T25" fmla="*/ 265 h 302"/>
                  <a:gd name="T26" fmla="*/ 204 w 225"/>
                  <a:gd name="T27" fmla="*/ 272 h 302"/>
                  <a:gd name="T28" fmla="*/ 190 w 225"/>
                  <a:gd name="T29" fmla="*/ 275 h 302"/>
                  <a:gd name="T30" fmla="*/ 188 w 225"/>
                  <a:gd name="T31" fmla="*/ 274 h 302"/>
                  <a:gd name="T32" fmla="*/ 184 w 225"/>
                  <a:gd name="T33" fmla="*/ 274 h 302"/>
                  <a:gd name="T34" fmla="*/ 184 w 225"/>
                  <a:gd name="T35" fmla="*/ 302 h 302"/>
                  <a:gd name="T36" fmla="*/ 87 w 225"/>
                  <a:gd name="T37" fmla="*/ 302 h 302"/>
                  <a:gd name="T38" fmla="*/ 87 w 225"/>
                  <a:gd name="T39" fmla="*/ 104 h 302"/>
                  <a:gd name="T40" fmla="*/ 85 w 225"/>
                  <a:gd name="T41" fmla="*/ 89 h 302"/>
                  <a:gd name="T42" fmla="*/ 76 w 225"/>
                  <a:gd name="T43" fmla="*/ 76 h 302"/>
                  <a:gd name="T44" fmla="*/ 64 w 225"/>
                  <a:gd name="T45" fmla="*/ 67 h 302"/>
                  <a:gd name="T46" fmla="*/ 49 w 225"/>
                  <a:gd name="T47" fmla="*/ 63 h 302"/>
                  <a:gd name="T48" fmla="*/ 49 w 225"/>
                  <a:gd name="T49" fmla="*/ 62 h 302"/>
                  <a:gd name="T50" fmla="*/ 0 w 225"/>
                  <a:gd name="T51" fmla="*/ 62 h 302"/>
                  <a:gd name="T52" fmla="*/ 13 w 225"/>
                  <a:gd name="T53" fmla="*/ 44 h 302"/>
                  <a:gd name="T54" fmla="*/ 22 w 225"/>
                  <a:gd name="T55" fmla="*/ 23 h 302"/>
                  <a:gd name="T56" fmla="*/ 26 w 225"/>
                  <a:gd name="T5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5" h="302">
                    <a:moveTo>
                      <a:pt x="26" y="0"/>
                    </a:moveTo>
                    <a:lnTo>
                      <a:pt x="56" y="0"/>
                    </a:lnTo>
                    <a:lnTo>
                      <a:pt x="103" y="72"/>
                    </a:lnTo>
                    <a:lnTo>
                      <a:pt x="146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206" y="4"/>
                    </a:lnTo>
                    <a:lnTo>
                      <a:pt x="216" y="11"/>
                    </a:lnTo>
                    <a:lnTo>
                      <a:pt x="222" y="22"/>
                    </a:lnTo>
                    <a:lnTo>
                      <a:pt x="225" y="35"/>
                    </a:lnTo>
                    <a:lnTo>
                      <a:pt x="225" y="240"/>
                    </a:lnTo>
                    <a:lnTo>
                      <a:pt x="222" y="254"/>
                    </a:lnTo>
                    <a:lnTo>
                      <a:pt x="215" y="265"/>
                    </a:lnTo>
                    <a:lnTo>
                      <a:pt x="204" y="272"/>
                    </a:lnTo>
                    <a:lnTo>
                      <a:pt x="190" y="275"/>
                    </a:lnTo>
                    <a:lnTo>
                      <a:pt x="188" y="274"/>
                    </a:lnTo>
                    <a:lnTo>
                      <a:pt x="184" y="274"/>
                    </a:lnTo>
                    <a:lnTo>
                      <a:pt x="184" y="302"/>
                    </a:lnTo>
                    <a:lnTo>
                      <a:pt x="87" y="302"/>
                    </a:lnTo>
                    <a:lnTo>
                      <a:pt x="87" y="104"/>
                    </a:lnTo>
                    <a:lnTo>
                      <a:pt x="85" y="89"/>
                    </a:lnTo>
                    <a:lnTo>
                      <a:pt x="76" y="76"/>
                    </a:lnTo>
                    <a:lnTo>
                      <a:pt x="64" y="67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0" y="62"/>
                    </a:lnTo>
                    <a:lnTo>
                      <a:pt x="13" y="44"/>
                    </a:lnTo>
                    <a:lnTo>
                      <a:pt x="22" y="23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5723"/>
              <p:cNvSpPr>
                <a:spLocks/>
              </p:cNvSpPr>
              <p:nvPr/>
            </p:nvSpPr>
            <p:spPr bwMode="auto">
              <a:xfrm>
                <a:off x="7512053" y="3617913"/>
                <a:ext cx="52388" cy="50800"/>
              </a:xfrm>
              <a:custGeom>
                <a:avLst/>
                <a:gdLst>
                  <a:gd name="T0" fmla="*/ 66 w 130"/>
                  <a:gd name="T1" fmla="*/ 0 h 129"/>
                  <a:gd name="T2" fmla="*/ 86 w 130"/>
                  <a:gd name="T3" fmla="*/ 3 h 129"/>
                  <a:gd name="T4" fmla="*/ 103 w 130"/>
                  <a:gd name="T5" fmla="*/ 12 h 129"/>
                  <a:gd name="T6" fmla="*/ 117 w 130"/>
                  <a:gd name="T7" fmla="*/ 26 h 129"/>
                  <a:gd name="T8" fmla="*/ 126 w 130"/>
                  <a:gd name="T9" fmla="*/ 44 h 129"/>
                  <a:gd name="T10" fmla="*/ 130 w 130"/>
                  <a:gd name="T11" fmla="*/ 65 h 129"/>
                  <a:gd name="T12" fmla="*/ 126 w 130"/>
                  <a:gd name="T13" fmla="*/ 85 h 129"/>
                  <a:gd name="T14" fmla="*/ 117 w 130"/>
                  <a:gd name="T15" fmla="*/ 103 h 129"/>
                  <a:gd name="T16" fmla="*/ 103 w 130"/>
                  <a:gd name="T17" fmla="*/ 117 h 129"/>
                  <a:gd name="T18" fmla="*/ 86 w 130"/>
                  <a:gd name="T19" fmla="*/ 126 h 129"/>
                  <a:gd name="T20" fmla="*/ 66 w 130"/>
                  <a:gd name="T21" fmla="*/ 129 h 129"/>
                  <a:gd name="T22" fmla="*/ 45 w 130"/>
                  <a:gd name="T23" fmla="*/ 126 h 129"/>
                  <a:gd name="T24" fmla="*/ 27 w 130"/>
                  <a:gd name="T25" fmla="*/ 117 h 129"/>
                  <a:gd name="T26" fmla="*/ 13 w 130"/>
                  <a:gd name="T27" fmla="*/ 103 h 129"/>
                  <a:gd name="T28" fmla="*/ 4 w 130"/>
                  <a:gd name="T29" fmla="*/ 85 h 129"/>
                  <a:gd name="T30" fmla="*/ 0 w 130"/>
                  <a:gd name="T31" fmla="*/ 65 h 129"/>
                  <a:gd name="T32" fmla="*/ 4 w 130"/>
                  <a:gd name="T33" fmla="*/ 44 h 129"/>
                  <a:gd name="T34" fmla="*/ 13 w 130"/>
                  <a:gd name="T35" fmla="*/ 26 h 129"/>
                  <a:gd name="T36" fmla="*/ 27 w 130"/>
                  <a:gd name="T37" fmla="*/ 12 h 129"/>
                  <a:gd name="T38" fmla="*/ 45 w 130"/>
                  <a:gd name="T39" fmla="*/ 3 h 129"/>
                  <a:gd name="T40" fmla="*/ 66 w 130"/>
                  <a:gd name="T4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29">
                    <a:moveTo>
                      <a:pt x="66" y="0"/>
                    </a:moveTo>
                    <a:lnTo>
                      <a:pt x="86" y="3"/>
                    </a:lnTo>
                    <a:lnTo>
                      <a:pt x="103" y="12"/>
                    </a:lnTo>
                    <a:lnTo>
                      <a:pt x="117" y="26"/>
                    </a:lnTo>
                    <a:lnTo>
                      <a:pt x="126" y="44"/>
                    </a:lnTo>
                    <a:lnTo>
                      <a:pt x="130" y="65"/>
                    </a:lnTo>
                    <a:lnTo>
                      <a:pt x="126" y="85"/>
                    </a:lnTo>
                    <a:lnTo>
                      <a:pt x="117" y="103"/>
                    </a:lnTo>
                    <a:lnTo>
                      <a:pt x="103" y="117"/>
                    </a:lnTo>
                    <a:lnTo>
                      <a:pt x="86" y="126"/>
                    </a:lnTo>
                    <a:lnTo>
                      <a:pt x="66" y="129"/>
                    </a:lnTo>
                    <a:lnTo>
                      <a:pt x="45" y="126"/>
                    </a:lnTo>
                    <a:lnTo>
                      <a:pt x="27" y="117"/>
                    </a:lnTo>
                    <a:lnTo>
                      <a:pt x="13" y="103"/>
                    </a:lnTo>
                    <a:lnTo>
                      <a:pt x="4" y="85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13" y="26"/>
                    </a:lnTo>
                    <a:lnTo>
                      <a:pt x="27" y="12"/>
                    </a:lnTo>
                    <a:lnTo>
                      <a:pt x="45" y="3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5724"/>
              <p:cNvSpPr>
                <a:spLocks/>
              </p:cNvSpPr>
              <p:nvPr/>
            </p:nvSpPr>
            <p:spPr bwMode="auto">
              <a:xfrm>
                <a:off x="7489828" y="3675063"/>
                <a:ext cx="88900" cy="120650"/>
              </a:xfrm>
              <a:custGeom>
                <a:avLst/>
                <a:gdLst>
                  <a:gd name="T0" fmla="*/ 31 w 226"/>
                  <a:gd name="T1" fmla="*/ 0 h 302"/>
                  <a:gd name="T2" fmla="*/ 79 w 226"/>
                  <a:gd name="T3" fmla="*/ 0 h 302"/>
                  <a:gd name="T4" fmla="*/ 121 w 226"/>
                  <a:gd name="T5" fmla="*/ 72 h 302"/>
                  <a:gd name="T6" fmla="*/ 169 w 226"/>
                  <a:gd name="T7" fmla="*/ 0 h 302"/>
                  <a:gd name="T8" fmla="*/ 198 w 226"/>
                  <a:gd name="T9" fmla="*/ 0 h 302"/>
                  <a:gd name="T10" fmla="*/ 202 w 226"/>
                  <a:gd name="T11" fmla="*/ 23 h 302"/>
                  <a:gd name="T12" fmla="*/ 211 w 226"/>
                  <a:gd name="T13" fmla="*/ 44 h 302"/>
                  <a:gd name="T14" fmla="*/ 226 w 226"/>
                  <a:gd name="T15" fmla="*/ 62 h 302"/>
                  <a:gd name="T16" fmla="*/ 175 w 226"/>
                  <a:gd name="T17" fmla="*/ 62 h 302"/>
                  <a:gd name="T18" fmla="*/ 175 w 226"/>
                  <a:gd name="T19" fmla="*/ 63 h 302"/>
                  <a:gd name="T20" fmla="*/ 160 w 226"/>
                  <a:gd name="T21" fmla="*/ 67 h 302"/>
                  <a:gd name="T22" fmla="*/ 148 w 226"/>
                  <a:gd name="T23" fmla="*/ 76 h 302"/>
                  <a:gd name="T24" fmla="*/ 141 w 226"/>
                  <a:gd name="T25" fmla="*/ 89 h 302"/>
                  <a:gd name="T26" fmla="*/ 137 w 226"/>
                  <a:gd name="T27" fmla="*/ 104 h 302"/>
                  <a:gd name="T28" fmla="*/ 137 w 226"/>
                  <a:gd name="T29" fmla="*/ 302 h 302"/>
                  <a:gd name="T30" fmla="*/ 42 w 226"/>
                  <a:gd name="T31" fmla="*/ 302 h 302"/>
                  <a:gd name="T32" fmla="*/ 42 w 226"/>
                  <a:gd name="T33" fmla="*/ 274 h 302"/>
                  <a:gd name="T34" fmla="*/ 38 w 226"/>
                  <a:gd name="T35" fmla="*/ 274 h 302"/>
                  <a:gd name="T36" fmla="*/ 34 w 226"/>
                  <a:gd name="T37" fmla="*/ 275 h 302"/>
                  <a:gd name="T38" fmla="*/ 21 w 226"/>
                  <a:gd name="T39" fmla="*/ 272 h 302"/>
                  <a:gd name="T40" fmla="*/ 9 w 226"/>
                  <a:gd name="T41" fmla="*/ 265 h 302"/>
                  <a:gd name="T42" fmla="*/ 3 w 226"/>
                  <a:gd name="T43" fmla="*/ 254 h 302"/>
                  <a:gd name="T44" fmla="*/ 0 w 226"/>
                  <a:gd name="T45" fmla="*/ 240 h 302"/>
                  <a:gd name="T46" fmla="*/ 0 w 226"/>
                  <a:gd name="T47" fmla="*/ 35 h 302"/>
                  <a:gd name="T48" fmla="*/ 3 w 226"/>
                  <a:gd name="T49" fmla="*/ 22 h 302"/>
                  <a:gd name="T50" fmla="*/ 9 w 226"/>
                  <a:gd name="T51" fmla="*/ 11 h 302"/>
                  <a:gd name="T52" fmla="*/ 18 w 226"/>
                  <a:gd name="T53" fmla="*/ 4 h 302"/>
                  <a:gd name="T54" fmla="*/ 31 w 226"/>
                  <a:gd name="T55" fmla="*/ 0 h 302"/>
                  <a:gd name="T56" fmla="*/ 31 w 226"/>
                  <a:gd name="T5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302">
                    <a:moveTo>
                      <a:pt x="31" y="0"/>
                    </a:moveTo>
                    <a:lnTo>
                      <a:pt x="79" y="0"/>
                    </a:lnTo>
                    <a:lnTo>
                      <a:pt x="121" y="72"/>
                    </a:lnTo>
                    <a:lnTo>
                      <a:pt x="169" y="0"/>
                    </a:lnTo>
                    <a:lnTo>
                      <a:pt x="198" y="0"/>
                    </a:lnTo>
                    <a:lnTo>
                      <a:pt x="202" y="23"/>
                    </a:lnTo>
                    <a:lnTo>
                      <a:pt x="211" y="44"/>
                    </a:lnTo>
                    <a:lnTo>
                      <a:pt x="226" y="62"/>
                    </a:lnTo>
                    <a:lnTo>
                      <a:pt x="175" y="62"/>
                    </a:lnTo>
                    <a:lnTo>
                      <a:pt x="175" y="63"/>
                    </a:lnTo>
                    <a:lnTo>
                      <a:pt x="160" y="67"/>
                    </a:lnTo>
                    <a:lnTo>
                      <a:pt x="148" y="76"/>
                    </a:lnTo>
                    <a:lnTo>
                      <a:pt x="141" y="89"/>
                    </a:lnTo>
                    <a:lnTo>
                      <a:pt x="137" y="104"/>
                    </a:lnTo>
                    <a:lnTo>
                      <a:pt x="137" y="302"/>
                    </a:lnTo>
                    <a:lnTo>
                      <a:pt x="42" y="302"/>
                    </a:lnTo>
                    <a:lnTo>
                      <a:pt x="42" y="274"/>
                    </a:lnTo>
                    <a:lnTo>
                      <a:pt x="38" y="274"/>
                    </a:lnTo>
                    <a:lnTo>
                      <a:pt x="34" y="275"/>
                    </a:lnTo>
                    <a:lnTo>
                      <a:pt x="21" y="272"/>
                    </a:lnTo>
                    <a:lnTo>
                      <a:pt x="9" y="265"/>
                    </a:lnTo>
                    <a:lnTo>
                      <a:pt x="3" y="254"/>
                    </a:lnTo>
                    <a:lnTo>
                      <a:pt x="0" y="240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1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7" name="Freeform 724"/>
            <p:cNvSpPr>
              <a:spLocks/>
            </p:cNvSpPr>
            <p:nvPr/>
          </p:nvSpPr>
          <p:spPr bwMode="auto">
            <a:xfrm>
              <a:off x="1279726" y="4221074"/>
              <a:ext cx="373764" cy="400554"/>
            </a:xfrm>
            <a:custGeom>
              <a:avLst/>
              <a:gdLst>
                <a:gd name="T0" fmla="*/ 266 w 467"/>
                <a:gd name="T1" fmla="*/ 13 h 526"/>
                <a:gd name="T2" fmla="*/ 276 w 467"/>
                <a:gd name="T3" fmla="*/ 61 h 526"/>
                <a:gd name="T4" fmla="*/ 245 w 467"/>
                <a:gd name="T5" fmla="*/ 90 h 526"/>
                <a:gd name="T6" fmla="*/ 279 w 467"/>
                <a:gd name="T7" fmla="*/ 203 h 526"/>
                <a:gd name="T8" fmla="*/ 375 w 467"/>
                <a:gd name="T9" fmla="*/ 152 h 526"/>
                <a:gd name="T10" fmla="*/ 398 w 467"/>
                <a:gd name="T11" fmla="*/ 115 h 526"/>
                <a:gd name="T12" fmla="*/ 440 w 467"/>
                <a:gd name="T13" fmla="*/ 112 h 526"/>
                <a:gd name="T14" fmla="*/ 466 w 467"/>
                <a:gd name="T15" fmla="*/ 145 h 526"/>
                <a:gd name="T16" fmla="*/ 456 w 467"/>
                <a:gd name="T17" fmla="*/ 185 h 526"/>
                <a:gd name="T18" fmla="*/ 415 w 467"/>
                <a:gd name="T19" fmla="*/ 201 h 526"/>
                <a:gd name="T20" fmla="*/ 304 w 467"/>
                <a:gd name="T21" fmla="*/ 236 h 526"/>
                <a:gd name="T22" fmla="*/ 308 w 467"/>
                <a:gd name="T23" fmla="*/ 278 h 526"/>
                <a:gd name="T24" fmla="*/ 401 w 467"/>
                <a:gd name="T25" fmla="*/ 330 h 526"/>
                <a:gd name="T26" fmla="*/ 444 w 467"/>
                <a:gd name="T27" fmla="*/ 331 h 526"/>
                <a:gd name="T28" fmla="*/ 467 w 467"/>
                <a:gd name="T29" fmla="*/ 366 h 526"/>
                <a:gd name="T30" fmla="*/ 452 w 467"/>
                <a:gd name="T31" fmla="*/ 406 h 526"/>
                <a:gd name="T32" fmla="*/ 412 w 467"/>
                <a:gd name="T33" fmla="*/ 416 h 526"/>
                <a:gd name="T34" fmla="*/ 379 w 467"/>
                <a:gd name="T35" fmla="*/ 389 h 526"/>
                <a:gd name="T36" fmla="*/ 291 w 467"/>
                <a:gd name="T37" fmla="*/ 311 h 526"/>
                <a:gd name="T38" fmla="*/ 245 w 467"/>
                <a:gd name="T39" fmla="*/ 338 h 526"/>
                <a:gd name="T40" fmla="*/ 270 w 467"/>
                <a:gd name="T41" fmla="*/ 452 h 526"/>
                <a:gd name="T42" fmla="*/ 276 w 467"/>
                <a:gd name="T43" fmla="*/ 498 h 526"/>
                <a:gd name="T44" fmla="*/ 234 w 467"/>
                <a:gd name="T45" fmla="*/ 526 h 526"/>
                <a:gd name="T46" fmla="*/ 191 w 467"/>
                <a:gd name="T47" fmla="*/ 498 h 526"/>
                <a:gd name="T48" fmla="*/ 197 w 467"/>
                <a:gd name="T49" fmla="*/ 452 h 526"/>
                <a:gd name="T50" fmla="*/ 221 w 467"/>
                <a:gd name="T51" fmla="*/ 338 h 526"/>
                <a:gd name="T52" fmla="*/ 175 w 467"/>
                <a:gd name="T53" fmla="*/ 311 h 526"/>
                <a:gd name="T54" fmla="*/ 87 w 467"/>
                <a:gd name="T55" fmla="*/ 389 h 526"/>
                <a:gd name="T56" fmla="*/ 54 w 467"/>
                <a:gd name="T57" fmla="*/ 416 h 526"/>
                <a:gd name="T58" fmla="*/ 14 w 467"/>
                <a:gd name="T59" fmla="*/ 406 h 526"/>
                <a:gd name="T60" fmla="*/ 0 w 467"/>
                <a:gd name="T61" fmla="*/ 366 h 526"/>
                <a:gd name="T62" fmla="*/ 22 w 467"/>
                <a:gd name="T63" fmla="*/ 331 h 526"/>
                <a:gd name="T64" fmla="*/ 66 w 467"/>
                <a:gd name="T65" fmla="*/ 330 h 526"/>
                <a:gd name="T66" fmla="*/ 159 w 467"/>
                <a:gd name="T67" fmla="*/ 278 h 526"/>
                <a:gd name="T68" fmla="*/ 163 w 467"/>
                <a:gd name="T69" fmla="*/ 236 h 526"/>
                <a:gd name="T70" fmla="*/ 52 w 467"/>
                <a:gd name="T71" fmla="*/ 201 h 526"/>
                <a:gd name="T72" fmla="*/ 10 w 467"/>
                <a:gd name="T73" fmla="*/ 185 h 526"/>
                <a:gd name="T74" fmla="*/ 0 w 467"/>
                <a:gd name="T75" fmla="*/ 145 h 526"/>
                <a:gd name="T76" fmla="*/ 27 w 467"/>
                <a:gd name="T77" fmla="*/ 112 h 526"/>
                <a:gd name="T78" fmla="*/ 68 w 467"/>
                <a:gd name="T79" fmla="*/ 115 h 526"/>
                <a:gd name="T80" fmla="*/ 91 w 467"/>
                <a:gd name="T81" fmla="*/ 152 h 526"/>
                <a:gd name="T82" fmla="*/ 188 w 467"/>
                <a:gd name="T83" fmla="*/ 203 h 526"/>
                <a:gd name="T84" fmla="*/ 221 w 467"/>
                <a:gd name="T85" fmla="*/ 90 h 526"/>
                <a:gd name="T86" fmla="*/ 190 w 467"/>
                <a:gd name="T87" fmla="*/ 61 h 526"/>
                <a:gd name="T88" fmla="*/ 200 w 467"/>
                <a:gd name="T89" fmla="*/ 1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7" h="526">
                  <a:moveTo>
                    <a:pt x="234" y="0"/>
                  </a:moveTo>
                  <a:lnTo>
                    <a:pt x="252" y="4"/>
                  </a:lnTo>
                  <a:lnTo>
                    <a:pt x="266" y="13"/>
                  </a:lnTo>
                  <a:lnTo>
                    <a:pt x="276" y="29"/>
                  </a:lnTo>
                  <a:lnTo>
                    <a:pt x="279" y="47"/>
                  </a:lnTo>
                  <a:lnTo>
                    <a:pt x="276" y="61"/>
                  </a:lnTo>
                  <a:lnTo>
                    <a:pt x="270" y="75"/>
                  </a:lnTo>
                  <a:lnTo>
                    <a:pt x="259" y="84"/>
                  </a:lnTo>
                  <a:lnTo>
                    <a:pt x="245" y="90"/>
                  </a:lnTo>
                  <a:lnTo>
                    <a:pt x="245" y="188"/>
                  </a:lnTo>
                  <a:lnTo>
                    <a:pt x="263" y="193"/>
                  </a:lnTo>
                  <a:lnTo>
                    <a:pt x="279" y="203"/>
                  </a:lnTo>
                  <a:lnTo>
                    <a:pt x="293" y="215"/>
                  </a:lnTo>
                  <a:lnTo>
                    <a:pt x="377" y="166"/>
                  </a:lnTo>
                  <a:lnTo>
                    <a:pt x="375" y="152"/>
                  </a:lnTo>
                  <a:lnTo>
                    <a:pt x="379" y="138"/>
                  </a:lnTo>
                  <a:lnTo>
                    <a:pt x="386" y="125"/>
                  </a:lnTo>
                  <a:lnTo>
                    <a:pt x="398" y="115"/>
                  </a:lnTo>
                  <a:lnTo>
                    <a:pt x="412" y="109"/>
                  </a:lnTo>
                  <a:lnTo>
                    <a:pt x="426" y="108"/>
                  </a:lnTo>
                  <a:lnTo>
                    <a:pt x="440" y="112"/>
                  </a:lnTo>
                  <a:lnTo>
                    <a:pt x="452" y="120"/>
                  </a:lnTo>
                  <a:lnTo>
                    <a:pt x="461" y="131"/>
                  </a:lnTo>
                  <a:lnTo>
                    <a:pt x="466" y="145"/>
                  </a:lnTo>
                  <a:lnTo>
                    <a:pt x="467" y="159"/>
                  </a:lnTo>
                  <a:lnTo>
                    <a:pt x="463" y="174"/>
                  </a:lnTo>
                  <a:lnTo>
                    <a:pt x="456" y="185"/>
                  </a:lnTo>
                  <a:lnTo>
                    <a:pt x="444" y="194"/>
                  </a:lnTo>
                  <a:lnTo>
                    <a:pt x="430" y="199"/>
                  </a:lnTo>
                  <a:lnTo>
                    <a:pt x="415" y="201"/>
                  </a:lnTo>
                  <a:lnTo>
                    <a:pt x="401" y="195"/>
                  </a:lnTo>
                  <a:lnTo>
                    <a:pt x="389" y="186"/>
                  </a:lnTo>
                  <a:lnTo>
                    <a:pt x="304" y="236"/>
                  </a:lnTo>
                  <a:lnTo>
                    <a:pt x="308" y="249"/>
                  </a:lnTo>
                  <a:lnTo>
                    <a:pt x="309" y="263"/>
                  </a:lnTo>
                  <a:lnTo>
                    <a:pt x="308" y="278"/>
                  </a:lnTo>
                  <a:lnTo>
                    <a:pt x="304" y="290"/>
                  </a:lnTo>
                  <a:lnTo>
                    <a:pt x="389" y="339"/>
                  </a:lnTo>
                  <a:lnTo>
                    <a:pt x="401" y="330"/>
                  </a:lnTo>
                  <a:lnTo>
                    <a:pt x="415" y="326"/>
                  </a:lnTo>
                  <a:lnTo>
                    <a:pt x="430" y="326"/>
                  </a:lnTo>
                  <a:lnTo>
                    <a:pt x="444" y="331"/>
                  </a:lnTo>
                  <a:lnTo>
                    <a:pt x="456" y="340"/>
                  </a:lnTo>
                  <a:lnTo>
                    <a:pt x="463" y="353"/>
                  </a:lnTo>
                  <a:lnTo>
                    <a:pt x="467" y="366"/>
                  </a:lnTo>
                  <a:lnTo>
                    <a:pt x="466" y="380"/>
                  </a:lnTo>
                  <a:lnTo>
                    <a:pt x="461" y="394"/>
                  </a:lnTo>
                  <a:lnTo>
                    <a:pt x="452" y="406"/>
                  </a:lnTo>
                  <a:lnTo>
                    <a:pt x="440" y="414"/>
                  </a:lnTo>
                  <a:lnTo>
                    <a:pt x="426" y="417"/>
                  </a:lnTo>
                  <a:lnTo>
                    <a:pt x="412" y="416"/>
                  </a:lnTo>
                  <a:lnTo>
                    <a:pt x="398" y="411"/>
                  </a:lnTo>
                  <a:lnTo>
                    <a:pt x="386" y="402"/>
                  </a:lnTo>
                  <a:lnTo>
                    <a:pt x="379" y="389"/>
                  </a:lnTo>
                  <a:lnTo>
                    <a:pt x="375" y="375"/>
                  </a:lnTo>
                  <a:lnTo>
                    <a:pt x="377" y="360"/>
                  </a:lnTo>
                  <a:lnTo>
                    <a:pt x="291" y="311"/>
                  </a:lnTo>
                  <a:lnTo>
                    <a:pt x="279" y="324"/>
                  </a:lnTo>
                  <a:lnTo>
                    <a:pt x="263" y="333"/>
                  </a:lnTo>
                  <a:lnTo>
                    <a:pt x="245" y="338"/>
                  </a:lnTo>
                  <a:lnTo>
                    <a:pt x="245" y="435"/>
                  </a:lnTo>
                  <a:lnTo>
                    <a:pt x="259" y="442"/>
                  </a:lnTo>
                  <a:lnTo>
                    <a:pt x="270" y="452"/>
                  </a:lnTo>
                  <a:lnTo>
                    <a:pt x="276" y="465"/>
                  </a:lnTo>
                  <a:lnTo>
                    <a:pt x="279" y="480"/>
                  </a:lnTo>
                  <a:lnTo>
                    <a:pt x="276" y="498"/>
                  </a:lnTo>
                  <a:lnTo>
                    <a:pt x="266" y="512"/>
                  </a:lnTo>
                  <a:lnTo>
                    <a:pt x="252" y="523"/>
                  </a:lnTo>
                  <a:lnTo>
                    <a:pt x="234" y="526"/>
                  </a:lnTo>
                  <a:lnTo>
                    <a:pt x="216" y="523"/>
                  </a:lnTo>
                  <a:lnTo>
                    <a:pt x="200" y="512"/>
                  </a:lnTo>
                  <a:lnTo>
                    <a:pt x="191" y="498"/>
                  </a:lnTo>
                  <a:lnTo>
                    <a:pt x="188" y="480"/>
                  </a:lnTo>
                  <a:lnTo>
                    <a:pt x="190" y="465"/>
                  </a:lnTo>
                  <a:lnTo>
                    <a:pt x="197" y="452"/>
                  </a:lnTo>
                  <a:lnTo>
                    <a:pt x="208" y="442"/>
                  </a:lnTo>
                  <a:lnTo>
                    <a:pt x="221" y="435"/>
                  </a:lnTo>
                  <a:lnTo>
                    <a:pt x="221" y="338"/>
                  </a:lnTo>
                  <a:lnTo>
                    <a:pt x="203" y="333"/>
                  </a:lnTo>
                  <a:lnTo>
                    <a:pt x="188" y="324"/>
                  </a:lnTo>
                  <a:lnTo>
                    <a:pt x="175" y="311"/>
                  </a:lnTo>
                  <a:lnTo>
                    <a:pt x="90" y="360"/>
                  </a:lnTo>
                  <a:lnTo>
                    <a:pt x="91" y="375"/>
                  </a:lnTo>
                  <a:lnTo>
                    <a:pt x="87" y="389"/>
                  </a:lnTo>
                  <a:lnTo>
                    <a:pt x="80" y="402"/>
                  </a:lnTo>
                  <a:lnTo>
                    <a:pt x="68" y="411"/>
                  </a:lnTo>
                  <a:lnTo>
                    <a:pt x="54" y="416"/>
                  </a:lnTo>
                  <a:lnTo>
                    <a:pt x="40" y="417"/>
                  </a:lnTo>
                  <a:lnTo>
                    <a:pt x="27" y="414"/>
                  </a:lnTo>
                  <a:lnTo>
                    <a:pt x="14" y="406"/>
                  </a:lnTo>
                  <a:lnTo>
                    <a:pt x="5" y="394"/>
                  </a:lnTo>
                  <a:lnTo>
                    <a:pt x="0" y="380"/>
                  </a:lnTo>
                  <a:lnTo>
                    <a:pt x="0" y="366"/>
                  </a:lnTo>
                  <a:lnTo>
                    <a:pt x="3" y="353"/>
                  </a:lnTo>
                  <a:lnTo>
                    <a:pt x="10" y="340"/>
                  </a:lnTo>
                  <a:lnTo>
                    <a:pt x="22" y="331"/>
                  </a:lnTo>
                  <a:lnTo>
                    <a:pt x="37" y="326"/>
                  </a:lnTo>
                  <a:lnTo>
                    <a:pt x="52" y="326"/>
                  </a:lnTo>
                  <a:lnTo>
                    <a:pt x="66" y="330"/>
                  </a:lnTo>
                  <a:lnTo>
                    <a:pt x="78" y="339"/>
                  </a:lnTo>
                  <a:lnTo>
                    <a:pt x="163" y="290"/>
                  </a:lnTo>
                  <a:lnTo>
                    <a:pt x="159" y="278"/>
                  </a:lnTo>
                  <a:lnTo>
                    <a:pt x="158" y="263"/>
                  </a:lnTo>
                  <a:lnTo>
                    <a:pt x="159" y="249"/>
                  </a:lnTo>
                  <a:lnTo>
                    <a:pt x="163" y="236"/>
                  </a:lnTo>
                  <a:lnTo>
                    <a:pt x="78" y="186"/>
                  </a:lnTo>
                  <a:lnTo>
                    <a:pt x="66" y="195"/>
                  </a:lnTo>
                  <a:lnTo>
                    <a:pt x="52" y="201"/>
                  </a:lnTo>
                  <a:lnTo>
                    <a:pt x="37" y="199"/>
                  </a:lnTo>
                  <a:lnTo>
                    <a:pt x="22" y="194"/>
                  </a:lnTo>
                  <a:lnTo>
                    <a:pt x="10" y="185"/>
                  </a:lnTo>
                  <a:lnTo>
                    <a:pt x="3" y="174"/>
                  </a:lnTo>
                  <a:lnTo>
                    <a:pt x="0" y="159"/>
                  </a:lnTo>
                  <a:lnTo>
                    <a:pt x="0" y="145"/>
                  </a:lnTo>
                  <a:lnTo>
                    <a:pt x="5" y="131"/>
                  </a:lnTo>
                  <a:lnTo>
                    <a:pt x="14" y="120"/>
                  </a:lnTo>
                  <a:lnTo>
                    <a:pt x="27" y="112"/>
                  </a:lnTo>
                  <a:lnTo>
                    <a:pt x="40" y="108"/>
                  </a:lnTo>
                  <a:lnTo>
                    <a:pt x="54" y="109"/>
                  </a:lnTo>
                  <a:lnTo>
                    <a:pt x="68" y="115"/>
                  </a:lnTo>
                  <a:lnTo>
                    <a:pt x="80" y="125"/>
                  </a:lnTo>
                  <a:lnTo>
                    <a:pt x="87" y="138"/>
                  </a:lnTo>
                  <a:lnTo>
                    <a:pt x="91" y="152"/>
                  </a:lnTo>
                  <a:lnTo>
                    <a:pt x="90" y="166"/>
                  </a:lnTo>
                  <a:lnTo>
                    <a:pt x="175" y="215"/>
                  </a:lnTo>
                  <a:lnTo>
                    <a:pt x="188" y="203"/>
                  </a:lnTo>
                  <a:lnTo>
                    <a:pt x="203" y="193"/>
                  </a:lnTo>
                  <a:lnTo>
                    <a:pt x="221" y="188"/>
                  </a:lnTo>
                  <a:lnTo>
                    <a:pt x="221" y="90"/>
                  </a:lnTo>
                  <a:lnTo>
                    <a:pt x="208" y="84"/>
                  </a:lnTo>
                  <a:lnTo>
                    <a:pt x="197" y="75"/>
                  </a:lnTo>
                  <a:lnTo>
                    <a:pt x="190" y="61"/>
                  </a:lnTo>
                  <a:lnTo>
                    <a:pt x="188" y="47"/>
                  </a:lnTo>
                  <a:lnTo>
                    <a:pt x="191" y="29"/>
                  </a:lnTo>
                  <a:lnTo>
                    <a:pt x="200" y="13"/>
                  </a:lnTo>
                  <a:lnTo>
                    <a:pt x="216" y="4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308990" y="3077976"/>
              <a:ext cx="315240" cy="408158"/>
              <a:chOff x="-3873501" y="3744913"/>
              <a:chExt cx="712788" cy="969963"/>
            </a:xfrm>
            <a:solidFill>
              <a:schemeClr val="bg2"/>
            </a:solidFill>
          </p:grpSpPr>
          <p:sp>
            <p:nvSpPr>
              <p:cNvPr id="115" name="Freeform 5620"/>
              <p:cNvSpPr>
                <a:spLocks/>
              </p:cNvSpPr>
              <p:nvPr/>
            </p:nvSpPr>
            <p:spPr bwMode="auto">
              <a:xfrm>
                <a:off x="-3873501" y="3744913"/>
                <a:ext cx="635000" cy="588963"/>
              </a:xfrm>
              <a:custGeom>
                <a:avLst/>
                <a:gdLst>
                  <a:gd name="T0" fmla="*/ 200 w 400"/>
                  <a:gd name="T1" fmla="*/ 0 h 371"/>
                  <a:gd name="T2" fmla="*/ 236 w 400"/>
                  <a:gd name="T3" fmla="*/ 3 h 371"/>
                  <a:gd name="T4" fmla="*/ 270 w 400"/>
                  <a:gd name="T5" fmla="*/ 12 h 371"/>
                  <a:gd name="T6" fmla="*/ 300 w 400"/>
                  <a:gd name="T7" fmla="*/ 27 h 371"/>
                  <a:gd name="T8" fmla="*/ 329 w 400"/>
                  <a:gd name="T9" fmla="*/ 48 h 371"/>
                  <a:gd name="T10" fmla="*/ 353 w 400"/>
                  <a:gd name="T11" fmla="*/ 71 h 371"/>
                  <a:gd name="T12" fmla="*/ 373 w 400"/>
                  <a:gd name="T13" fmla="*/ 99 h 371"/>
                  <a:gd name="T14" fmla="*/ 388 w 400"/>
                  <a:gd name="T15" fmla="*/ 131 h 371"/>
                  <a:gd name="T16" fmla="*/ 397 w 400"/>
                  <a:gd name="T17" fmla="*/ 165 h 371"/>
                  <a:gd name="T18" fmla="*/ 400 w 400"/>
                  <a:gd name="T19" fmla="*/ 200 h 371"/>
                  <a:gd name="T20" fmla="*/ 398 w 400"/>
                  <a:gd name="T21" fmla="*/ 229 h 371"/>
                  <a:gd name="T22" fmla="*/ 391 w 400"/>
                  <a:gd name="T23" fmla="*/ 259 h 371"/>
                  <a:gd name="T24" fmla="*/ 381 w 400"/>
                  <a:gd name="T25" fmla="*/ 285 h 371"/>
                  <a:gd name="T26" fmla="*/ 332 w 400"/>
                  <a:gd name="T27" fmla="*/ 253 h 371"/>
                  <a:gd name="T28" fmla="*/ 340 w 400"/>
                  <a:gd name="T29" fmla="*/ 228 h 371"/>
                  <a:gd name="T30" fmla="*/ 342 w 400"/>
                  <a:gd name="T31" fmla="*/ 200 h 371"/>
                  <a:gd name="T32" fmla="*/ 340 w 400"/>
                  <a:gd name="T33" fmla="*/ 171 h 371"/>
                  <a:gd name="T34" fmla="*/ 331 w 400"/>
                  <a:gd name="T35" fmla="*/ 144 h 371"/>
                  <a:gd name="T36" fmla="*/ 319 w 400"/>
                  <a:gd name="T37" fmla="*/ 120 h 371"/>
                  <a:gd name="T38" fmla="*/ 300 w 400"/>
                  <a:gd name="T39" fmla="*/ 99 h 371"/>
                  <a:gd name="T40" fmla="*/ 280 w 400"/>
                  <a:gd name="T41" fmla="*/ 82 h 371"/>
                  <a:gd name="T42" fmla="*/ 255 w 400"/>
                  <a:gd name="T43" fmla="*/ 68 h 371"/>
                  <a:gd name="T44" fmla="*/ 229 w 400"/>
                  <a:gd name="T45" fmla="*/ 60 h 371"/>
                  <a:gd name="T46" fmla="*/ 200 w 400"/>
                  <a:gd name="T47" fmla="*/ 57 h 371"/>
                  <a:gd name="T48" fmla="*/ 171 w 400"/>
                  <a:gd name="T49" fmla="*/ 60 h 371"/>
                  <a:gd name="T50" fmla="*/ 145 w 400"/>
                  <a:gd name="T51" fmla="*/ 68 h 371"/>
                  <a:gd name="T52" fmla="*/ 120 w 400"/>
                  <a:gd name="T53" fmla="*/ 82 h 371"/>
                  <a:gd name="T54" fmla="*/ 99 w 400"/>
                  <a:gd name="T55" fmla="*/ 99 h 371"/>
                  <a:gd name="T56" fmla="*/ 81 w 400"/>
                  <a:gd name="T57" fmla="*/ 120 h 371"/>
                  <a:gd name="T58" fmla="*/ 69 w 400"/>
                  <a:gd name="T59" fmla="*/ 144 h 371"/>
                  <a:gd name="T60" fmla="*/ 60 w 400"/>
                  <a:gd name="T61" fmla="*/ 171 h 371"/>
                  <a:gd name="T62" fmla="*/ 57 w 400"/>
                  <a:gd name="T63" fmla="*/ 200 h 371"/>
                  <a:gd name="T64" fmla="*/ 60 w 400"/>
                  <a:gd name="T65" fmla="*/ 227 h 371"/>
                  <a:gd name="T66" fmla="*/ 67 w 400"/>
                  <a:gd name="T67" fmla="*/ 253 h 371"/>
                  <a:gd name="T68" fmla="*/ 80 w 400"/>
                  <a:gd name="T69" fmla="*/ 276 h 371"/>
                  <a:gd name="T70" fmla="*/ 96 w 400"/>
                  <a:gd name="T71" fmla="*/ 298 h 371"/>
                  <a:gd name="T72" fmla="*/ 115 w 400"/>
                  <a:gd name="T73" fmla="*/ 315 h 371"/>
                  <a:gd name="T74" fmla="*/ 97 w 400"/>
                  <a:gd name="T75" fmla="*/ 371 h 371"/>
                  <a:gd name="T76" fmla="*/ 70 w 400"/>
                  <a:gd name="T77" fmla="*/ 352 h 371"/>
                  <a:gd name="T78" fmla="*/ 46 w 400"/>
                  <a:gd name="T79" fmla="*/ 328 h 371"/>
                  <a:gd name="T80" fmla="*/ 27 w 400"/>
                  <a:gd name="T81" fmla="*/ 300 h 371"/>
                  <a:gd name="T82" fmla="*/ 12 w 400"/>
                  <a:gd name="T83" fmla="*/ 269 h 371"/>
                  <a:gd name="T84" fmla="*/ 3 w 400"/>
                  <a:gd name="T85" fmla="*/ 235 h 371"/>
                  <a:gd name="T86" fmla="*/ 0 w 400"/>
                  <a:gd name="T87" fmla="*/ 200 h 371"/>
                  <a:gd name="T88" fmla="*/ 3 w 400"/>
                  <a:gd name="T89" fmla="*/ 165 h 371"/>
                  <a:gd name="T90" fmla="*/ 13 w 400"/>
                  <a:gd name="T91" fmla="*/ 131 h 371"/>
                  <a:gd name="T92" fmla="*/ 28 w 400"/>
                  <a:gd name="T93" fmla="*/ 99 h 371"/>
                  <a:gd name="T94" fmla="*/ 47 w 400"/>
                  <a:gd name="T95" fmla="*/ 71 h 371"/>
                  <a:gd name="T96" fmla="*/ 71 w 400"/>
                  <a:gd name="T97" fmla="*/ 48 h 371"/>
                  <a:gd name="T98" fmla="*/ 99 w 400"/>
                  <a:gd name="T99" fmla="*/ 27 h 371"/>
                  <a:gd name="T100" fmla="*/ 130 w 400"/>
                  <a:gd name="T101" fmla="*/ 12 h 371"/>
                  <a:gd name="T102" fmla="*/ 164 w 400"/>
                  <a:gd name="T103" fmla="*/ 3 h 371"/>
                  <a:gd name="T104" fmla="*/ 200 w 400"/>
                  <a:gd name="T105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0" h="371">
                    <a:moveTo>
                      <a:pt x="200" y="0"/>
                    </a:moveTo>
                    <a:lnTo>
                      <a:pt x="236" y="3"/>
                    </a:lnTo>
                    <a:lnTo>
                      <a:pt x="270" y="12"/>
                    </a:lnTo>
                    <a:lnTo>
                      <a:pt x="300" y="27"/>
                    </a:lnTo>
                    <a:lnTo>
                      <a:pt x="329" y="48"/>
                    </a:lnTo>
                    <a:lnTo>
                      <a:pt x="353" y="71"/>
                    </a:lnTo>
                    <a:lnTo>
                      <a:pt x="373" y="99"/>
                    </a:lnTo>
                    <a:lnTo>
                      <a:pt x="388" y="131"/>
                    </a:lnTo>
                    <a:lnTo>
                      <a:pt x="397" y="165"/>
                    </a:lnTo>
                    <a:lnTo>
                      <a:pt x="400" y="200"/>
                    </a:lnTo>
                    <a:lnTo>
                      <a:pt x="398" y="229"/>
                    </a:lnTo>
                    <a:lnTo>
                      <a:pt x="391" y="259"/>
                    </a:lnTo>
                    <a:lnTo>
                      <a:pt x="381" y="285"/>
                    </a:lnTo>
                    <a:lnTo>
                      <a:pt x="332" y="253"/>
                    </a:lnTo>
                    <a:lnTo>
                      <a:pt x="340" y="228"/>
                    </a:lnTo>
                    <a:lnTo>
                      <a:pt x="342" y="200"/>
                    </a:lnTo>
                    <a:lnTo>
                      <a:pt x="340" y="171"/>
                    </a:lnTo>
                    <a:lnTo>
                      <a:pt x="331" y="144"/>
                    </a:lnTo>
                    <a:lnTo>
                      <a:pt x="319" y="120"/>
                    </a:lnTo>
                    <a:lnTo>
                      <a:pt x="300" y="99"/>
                    </a:lnTo>
                    <a:lnTo>
                      <a:pt x="280" y="82"/>
                    </a:lnTo>
                    <a:lnTo>
                      <a:pt x="255" y="68"/>
                    </a:lnTo>
                    <a:lnTo>
                      <a:pt x="229" y="60"/>
                    </a:lnTo>
                    <a:lnTo>
                      <a:pt x="200" y="57"/>
                    </a:lnTo>
                    <a:lnTo>
                      <a:pt x="171" y="60"/>
                    </a:lnTo>
                    <a:lnTo>
                      <a:pt x="145" y="68"/>
                    </a:lnTo>
                    <a:lnTo>
                      <a:pt x="120" y="82"/>
                    </a:lnTo>
                    <a:lnTo>
                      <a:pt x="99" y="99"/>
                    </a:lnTo>
                    <a:lnTo>
                      <a:pt x="81" y="120"/>
                    </a:lnTo>
                    <a:lnTo>
                      <a:pt x="69" y="144"/>
                    </a:lnTo>
                    <a:lnTo>
                      <a:pt x="60" y="171"/>
                    </a:lnTo>
                    <a:lnTo>
                      <a:pt x="57" y="200"/>
                    </a:lnTo>
                    <a:lnTo>
                      <a:pt x="60" y="227"/>
                    </a:lnTo>
                    <a:lnTo>
                      <a:pt x="67" y="253"/>
                    </a:lnTo>
                    <a:lnTo>
                      <a:pt x="80" y="276"/>
                    </a:lnTo>
                    <a:lnTo>
                      <a:pt x="96" y="298"/>
                    </a:lnTo>
                    <a:lnTo>
                      <a:pt x="115" y="315"/>
                    </a:lnTo>
                    <a:lnTo>
                      <a:pt x="97" y="371"/>
                    </a:lnTo>
                    <a:lnTo>
                      <a:pt x="70" y="352"/>
                    </a:lnTo>
                    <a:lnTo>
                      <a:pt x="46" y="328"/>
                    </a:lnTo>
                    <a:lnTo>
                      <a:pt x="27" y="300"/>
                    </a:lnTo>
                    <a:lnTo>
                      <a:pt x="12" y="269"/>
                    </a:lnTo>
                    <a:lnTo>
                      <a:pt x="3" y="235"/>
                    </a:lnTo>
                    <a:lnTo>
                      <a:pt x="0" y="200"/>
                    </a:lnTo>
                    <a:lnTo>
                      <a:pt x="3" y="165"/>
                    </a:lnTo>
                    <a:lnTo>
                      <a:pt x="13" y="131"/>
                    </a:lnTo>
                    <a:lnTo>
                      <a:pt x="28" y="99"/>
                    </a:lnTo>
                    <a:lnTo>
                      <a:pt x="47" y="71"/>
                    </a:lnTo>
                    <a:lnTo>
                      <a:pt x="71" y="48"/>
                    </a:lnTo>
                    <a:lnTo>
                      <a:pt x="99" y="27"/>
                    </a:lnTo>
                    <a:lnTo>
                      <a:pt x="130" y="12"/>
                    </a:lnTo>
                    <a:lnTo>
                      <a:pt x="164" y="3"/>
                    </a:lnTo>
                    <a:lnTo>
                      <a:pt x="2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5621"/>
              <p:cNvSpPr>
                <a:spLocks/>
              </p:cNvSpPr>
              <p:nvPr/>
            </p:nvSpPr>
            <p:spPr bwMode="auto">
              <a:xfrm>
                <a:off x="-3675063" y="3983038"/>
                <a:ext cx="514350" cy="731838"/>
              </a:xfrm>
              <a:custGeom>
                <a:avLst/>
                <a:gdLst>
                  <a:gd name="T0" fmla="*/ 75 w 324"/>
                  <a:gd name="T1" fmla="*/ 0 h 461"/>
                  <a:gd name="T2" fmla="*/ 89 w 324"/>
                  <a:gd name="T3" fmla="*/ 3 h 461"/>
                  <a:gd name="T4" fmla="*/ 100 w 324"/>
                  <a:gd name="T5" fmla="*/ 10 h 461"/>
                  <a:gd name="T6" fmla="*/ 108 w 324"/>
                  <a:gd name="T7" fmla="*/ 21 h 461"/>
                  <a:gd name="T8" fmla="*/ 111 w 324"/>
                  <a:gd name="T9" fmla="*/ 35 h 461"/>
                  <a:gd name="T10" fmla="*/ 111 w 324"/>
                  <a:gd name="T11" fmla="*/ 170 h 461"/>
                  <a:gd name="T12" fmla="*/ 112 w 324"/>
                  <a:gd name="T13" fmla="*/ 170 h 461"/>
                  <a:gd name="T14" fmla="*/ 119 w 324"/>
                  <a:gd name="T15" fmla="*/ 162 h 461"/>
                  <a:gd name="T16" fmla="*/ 129 w 324"/>
                  <a:gd name="T17" fmla="*/ 158 h 461"/>
                  <a:gd name="T18" fmla="*/ 139 w 324"/>
                  <a:gd name="T19" fmla="*/ 157 h 461"/>
                  <a:gd name="T20" fmla="*/ 152 w 324"/>
                  <a:gd name="T21" fmla="*/ 158 h 461"/>
                  <a:gd name="T22" fmla="*/ 161 w 324"/>
                  <a:gd name="T23" fmla="*/ 163 h 461"/>
                  <a:gd name="T24" fmla="*/ 169 w 324"/>
                  <a:gd name="T25" fmla="*/ 169 h 461"/>
                  <a:gd name="T26" fmla="*/ 174 w 324"/>
                  <a:gd name="T27" fmla="*/ 174 h 461"/>
                  <a:gd name="T28" fmla="*/ 180 w 324"/>
                  <a:gd name="T29" fmla="*/ 177 h 461"/>
                  <a:gd name="T30" fmla="*/ 192 w 324"/>
                  <a:gd name="T31" fmla="*/ 179 h 461"/>
                  <a:gd name="T32" fmla="*/ 204 w 324"/>
                  <a:gd name="T33" fmla="*/ 177 h 461"/>
                  <a:gd name="T34" fmla="*/ 215 w 324"/>
                  <a:gd name="T35" fmla="*/ 175 h 461"/>
                  <a:gd name="T36" fmla="*/ 227 w 324"/>
                  <a:gd name="T37" fmla="*/ 175 h 461"/>
                  <a:gd name="T38" fmla="*/ 239 w 324"/>
                  <a:gd name="T39" fmla="*/ 182 h 461"/>
                  <a:gd name="T40" fmla="*/ 249 w 324"/>
                  <a:gd name="T41" fmla="*/ 191 h 461"/>
                  <a:gd name="T42" fmla="*/ 258 w 324"/>
                  <a:gd name="T43" fmla="*/ 201 h 461"/>
                  <a:gd name="T44" fmla="*/ 267 w 324"/>
                  <a:gd name="T45" fmla="*/ 207 h 461"/>
                  <a:gd name="T46" fmla="*/ 270 w 324"/>
                  <a:gd name="T47" fmla="*/ 207 h 461"/>
                  <a:gd name="T48" fmla="*/ 272 w 324"/>
                  <a:gd name="T49" fmla="*/ 208 h 461"/>
                  <a:gd name="T50" fmla="*/ 279 w 324"/>
                  <a:gd name="T51" fmla="*/ 207 h 461"/>
                  <a:gd name="T52" fmla="*/ 289 w 324"/>
                  <a:gd name="T53" fmla="*/ 208 h 461"/>
                  <a:gd name="T54" fmla="*/ 299 w 324"/>
                  <a:gd name="T55" fmla="*/ 211 h 461"/>
                  <a:gd name="T56" fmla="*/ 310 w 324"/>
                  <a:gd name="T57" fmla="*/ 218 h 461"/>
                  <a:gd name="T58" fmla="*/ 317 w 324"/>
                  <a:gd name="T59" fmla="*/ 227 h 461"/>
                  <a:gd name="T60" fmla="*/ 323 w 324"/>
                  <a:gd name="T61" fmla="*/ 237 h 461"/>
                  <a:gd name="T62" fmla="*/ 323 w 324"/>
                  <a:gd name="T63" fmla="*/ 252 h 461"/>
                  <a:gd name="T64" fmla="*/ 323 w 324"/>
                  <a:gd name="T65" fmla="*/ 252 h 461"/>
                  <a:gd name="T66" fmla="*/ 324 w 324"/>
                  <a:gd name="T67" fmla="*/ 252 h 461"/>
                  <a:gd name="T68" fmla="*/ 306 w 324"/>
                  <a:gd name="T69" fmla="*/ 375 h 461"/>
                  <a:gd name="T70" fmla="*/ 270 w 324"/>
                  <a:gd name="T71" fmla="*/ 461 h 461"/>
                  <a:gd name="T72" fmla="*/ 61 w 324"/>
                  <a:gd name="T73" fmla="*/ 461 h 461"/>
                  <a:gd name="T74" fmla="*/ 10 w 324"/>
                  <a:gd name="T75" fmla="*/ 364 h 461"/>
                  <a:gd name="T76" fmla="*/ 10 w 324"/>
                  <a:gd name="T77" fmla="*/ 364 h 461"/>
                  <a:gd name="T78" fmla="*/ 3 w 324"/>
                  <a:gd name="T79" fmla="*/ 352 h 461"/>
                  <a:gd name="T80" fmla="*/ 0 w 324"/>
                  <a:gd name="T81" fmla="*/ 340 h 461"/>
                  <a:gd name="T82" fmla="*/ 0 w 324"/>
                  <a:gd name="T83" fmla="*/ 286 h 461"/>
                  <a:gd name="T84" fmla="*/ 3 w 324"/>
                  <a:gd name="T85" fmla="*/ 273 h 461"/>
                  <a:gd name="T86" fmla="*/ 10 w 324"/>
                  <a:gd name="T87" fmla="*/ 262 h 461"/>
                  <a:gd name="T88" fmla="*/ 10 w 324"/>
                  <a:gd name="T89" fmla="*/ 262 h 461"/>
                  <a:gd name="T90" fmla="*/ 10 w 324"/>
                  <a:gd name="T91" fmla="*/ 261 h 461"/>
                  <a:gd name="T92" fmla="*/ 13 w 324"/>
                  <a:gd name="T93" fmla="*/ 259 h 461"/>
                  <a:gd name="T94" fmla="*/ 15 w 324"/>
                  <a:gd name="T95" fmla="*/ 257 h 461"/>
                  <a:gd name="T96" fmla="*/ 39 w 324"/>
                  <a:gd name="T97" fmla="*/ 237 h 461"/>
                  <a:gd name="T98" fmla="*/ 39 w 324"/>
                  <a:gd name="T99" fmla="*/ 35 h 461"/>
                  <a:gd name="T100" fmla="*/ 41 w 324"/>
                  <a:gd name="T101" fmla="*/ 21 h 461"/>
                  <a:gd name="T102" fmla="*/ 49 w 324"/>
                  <a:gd name="T103" fmla="*/ 10 h 461"/>
                  <a:gd name="T104" fmla="*/ 61 w 324"/>
                  <a:gd name="T105" fmla="*/ 3 h 461"/>
                  <a:gd name="T106" fmla="*/ 75 w 324"/>
                  <a:gd name="T107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4" h="461">
                    <a:moveTo>
                      <a:pt x="75" y="0"/>
                    </a:moveTo>
                    <a:lnTo>
                      <a:pt x="89" y="3"/>
                    </a:lnTo>
                    <a:lnTo>
                      <a:pt x="100" y="10"/>
                    </a:lnTo>
                    <a:lnTo>
                      <a:pt x="108" y="21"/>
                    </a:lnTo>
                    <a:lnTo>
                      <a:pt x="111" y="35"/>
                    </a:lnTo>
                    <a:lnTo>
                      <a:pt x="111" y="170"/>
                    </a:lnTo>
                    <a:lnTo>
                      <a:pt x="112" y="170"/>
                    </a:lnTo>
                    <a:lnTo>
                      <a:pt x="119" y="162"/>
                    </a:lnTo>
                    <a:lnTo>
                      <a:pt x="129" y="158"/>
                    </a:lnTo>
                    <a:lnTo>
                      <a:pt x="139" y="157"/>
                    </a:lnTo>
                    <a:lnTo>
                      <a:pt x="152" y="158"/>
                    </a:lnTo>
                    <a:lnTo>
                      <a:pt x="161" y="163"/>
                    </a:lnTo>
                    <a:lnTo>
                      <a:pt x="169" y="169"/>
                    </a:lnTo>
                    <a:lnTo>
                      <a:pt x="174" y="174"/>
                    </a:lnTo>
                    <a:lnTo>
                      <a:pt x="180" y="177"/>
                    </a:lnTo>
                    <a:lnTo>
                      <a:pt x="192" y="179"/>
                    </a:lnTo>
                    <a:lnTo>
                      <a:pt x="204" y="177"/>
                    </a:lnTo>
                    <a:lnTo>
                      <a:pt x="215" y="175"/>
                    </a:lnTo>
                    <a:lnTo>
                      <a:pt x="227" y="175"/>
                    </a:lnTo>
                    <a:lnTo>
                      <a:pt x="239" y="182"/>
                    </a:lnTo>
                    <a:lnTo>
                      <a:pt x="249" y="191"/>
                    </a:lnTo>
                    <a:lnTo>
                      <a:pt x="258" y="201"/>
                    </a:lnTo>
                    <a:lnTo>
                      <a:pt x="267" y="207"/>
                    </a:lnTo>
                    <a:lnTo>
                      <a:pt x="270" y="207"/>
                    </a:lnTo>
                    <a:lnTo>
                      <a:pt x="272" y="208"/>
                    </a:lnTo>
                    <a:lnTo>
                      <a:pt x="279" y="207"/>
                    </a:lnTo>
                    <a:lnTo>
                      <a:pt x="289" y="208"/>
                    </a:lnTo>
                    <a:lnTo>
                      <a:pt x="299" y="211"/>
                    </a:lnTo>
                    <a:lnTo>
                      <a:pt x="310" y="218"/>
                    </a:lnTo>
                    <a:lnTo>
                      <a:pt x="317" y="227"/>
                    </a:lnTo>
                    <a:lnTo>
                      <a:pt x="323" y="237"/>
                    </a:lnTo>
                    <a:lnTo>
                      <a:pt x="323" y="252"/>
                    </a:lnTo>
                    <a:lnTo>
                      <a:pt x="323" y="252"/>
                    </a:lnTo>
                    <a:lnTo>
                      <a:pt x="324" y="252"/>
                    </a:lnTo>
                    <a:lnTo>
                      <a:pt x="306" y="375"/>
                    </a:lnTo>
                    <a:lnTo>
                      <a:pt x="270" y="461"/>
                    </a:lnTo>
                    <a:lnTo>
                      <a:pt x="61" y="461"/>
                    </a:lnTo>
                    <a:lnTo>
                      <a:pt x="10" y="364"/>
                    </a:lnTo>
                    <a:lnTo>
                      <a:pt x="10" y="364"/>
                    </a:lnTo>
                    <a:lnTo>
                      <a:pt x="3" y="352"/>
                    </a:lnTo>
                    <a:lnTo>
                      <a:pt x="0" y="340"/>
                    </a:lnTo>
                    <a:lnTo>
                      <a:pt x="0" y="286"/>
                    </a:lnTo>
                    <a:lnTo>
                      <a:pt x="3" y="273"/>
                    </a:lnTo>
                    <a:lnTo>
                      <a:pt x="10" y="262"/>
                    </a:lnTo>
                    <a:lnTo>
                      <a:pt x="10" y="262"/>
                    </a:lnTo>
                    <a:lnTo>
                      <a:pt x="10" y="261"/>
                    </a:lnTo>
                    <a:lnTo>
                      <a:pt x="13" y="259"/>
                    </a:lnTo>
                    <a:lnTo>
                      <a:pt x="15" y="257"/>
                    </a:lnTo>
                    <a:lnTo>
                      <a:pt x="39" y="237"/>
                    </a:lnTo>
                    <a:lnTo>
                      <a:pt x="39" y="35"/>
                    </a:lnTo>
                    <a:lnTo>
                      <a:pt x="41" y="21"/>
                    </a:lnTo>
                    <a:lnTo>
                      <a:pt x="49" y="10"/>
                    </a:lnTo>
                    <a:lnTo>
                      <a:pt x="61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77" tIns="34288" rIns="68577" bIns="3428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7655115" y="3124855"/>
            <a:ext cx="245932" cy="357762"/>
            <a:chOff x="4156359" y="3959975"/>
            <a:chExt cx="219075" cy="334948"/>
          </a:xfrm>
          <a:solidFill>
            <a:schemeClr val="bg2"/>
          </a:solidFill>
        </p:grpSpPr>
        <p:sp>
          <p:nvSpPr>
            <p:cNvPr id="129" name="Freeform 282"/>
            <p:cNvSpPr>
              <a:spLocks/>
            </p:cNvSpPr>
            <p:nvPr/>
          </p:nvSpPr>
          <p:spPr bwMode="auto">
            <a:xfrm>
              <a:off x="4324635" y="4164744"/>
              <a:ext cx="9525" cy="6349"/>
            </a:xfrm>
            <a:custGeom>
              <a:avLst/>
              <a:gdLst>
                <a:gd name="T0" fmla="*/ 14 w 20"/>
                <a:gd name="T1" fmla="*/ 0 h 12"/>
                <a:gd name="T2" fmla="*/ 18 w 20"/>
                <a:gd name="T3" fmla="*/ 1 h 12"/>
                <a:gd name="T4" fmla="*/ 20 w 20"/>
                <a:gd name="T5" fmla="*/ 3 h 12"/>
                <a:gd name="T6" fmla="*/ 18 w 20"/>
                <a:gd name="T7" fmla="*/ 5 h 12"/>
                <a:gd name="T8" fmla="*/ 13 w 20"/>
                <a:gd name="T9" fmla="*/ 9 h 12"/>
                <a:gd name="T10" fmla="*/ 8 w 20"/>
                <a:gd name="T11" fmla="*/ 10 h 12"/>
                <a:gd name="T12" fmla="*/ 2 w 20"/>
                <a:gd name="T13" fmla="*/ 11 h 12"/>
                <a:gd name="T14" fmla="*/ 0 w 20"/>
                <a:gd name="T15" fmla="*/ 12 h 12"/>
                <a:gd name="T16" fmla="*/ 0 w 20"/>
                <a:gd name="T17" fmla="*/ 12 h 12"/>
                <a:gd name="T18" fmla="*/ 1 w 20"/>
                <a:gd name="T19" fmla="*/ 7 h 12"/>
                <a:gd name="T20" fmla="*/ 3 w 20"/>
                <a:gd name="T21" fmla="*/ 4 h 12"/>
                <a:gd name="T22" fmla="*/ 6 w 20"/>
                <a:gd name="T23" fmla="*/ 1 h 12"/>
                <a:gd name="T24" fmla="*/ 11 w 20"/>
                <a:gd name="T25" fmla="*/ 0 h 12"/>
                <a:gd name="T26" fmla="*/ 14 w 20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lnTo>
                    <a:pt x="18" y="1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3" y="9"/>
                  </a:lnTo>
                  <a:lnTo>
                    <a:pt x="8" y="10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283"/>
            <p:cNvSpPr>
              <a:spLocks/>
            </p:cNvSpPr>
            <p:nvPr/>
          </p:nvSpPr>
          <p:spPr bwMode="auto">
            <a:xfrm>
              <a:off x="4197635" y="4164744"/>
              <a:ext cx="11112" cy="6349"/>
            </a:xfrm>
            <a:custGeom>
              <a:avLst/>
              <a:gdLst>
                <a:gd name="T0" fmla="*/ 6 w 21"/>
                <a:gd name="T1" fmla="*/ 0 h 12"/>
                <a:gd name="T2" fmla="*/ 10 w 21"/>
                <a:gd name="T3" fmla="*/ 0 h 12"/>
                <a:gd name="T4" fmla="*/ 13 w 21"/>
                <a:gd name="T5" fmla="*/ 1 h 12"/>
                <a:gd name="T6" fmla="*/ 17 w 21"/>
                <a:gd name="T7" fmla="*/ 4 h 12"/>
                <a:gd name="T8" fmla="*/ 19 w 21"/>
                <a:gd name="T9" fmla="*/ 7 h 12"/>
                <a:gd name="T10" fmla="*/ 19 w 21"/>
                <a:gd name="T11" fmla="*/ 11 h 12"/>
                <a:gd name="T12" fmla="*/ 21 w 21"/>
                <a:gd name="T13" fmla="*/ 12 h 12"/>
                <a:gd name="T14" fmla="*/ 16 w 21"/>
                <a:gd name="T15" fmla="*/ 11 h 12"/>
                <a:gd name="T16" fmla="*/ 11 w 21"/>
                <a:gd name="T17" fmla="*/ 10 h 12"/>
                <a:gd name="T18" fmla="*/ 6 w 21"/>
                <a:gd name="T19" fmla="*/ 7 h 12"/>
                <a:gd name="T20" fmla="*/ 2 w 21"/>
                <a:gd name="T21" fmla="*/ 5 h 12"/>
                <a:gd name="T22" fmla="*/ 0 w 21"/>
                <a:gd name="T23" fmla="*/ 4 h 12"/>
                <a:gd name="T24" fmla="*/ 2 w 21"/>
                <a:gd name="T25" fmla="*/ 1 h 12"/>
                <a:gd name="T26" fmla="*/ 6 w 21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2">
                  <a:moveTo>
                    <a:pt x="6" y="0"/>
                  </a:moveTo>
                  <a:lnTo>
                    <a:pt x="10" y="0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1" y="12"/>
                  </a:lnTo>
                  <a:lnTo>
                    <a:pt x="16" y="11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284"/>
            <p:cNvSpPr>
              <a:spLocks/>
            </p:cNvSpPr>
            <p:nvPr/>
          </p:nvSpPr>
          <p:spPr bwMode="auto">
            <a:xfrm>
              <a:off x="4176997" y="4180624"/>
              <a:ext cx="179387" cy="114299"/>
            </a:xfrm>
            <a:custGeom>
              <a:avLst/>
              <a:gdLst>
                <a:gd name="T0" fmla="*/ 307 w 340"/>
                <a:gd name="T1" fmla="*/ 0 h 217"/>
                <a:gd name="T2" fmla="*/ 340 w 340"/>
                <a:gd name="T3" fmla="*/ 202 h 217"/>
                <a:gd name="T4" fmla="*/ 340 w 340"/>
                <a:gd name="T5" fmla="*/ 206 h 217"/>
                <a:gd name="T6" fmla="*/ 339 w 340"/>
                <a:gd name="T7" fmla="*/ 210 h 217"/>
                <a:gd name="T8" fmla="*/ 336 w 340"/>
                <a:gd name="T9" fmla="*/ 214 h 217"/>
                <a:gd name="T10" fmla="*/ 333 w 340"/>
                <a:gd name="T11" fmla="*/ 216 h 217"/>
                <a:gd name="T12" fmla="*/ 329 w 340"/>
                <a:gd name="T13" fmla="*/ 216 h 217"/>
                <a:gd name="T14" fmla="*/ 325 w 340"/>
                <a:gd name="T15" fmla="*/ 216 h 217"/>
                <a:gd name="T16" fmla="*/ 170 w 340"/>
                <a:gd name="T17" fmla="*/ 175 h 217"/>
                <a:gd name="T18" fmla="*/ 15 w 340"/>
                <a:gd name="T19" fmla="*/ 217 h 217"/>
                <a:gd name="T20" fmla="*/ 12 w 340"/>
                <a:gd name="T21" fmla="*/ 217 h 217"/>
                <a:gd name="T22" fmla="*/ 9 w 340"/>
                <a:gd name="T23" fmla="*/ 217 h 217"/>
                <a:gd name="T24" fmla="*/ 6 w 340"/>
                <a:gd name="T25" fmla="*/ 216 h 217"/>
                <a:gd name="T26" fmla="*/ 4 w 340"/>
                <a:gd name="T27" fmla="*/ 214 h 217"/>
                <a:gd name="T28" fmla="*/ 1 w 340"/>
                <a:gd name="T29" fmla="*/ 211 h 217"/>
                <a:gd name="T30" fmla="*/ 0 w 340"/>
                <a:gd name="T31" fmla="*/ 207 h 217"/>
                <a:gd name="T32" fmla="*/ 0 w 340"/>
                <a:gd name="T33" fmla="*/ 202 h 217"/>
                <a:gd name="T34" fmla="*/ 33 w 340"/>
                <a:gd name="T35" fmla="*/ 0 h 217"/>
                <a:gd name="T36" fmla="*/ 37 w 340"/>
                <a:gd name="T37" fmla="*/ 2 h 217"/>
                <a:gd name="T38" fmla="*/ 46 w 340"/>
                <a:gd name="T39" fmla="*/ 5 h 217"/>
                <a:gd name="T40" fmla="*/ 54 w 340"/>
                <a:gd name="T41" fmla="*/ 8 h 217"/>
                <a:gd name="T42" fmla="*/ 57 w 340"/>
                <a:gd name="T43" fmla="*/ 8 h 217"/>
                <a:gd name="T44" fmla="*/ 27 w 340"/>
                <a:gd name="T45" fmla="*/ 188 h 217"/>
                <a:gd name="T46" fmla="*/ 65 w 340"/>
                <a:gd name="T47" fmla="*/ 178 h 217"/>
                <a:gd name="T48" fmla="*/ 75 w 340"/>
                <a:gd name="T49" fmla="*/ 175 h 217"/>
                <a:gd name="T50" fmla="*/ 84 w 340"/>
                <a:gd name="T51" fmla="*/ 173 h 217"/>
                <a:gd name="T52" fmla="*/ 166 w 340"/>
                <a:gd name="T53" fmla="*/ 151 h 217"/>
                <a:gd name="T54" fmla="*/ 170 w 340"/>
                <a:gd name="T55" fmla="*/ 151 h 217"/>
                <a:gd name="T56" fmla="*/ 174 w 340"/>
                <a:gd name="T57" fmla="*/ 151 h 217"/>
                <a:gd name="T58" fmla="*/ 255 w 340"/>
                <a:gd name="T59" fmla="*/ 173 h 217"/>
                <a:gd name="T60" fmla="*/ 265 w 340"/>
                <a:gd name="T61" fmla="*/ 175 h 217"/>
                <a:gd name="T62" fmla="*/ 274 w 340"/>
                <a:gd name="T63" fmla="*/ 177 h 217"/>
                <a:gd name="T64" fmla="*/ 313 w 340"/>
                <a:gd name="T65" fmla="*/ 188 h 217"/>
                <a:gd name="T66" fmla="*/ 283 w 340"/>
                <a:gd name="T67" fmla="*/ 8 h 217"/>
                <a:gd name="T68" fmla="*/ 287 w 340"/>
                <a:gd name="T69" fmla="*/ 8 h 217"/>
                <a:gd name="T70" fmla="*/ 295 w 340"/>
                <a:gd name="T71" fmla="*/ 5 h 217"/>
                <a:gd name="T72" fmla="*/ 303 w 340"/>
                <a:gd name="T73" fmla="*/ 2 h 217"/>
                <a:gd name="T74" fmla="*/ 307 w 340"/>
                <a:gd name="T7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0" h="217">
                  <a:moveTo>
                    <a:pt x="307" y="0"/>
                  </a:moveTo>
                  <a:lnTo>
                    <a:pt x="340" y="202"/>
                  </a:lnTo>
                  <a:lnTo>
                    <a:pt x="340" y="206"/>
                  </a:lnTo>
                  <a:lnTo>
                    <a:pt x="339" y="210"/>
                  </a:lnTo>
                  <a:lnTo>
                    <a:pt x="336" y="214"/>
                  </a:lnTo>
                  <a:lnTo>
                    <a:pt x="333" y="216"/>
                  </a:lnTo>
                  <a:lnTo>
                    <a:pt x="329" y="216"/>
                  </a:lnTo>
                  <a:lnTo>
                    <a:pt x="325" y="216"/>
                  </a:lnTo>
                  <a:lnTo>
                    <a:pt x="170" y="175"/>
                  </a:lnTo>
                  <a:lnTo>
                    <a:pt x="15" y="217"/>
                  </a:lnTo>
                  <a:lnTo>
                    <a:pt x="12" y="217"/>
                  </a:lnTo>
                  <a:lnTo>
                    <a:pt x="9" y="217"/>
                  </a:lnTo>
                  <a:lnTo>
                    <a:pt x="6" y="216"/>
                  </a:lnTo>
                  <a:lnTo>
                    <a:pt x="4" y="214"/>
                  </a:lnTo>
                  <a:lnTo>
                    <a:pt x="1" y="211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6" y="5"/>
                  </a:lnTo>
                  <a:lnTo>
                    <a:pt x="54" y="8"/>
                  </a:lnTo>
                  <a:lnTo>
                    <a:pt x="57" y="8"/>
                  </a:lnTo>
                  <a:lnTo>
                    <a:pt x="27" y="188"/>
                  </a:lnTo>
                  <a:lnTo>
                    <a:pt x="65" y="178"/>
                  </a:lnTo>
                  <a:lnTo>
                    <a:pt x="75" y="175"/>
                  </a:lnTo>
                  <a:lnTo>
                    <a:pt x="84" y="173"/>
                  </a:lnTo>
                  <a:lnTo>
                    <a:pt x="166" y="151"/>
                  </a:lnTo>
                  <a:lnTo>
                    <a:pt x="170" y="151"/>
                  </a:lnTo>
                  <a:lnTo>
                    <a:pt x="174" y="151"/>
                  </a:lnTo>
                  <a:lnTo>
                    <a:pt x="255" y="173"/>
                  </a:lnTo>
                  <a:lnTo>
                    <a:pt x="265" y="175"/>
                  </a:lnTo>
                  <a:lnTo>
                    <a:pt x="274" y="177"/>
                  </a:lnTo>
                  <a:lnTo>
                    <a:pt x="313" y="188"/>
                  </a:lnTo>
                  <a:lnTo>
                    <a:pt x="283" y="8"/>
                  </a:lnTo>
                  <a:lnTo>
                    <a:pt x="287" y="8"/>
                  </a:lnTo>
                  <a:lnTo>
                    <a:pt x="295" y="5"/>
                  </a:lnTo>
                  <a:lnTo>
                    <a:pt x="303" y="2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285"/>
            <p:cNvSpPr>
              <a:spLocks/>
            </p:cNvSpPr>
            <p:nvPr/>
          </p:nvSpPr>
          <p:spPr bwMode="auto">
            <a:xfrm>
              <a:off x="4183347" y="4182210"/>
              <a:ext cx="47625" cy="106361"/>
            </a:xfrm>
            <a:custGeom>
              <a:avLst/>
              <a:gdLst>
                <a:gd name="T0" fmla="*/ 34 w 90"/>
                <a:gd name="T1" fmla="*/ 0 h 200"/>
                <a:gd name="T2" fmla="*/ 42 w 90"/>
                <a:gd name="T3" fmla="*/ 3 h 200"/>
                <a:gd name="T4" fmla="*/ 45 w 90"/>
                <a:gd name="T5" fmla="*/ 3 h 200"/>
                <a:gd name="T6" fmla="*/ 68 w 90"/>
                <a:gd name="T7" fmla="*/ 5 h 200"/>
                <a:gd name="T8" fmla="*/ 74 w 90"/>
                <a:gd name="T9" fmla="*/ 5 h 200"/>
                <a:gd name="T10" fmla="*/ 82 w 90"/>
                <a:gd name="T11" fmla="*/ 7 h 200"/>
                <a:gd name="T12" fmla="*/ 85 w 90"/>
                <a:gd name="T13" fmla="*/ 7 h 200"/>
                <a:gd name="T14" fmla="*/ 89 w 90"/>
                <a:gd name="T15" fmla="*/ 8 h 200"/>
                <a:gd name="T16" fmla="*/ 90 w 90"/>
                <a:gd name="T17" fmla="*/ 8 h 200"/>
                <a:gd name="T18" fmla="*/ 63 w 90"/>
                <a:gd name="T19" fmla="*/ 170 h 200"/>
                <a:gd name="T20" fmla="*/ 61 w 90"/>
                <a:gd name="T21" fmla="*/ 180 h 200"/>
                <a:gd name="T22" fmla="*/ 0 w 90"/>
                <a:gd name="T23" fmla="*/ 200 h 200"/>
                <a:gd name="T24" fmla="*/ 34 w 90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200">
                  <a:moveTo>
                    <a:pt x="34" y="0"/>
                  </a:moveTo>
                  <a:lnTo>
                    <a:pt x="42" y="3"/>
                  </a:lnTo>
                  <a:lnTo>
                    <a:pt x="45" y="3"/>
                  </a:lnTo>
                  <a:lnTo>
                    <a:pt x="68" y="5"/>
                  </a:lnTo>
                  <a:lnTo>
                    <a:pt x="74" y="5"/>
                  </a:lnTo>
                  <a:lnTo>
                    <a:pt x="82" y="7"/>
                  </a:lnTo>
                  <a:lnTo>
                    <a:pt x="85" y="7"/>
                  </a:lnTo>
                  <a:lnTo>
                    <a:pt x="89" y="8"/>
                  </a:lnTo>
                  <a:lnTo>
                    <a:pt x="90" y="8"/>
                  </a:lnTo>
                  <a:lnTo>
                    <a:pt x="63" y="170"/>
                  </a:lnTo>
                  <a:lnTo>
                    <a:pt x="61" y="180"/>
                  </a:lnTo>
                  <a:lnTo>
                    <a:pt x="0" y="20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286"/>
            <p:cNvSpPr>
              <a:spLocks noEditPoints="1"/>
            </p:cNvSpPr>
            <p:nvPr/>
          </p:nvSpPr>
          <p:spPr bwMode="auto">
            <a:xfrm>
              <a:off x="4178585" y="4171100"/>
              <a:ext cx="57150" cy="122236"/>
            </a:xfrm>
            <a:custGeom>
              <a:avLst/>
              <a:gdLst>
                <a:gd name="T0" fmla="*/ 33 w 109"/>
                <a:gd name="T1" fmla="*/ 19 h 231"/>
                <a:gd name="T2" fmla="*/ 42 w 109"/>
                <a:gd name="T3" fmla="*/ 22 h 231"/>
                <a:gd name="T4" fmla="*/ 50 w 109"/>
                <a:gd name="T5" fmla="*/ 25 h 231"/>
                <a:gd name="T6" fmla="*/ 19 w 109"/>
                <a:gd name="T7" fmla="*/ 210 h 231"/>
                <a:gd name="T8" fmla="*/ 61 w 109"/>
                <a:gd name="T9" fmla="*/ 196 h 231"/>
                <a:gd name="T10" fmla="*/ 61 w 109"/>
                <a:gd name="T11" fmla="*/ 195 h 231"/>
                <a:gd name="T12" fmla="*/ 90 w 109"/>
                <a:gd name="T13" fmla="*/ 29 h 231"/>
                <a:gd name="T14" fmla="*/ 93 w 109"/>
                <a:gd name="T15" fmla="*/ 29 h 231"/>
                <a:gd name="T16" fmla="*/ 97 w 109"/>
                <a:gd name="T17" fmla="*/ 30 h 231"/>
                <a:gd name="T18" fmla="*/ 98 w 109"/>
                <a:gd name="T19" fmla="*/ 30 h 231"/>
                <a:gd name="T20" fmla="*/ 102 w 109"/>
                <a:gd name="T21" fmla="*/ 31 h 231"/>
                <a:gd name="T22" fmla="*/ 106 w 109"/>
                <a:gd name="T23" fmla="*/ 33 h 231"/>
                <a:gd name="T24" fmla="*/ 80 w 109"/>
                <a:gd name="T25" fmla="*/ 190 h 231"/>
                <a:gd name="T26" fmla="*/ 77 w 109"/>
                <a:gd name="T27" fmla="*/ 203 h 231"/>
                <a:gd name="T28" fmla="*/ 76 w 109"/>
                <a:gd name="T29" fmla="*/ 207 h 231"/>
                <a:gd name="T30" fmla="*/ 75 w 109"/>
                <a:gd name="T31" fmla="*/ 208 h 231"/>
                <a:gd name="T32" fmla="*/ 71 w 109"/>
                <a:gd name="T33" fmla="*/ 211 h 231"/>
                <a:gd name="T34" fmla="*/ 11 w 109"/>
                <a:gd name="T35" fmla="*/ 231 h 231"/>
                <a:gd name="T36" fmla="*/ 8 w 109"/>
                <a:gd name="T37" fmla="*/ 231 h 231"/>
                <a:gd name="T38" fmla="*/ 5 w 109"/>
                <a:gd name="T39" fmla="*/ 229 h 231"/>
                <a:gd name="T40" fmla="*/ 2 w 109"/>
                <a:gd name="T41" fmla="*/ 228 h 231"/>
                <a:gd name="T42" fmla="*/ 1 w 109"/>
                <a:gd name="T43" fmla="*/ 226 h 231"/>
                <a:gd name="T44" fmla="*/ 0 w 109"/>
                <a:gd name="T45" fmla="*/ 223 h 231"/>
                <a:gd name="T46" fmla="*/ 0 w 109"/>
                <a:gd name="T47" fmla="*/ 221 h 231"/>
                <a:gd name="T48" fmla="*/ 33 w 109"/>
                <a:gd name="T49" fmla="*/ 19 h 231"/>
                <a:gd name="T50" fmla="*/ 53 w 109"/>
                <a:gd name="T51" fmla="*/ 0 h 231"/>
                <a:gd name="T52" fmla="*/ 101 w 109"/>
                <a:gd name="T53" fmla="*/ 0 h 231"/>
                <a:gd name="T54" fmla="*/ 104 w 109"/>
                <a:gd name="T55" fmla="*/ 1 h 231"/>
                <a:gd name="T56" fmla="*/ 108 w 109"/>
                <a:gd name="T57" fmla="*/ 3 h 231"/>
                <a:gd name="T58" fmla="*/ 109 w 109"/>
                <a:gd name="T59" fmla="*/ 5 h 231"/>
                <a:gd name="T60" fmla="*/ 109 w 109"/>
                <a:gd name="T61" fmla="*/ 8 h 231"/>
                <a:gd name="T62" fmla="*/ 106 w 109"/>
                <a:gd name="T63" fmla="*/ 6 h 231"/>
                <a:gd name="T64" fmla="*/ 90 w 109"/>
                <a:gd name="T65" fmla="*/ 4 h 231"/>
                <a:gd name="T66" fmla="*/ 74 w 109"/>
                <a:gd name="T67" fmla="*/ 3 h 231"/>
                <a:gd name="T68" fmla="*/ 58 w 109"/>
                <a:gd name="T69" fmla="*/ 1 h 231"/>
                <a:gd name="T70" fmla="*/ 53 w 109"/>
                <a:gd name="T7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231">
                  <a:moveTo>
                    <a:pt x="33" y="19"/>
                  </a:moveTo>
                  <a:lnTo>
                    <a:pt x="42" y="22"/>
                  </a:lnTo>
                  <a:lnTo>
                    <a:pt x="50" y="25"/>
                  </a:lnTo>
                  <a:lnTo>
                    <a:pt x="19" y="210"/>
                  </a:lnTo>
                  <a:lnTo>
                    <a:pt x="61" y="196"/>
                  </a:lnTo>
                  <a:lnTo>
                    <a:pt x="61" y="195"/>
                  </a:lnTo>
                  <a:lnTo>
                    <a:pt x="90" y="29"/>
                  </a:lnTo>
                  <a:lnTo>
                    <a:pt x="93" y="29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102" y="31"/>
                  </a:lnTo>
                  <a:lnTo>
                    <a:pt x="106" y="33"/>
                  </a:lnTo>
                  <a:lnTo>
                    <a:pt x="80" y="190"/>
                  </a:lnTo>
                  <a:lnTo>
                    <a:pt x="77" y="203"/>
                  </a:lnTo>
                  <a:lnTo>
                    <a:pt x="76" y="207"/>
                  </a:lnTo>
                  <a:lnTo>
                    <a:pt x="75" y="208"/>
                  </a:lnTo>
                  <a:lnTo>
                    <a:pt x="71" y="211"/>
                  </a:lnTo>
                  <a:lnTo>
                    <a:pt x="11" y="231"/>
                  </a:lnTo>
                  <a:lnTo>
                    <a:pt x="8" y="231"/>
                  </a:lnTo>
                  <a:lnTo>
                    <a:pt x="5" y="229"/>
                  </a:lnTo>
                  <a:lnTo>
                    <a:pt x="2" y="228"/>
                  </a:lnTo>
                  <a:lnTo>
                    <a:pt x="1" y="226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33" y="19"/>
                  </a:lnTo>
                  <a:close/>
                  <a:moveTo>
                    <a:pt x="53" y="0"/>
                  </a:moveTo>
                  <a:lnTo>
                    <a:pt x="101" y="0"/>
                  </a:lnTo>
                  <a:lnTo>
                    <a:pt x="104" y="1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8"/>
                  </a:lnTo>
                  <a:lnTo>
                    <a:pt x="106" y="6"/>
                  </a:lnTo>
                  <a:lnTo>
                    <a:pt x="90" y="4"/>
                  </a:lnTo>
                  <a:lnTo>
                    <a:pt x="74" y="3"/>
                  </a:lnTo>
                  <a:lnTo>
                    <a:pt x="58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287"/>
            <p:cNvSpPr>
              <a:spLocks/>
            </p:cNvSpPr>
            <p:nvPr/>
          </p:nvSpPr>
          <p:spPr bwMode="auto">
            <a:xfrm>
              <a:off x="4302410" y="4182212"/>
              <a:ext cx="47625" cy="106361"/>
            </a:xfrm>
            <a:custGeom>
              <a:avLst/>
              <a:gdLst>
                <a:gd name="T0" fmla="*/ 56 w 89"/>
                <a:gd name="T1" fmla="*/ 0 h 199"/>
                <a:gd name="T2" fmla="*/ 89 w 89"/>
                <a:gd name="T3" fmla="*/ 199 h 199"/>
                <a:gd name="T4" fmla="*/ 27 w 89"/>
                <a:gd name="T5" fmla="*/ 180 h 199"/>
                <a:gd name="T6" fmla="*/ 26 w 89"/>
                <a:gd name="T7" fmla="*/ 170 h 199"/>
                <a:gd name="T8" fmla="*/ 0 w 89"/>
                <a:gd name="T9" fmla="*/ 8 h 199"/>
                <a:gd name="T10" fmla="*/ 4 w 89"/>
                <a:gd name="T11" fmla="*/ 7 h 199"/>
                <a:gd name="T12" fmla="*/ 9 w 89"/>
                <a:gd name="T13" fmla="*/ 7 h 199"/>
                <a:gd name="T14" fmla="*/ 15 w 89"/>
                <a:gd name="T15" fmla="*/ 5 h 199"/>
                <a:gd name="T16" fmla="*/ 21 w 89"/>
                <a:gd name="T17" fmla="*/ 5 h 199"/>
                <a:gd name="T18" fmla="*/ 44 w 89"/>
                <a:gd name="T19" fmla="*/ 3 h 199"/>
                <a:gd name="T20" fmla="*/ 48 w 89"/>
                <a:gd name="T21" fmla="*/ 3 h 199"/>
                <a:gd name="T22" fmla="*/ 56 w 89"/>
                <a:gd name="T2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99">
                  <a:moveTo>
                    <a:pt x="56" y="0"/>
                  </a:moveTo>
                  <a:lnTo>
                    <a:pt x="89" y="199"/>
                  </a:lnTo>
                  <a:lnTo>
                    <a:pt x="27" y="180"/>
                  </a:lnTo>
                  <a:lnTo>
                    <a:pt x="26" y="170"/>
                  </a:lnTo>
                  <a:lnTo>
                    <a:pt x="0" y="8"/>
                  </a:lnTo>
                  <a:lnTo>
                    <a:pt x="4" y="7"/>
                  </a:lnTo>
                  <a:lnTo>
                    <a:pt x="9" y="7"/>
                  </a:lnTo>
                  <a:lnTo>
                    <a:pt x="15" y="5"/>
                  </a:lnTo>
                  <a:lnTo>
                    <a:pt x="21" y="5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288"/>
            <p:cNvSpPr>
              <a:spLocks noEditPoints="1"/>
            </p:cNvSpPr>
            <p:nvPr/>
          </p:nvSpPr>
          <p:spPr bwMode="auto">
            <a:xfrm>
              <a:off x="4297647" y="4171106"/>
              <a:ext cx="57150" cy="120650"/>
            </a:xfrm>
            <a:custGeom>
              <a:avLst/>
              <a:gdLst>
                <a:gd name="T0" fmla="*/ 75 w 108"/>
                <a:gd name="T1" fmla="*/ 19 h 229"/>
                <a:gd name="T2" fmla="*/ 108 w 108"/>
                <a:gd name="T3" fmla="*/ 219 h 229"/>
                <a:gd name="T4" fmla="*/ 108 w 108"/>
                <a:gd name="T5" fmla="*/ 221 h 229"/>
                <a:gd name="T6" fmla="*/ 108 w 108"/>
                <a:gd name="T7" fmla="*/ 224 h 229"/>
                <a:gd name="T8" fmla="*/ 106 w 108"/>
                <a:gd name="T9" fmla="*/ 227 h 229"/>
                <a:gd name="T10" fmla="*/ 104 w 108"/>
                <a:gd name="T11" fmla="*/ 229 h 229"/>
                <a:gd name="T12" fmla="*/ 100 w 108"/>
                <a:gd name="T13" fmla="*/ 229 h 229"/>
                <a:gd name="T14" fmla="*/ 100 w 108"/>
                <a:gd name="T15" fmla="*/ 229 h 229"/>
                <a:gd name="T16" fmla="*/ 97 w 108"/>
                <a:gd name="T17" fmla="*/ 229 h 229"/>
                <a:gd name="T18" fmla="*/ 36 w 108"/>
                <a:gd name="T19" fmla="*/ 211 h 229"/>
                <a:gd name="T20" fmla="*/ 33 w 108"/>
                <a:gd name="T21" fmla="*/ 210 h 229"/>
                <a:gd name="T22" fmla="*/ 31 w 108"/>
                <a:gd name="T23" fmla="*/ 207 h 229"/>
                <a:gd name="T24" fmla="*/ 30 w 108"/>
                <a:gd name="T25" fmla="*/ 203 h 229"/>
                <a:gd name="T26" fmla="*/ 27 w 108"/>
                <a:gd name="T27" fmla="*/ 190 h 229"/>
                <a:gd name="T28" fmla="*/ 2 w 108"/>
                <a:gd name="T29" fmla="*/ 33 h 229"/>
                <a:gd name="T30" fmla="*/ 7 w 108"/>
                <a:gd name="T31" fmla="*/ 31 h 229"/>
                <a:gd name="T32" fmla="*/ 11 w 108"/>
                <a:gd name="T33" fmla="*/ 30 h 229"/>
                <a:gd name="T34" fmla="*/ 11 w 108"/>
                <a:gd name="T35" fmla="*/ 30 h 229"/>
                <a:gd name="T36" fmla="*/ 15 w 108"/>
                <a:gd name="T37" fmla="*/ 29 h 229"/>
                <a:gd name="T38" fmla="*/ 20 w 108"/>
                <a:gd name="T39" fmla="*/ 29 h 229"/>
                <a:gd name="T40" fmla="*/ 46 w 108"/>
                <a:gd name="T41" fmla="*/ 194 h 229"/>
                <a:gd name="T42" fmla="*/ 46 w 108"/>
                <a:gd name="T43" fmla="*/ 196 h 229"/>
                <a:gd name="T44" fmla="*/ 90 w 108"/>
                <a:gd name="T45" fmla="*/ 208 h 229"/>
                <a:gd name="T46" fmla="*/ 59 w 108"/>
                <a:gd name="T47" fmla="*/ 25 h 229"/>
                <a:gd name="T48" fmla="*/ 67 w 108"/>
                <a:gd name="T49" fmla="*/ 22 h 229"/>
                <a:gd name="T50" fmla="*/ 75 w 108"/>
                <a:gd name="T51" fmla="*/ 19 h 229"/>
                <a:gd name="T52" fmla="*/ 53 w 108"/>
                <a:gd name="T53" fmla="*/ 0 h 229"/>
                <a:gd name="T54" fmla="*/ 51 w 108"/>
                <a:gd name="T55" fmla="*/ 1 h 229"/>
                <a:gd name="T56" fmla="*/ 35 w 108"/>
                <a:gd name="T57" fmla="*/ 3 h 229"/>
                <a:gd name="T58" fmla="*/ 18 w 108"/>
                <a:gd name="T59" fmla="*/ 4 h 229"/>
                <a:gd name="T60" fmla="*/ 2 w 108"/>
                <a:gd name="T61" fmla="*/ 6 h 229"/>
                <a:gd name="T62" fmla="*/ 0 w 108"/>
                <a:gd name="T63" fmla="*/ 8 h 229"/>
                <a:gd name="T64" fmla="*/ 1 w 108"/>
                <a:gd name="T65" fmla="*/ 6 h 229"/>
                <a:gd name="T66" fmla="*/ 4 w 108"/>
                <a:gd name="T67" fmla="*/ 4 h 229"/>
                <a:gd name="T68" fmla="*/ 7 w 108"/>
                <a:gd name="T69" fmla="*/ 3 h 229"/>
                <a:gd name="T70" fmla="*/ 51 w 108"/>
                <a:gd name="T71" fmla="*/ 1 h 229"/>
                <a:gd name="T72" fmla="*/ 53 w 108"/>
                <a:gd name="T7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229">
                  <a:moveTo>
                    <a:pt x="75" y="19"/>
                  </a:moveTo>
                  <a:lnTo>
                    <a:pt x="108" y="219"/>
                  </a:lnTo>
                  <a:lnTo>
                    <a:pt x="108" y="221"/>
                  </a:lnTo>
                  <a:lnTo>
                    <a:pt x="108" y="224"/>
                  </a:lnTo>
                  <a:lnTo>
                    <a:pt x="106" y="227"/>
                  </a:lnTo>
                  <a:lnTo>
                    <a:pt x="104" y="229"/>
                  </a:lnTo>
                  <a:lnTo>
                    <a:pt x="100" y="229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36" y="211"/>
                  </a:lnTo>
                  <a:lnTo>
                    <a:pt x="33" y="210"/>
                  </a:lnTo>
                  <a:lnTo>
                    <a:pt x="31" y="207"/>
                  </a:lnTo>
                  <a:lnTo>
                    <a:pt x="30" y="203"/>
                  </a:lnTo>
                  <a:lnTo>
                    <a:pt x="27" y="190"/>
                  </a:lnTo>
                  <a:lnTo>
                    <a:pt x="2" y="33"/>
                  </a:lnTo>
                  <a:lnTo>
                    <a:pt x="7" y="3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5" y="29"/>
                  </a:lnTo>
                  <a:lnTo>
                    <a:pt x="20" y="29"/>
                  </a:lnTo>
                  <a:lnTo>
                    <a:pt x="46" y="194"/>
                  </a:lnTo>
                  <a:lnTo>
                    <a:pt x="46" y="196"/>
                  </a:lnTo>
                  <a:lnTo>
                    <a:pt x="90" y="208"/>
                  </a:lnTo>
                  <a:lnTo>
                    <a:pt x="59" y="25"/>
                  </a:lnTo>
                  <a:lnTo>
                    <a:pt x="67" y="22"/>
                  </a:lnTo>
                  <a:lnTo>
                    <a:pt x="75" y="19"/>
                  </a:lnTo>
                  <a:close/>
                  <a:moveTo>
                    <a:pt x="53" y="0"/>
                  </a:moveTo>
                  <a:lnTo>
                    <a:pt x="51" y="1"/>
                  </a:lnTo>
                  <a:lnTo>
                    <a:pt x="35" y="3"/>
                  </a:lnTo>
                  <a:lnTo>
                    <a:pt x="18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51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289"/>
            <p:cNvSpPr>
              <a:spLocks/>
            </p:cNvSpPr>
            <p:nvPr/>
          </p:nvSpPr>
          <p:spPr bwMode="auto">
            <a:xfrm>
              <a:off x="4215097" y="4025057"/>
              <a:ext cx="101600" cy="96837"/>
            </a:xfrm>
            <a:custGeom>
              <a:avLst/>
              <a:gdLst>
                <a:gd name="T0" fmla="*/ 96 w 192"/>
                <a:gd name="T1" fmla="*/ 0 h 185"/>
                <a:gd name="T2" fmla="*/ 100 w 192"/>
                <a:gd name="T3" fmla="*/ 1 h 185"/>
                <a:gd name="T4" fmla="*/ 102 w 192"/>
                <a:gd name="T5" fmla="*/ 2 h 185"/>
                <a:gd name="T6" fmla="*/ 103 w 192"/>
                <a:gd name="T7" fmla="*/ 6 h 185"/>
                <a:gd name="T8" fmla="*/ 127 w 192"/>
                <a:gd name="T9" fmla="*/ 59 h 185"/>
                <a:gd name="T10" fmla="*/ 185 w 192"/>
                <a:gd name="T11" fmla="*/ 64 h 185"/>
                <a:gd name="T12" fmla="*/ 187 w 192"/>
                <a:gd name="T13" fmla="*/ 65 h 185"/>
                <a:gd name="T14" fmla="*/ 191 w 192"/>
                <a:gd name="T15" fmla="*/ 67 h 185"/>
                <a:gd name="T16" fmla="*/ 192 w 192"/>
                <a:gd name="T17" fmla="*/ 70 h 185"/>
                <a:gd name="T18" fmla="*/ 192 w 192"/>
                <a:gd name="T19" fmla="*/ 74 h 185"/>
                <a:gd name="T20" fmla="*/ 191 w 192"/>
                <a:gd name="T21" fmla="*/ 76 h 185"/>
                <a:gd name="T22" fmla="*/ 190 w 192"/>
                <a:gd name="T23" fmla="*/ 79 h 185"/>
                <a:gd name="T24" fmla="*/ 145 w 192"/>
                <a:gd name="T25" fmla="*/ 117 h 185"/>
                <a:gd name="T26" fmla="*/ 159 w 192"/>
                <a:gd name="T27" fmla="*/ 174 h 185"/>
                <a:gd name="T28" fmla="*/ 159 w 192"/>
                <a:gd name="T29" fmla="*/ 177 h 185"/>
                <a:gd name="T30" fmla="*/ 158 w 192"/>
                <a:gd name="T31" fmla="*/ 180 h 185"/>
                <a:gd name="T32" fmla="*/ 155 w 192"/>
                <a:gd name="T33" fmla="*/ 182 h 185"/>
                <a:gd name="T34" fmla="*/ 153 w 192"/>
                <a:gd name="T35" fmla="*/ 184 h 185"/>
                <a:gd name="T36" fmla="*/ 150 w 192"/>
                <a:gd name="T37" fmla="*/ 185 h 185"/>
                <a:gd name="T38" fmla="*/ 148 w 192"/>
                <a:gd name="T39" fmla="*/ 184 h 185"/>
                <a:gd name="T40" fmla="*/ 145 w 192"/>
                <a:gd name="T41" fmla="*/ 184 h 185"/>
                <a:gd name="T42" fmla="*/ 96 w 192"/>
                <a:gd name="T43" fmla="*/ 152 h 185"/>
                <a:gd name="T44" fmla="*/ 47 w 192"/>
                <a:gd name="T45" fmla="*/ 184 h 185"/>
                <a:gd name="T46" fmla="*/ 43 w 192"/>
                <a:gd name="T47" fmla="*/ 185 h 185"/>
                <a:gd name="T48" fmla="*/ 39 w 192"/>
                <a:gd name="T49" fmla="*/ 184 h 185"/>
                <a:gd name="T50" fmla="*/ 37 w 192"/>
                <a:gd name="T51" fmla="*/ 182 h 185"/>
                <a:gd name="T52" fmla="*/ 34 w 192"/>
                <a:gd name="T53" fmla="*/ 180 h 185"/>
                <a:gd name="T54" fmla="*/ 33 w 192"/>
                <a:gd name="T55" fmla="*/ 177 h 185"/>
                <a:gd name="T56" fmla="*/ 33 w 192"/>
                <a:gd name="T57" fmla="*/ 174 h 185"/>
                <a:gd name="T58" fmla="*/ 47 w 192"/>
                <a:gd name="T59" fmla="*/ 117 h 185"/>
                <a:gd name="T60" fmla="*/ 2 w 192"/>
                <a:gd name="T61" fmla="*/ 79 h 185"/>
                <a:gd name="T62" fmla="*/ 1 w 192"/>
                <a:gd name="T63" fmla="*/ 76 h 185"/>
                <a:gd name="T64" fmla="*/ 0 w 192"/>
                <a:gd name="T65" fmla="*/ 74 h 185"/>
                <a:gd name="T66" fmla="*/ 0 w 192"/>
                <a:gd name="T67" fmla="*/ 70 h 185"/>
                <a:gd name="T68" fmla="*/ 1 w 192"/>
                <a:gd name="T69" fmla="*/ 67 h 185"/>
                <a:gd name="T70" fmla="*/ 5 w 192"/>
                <a:gd name="T71" fmla="*/ 65 h 185"/>
                <a:gd name="T72" fmla="*/ 7 w 192"/>
                <a:gd name="T73" fmla="*/ 64 h 185"/>
                <a:gd name="T74" fmla="*/ 67 w 192"/>
                <a:gd name="T75" fmla="*/ 59 h 185"/>
                <a:gd name="T76" fmla="*/ 89 w 192"/>
                <a:gd name="T77" fmla="*/ 6 h 185"/>
                <a:gd name="T78" fmla="*/ 90 w 192"/>
                <a:gd name="T79" fmla="*/ 2 h 185"/>
                <a:gd name="T80" fmla="*/ 92 w 192"/>
                <a:gd name="T81" fmla="*/ 1 h 185"/>
                <a:gd name="T82" fmla="*/ 96 w 192"/>
                <a:gd name="T8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85">
                  <a:moveTo>
                    <a:pt x="96" y="0"/>
                  </a:moveTo>
                  <a:lnTo>
                    <a:pt x="100" y="1"/>
                  </a:lnTo>
                  <a:lnTo>
                    <a:pt x="102" y="2"/>
                  </a:lnTo>
                  <a:lnTo>
                    <a:pt x="103" y="6"/>
                  </a:lnTo>
                  <a:lnTo>
                    <a:pt x="127" y="59"/>
                  </a:lnTo>
                  <a:lnTo>
                    <a:pt x="185" y="64"/>
                  </a:lnTo>
                  <a:lnTo>
                    <a:pt x="187" y="65"/>
                  </a:lnTo>
                  <a:lnTo>
                    <a:pt x="191" y="67"/>
                  </a:lnTo>
                  <a:lnTo>
                    <a:pt x="192" y="70"/>
                  </a:lnTo>
                  <a:lnTo>
                    <a:pt x="192" y="74"/>
                  </a:lnTo>
                  <a:lnTo>
                    <a:pt x="191" y="76"/>
                  </a:lnTo>
                  <a:lnTo>
                    <a:pt x="190" y="79"/>
                  </a:lnTo>
                  <a:lnTo>
                    <a:pt x="145" y="117"/>
                  </a:lnTo>
                  <a:lnTo>
                    <a:pt x="159" y="174"/>
                  </a:lnTo>
                  <a:lnTo>
                    <a:pt x="159" y="177"/>
                  </a:lnTo>
                  <a:lnTo>
                    <a:pt x="158" y="180"/>
                  </a:lnTo>
                  <a:lnTo>
                    <a:pt x="155" y="182"/>
                  </a:lnTo>
                  <a:lnTo>
                    <a:pt x="153" y="184"/>
                  </a:lnTo>
                  <a:lnTo>
                    <a:pt x="150" y="185"/>
                  </a:lnTo>
                  <a:lnTo>
                    <a:pt x="148" y="184"/>
                  </a:lnTo>
                  <a:lnTo>
                    <a:pt x="145" y="184"/>
                  </a:lnTo>
                  <a:lnTo>
                    <a:pt x="96" y="152"/>
                  </a:lnTo>
                  <a:lnTo>
                    <a:pt x="47" y="184"/>
                  </a:lnTo>
                  <a:lnTo>
                    <a:pt x="43" y="185"/>
                  </a:lnTo>
                  <a:lnTo>
                    <a:pt x="39" y="184"/>
                  </a:lnTo>
                  <a:lnTo>
                    <a:pt x="37" y="182"/>
                  </a:lnTo>
                  <a:lnTo>
                    <a:pt x="34" y="180"/>
                  </a:lnTo>
                  <a:lnTo>
                    <a:pt x="33" y="177"/>
                  </a:lnTo>
                  <a:lnTo>
                    <a:pt x="33" y="174"/>
                  </a:lnTo>
                  <a:lnTo>
                    <a:pt x="47" y="117"/>
                  </a:lnTo>
                  <a:lnTo>
                    <a:pt x="2" y="79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7"/>
                  </a:lnTo>
                  <a:lnTo>
                    <a:pt x="5" y="65"/>
                  </a:lnTo>
                  <a:lnTo>
                    <a:pt x="7" y="64"/>
                  </a:lnTo>
                  <a:lnTo>
                    <a:pt x="67" y="59"/>
                  </a:lnTo>
                  <a:lnTo>
                    <a:pt x="89" y="6"/>
                  </a:lnTo>
                  <a:lnTo>
                    <a:pt x="90" y="2"/>
                  </a:lnTo>
                  <a:lnTo>
                    <a:pt x="92" y="1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290"/>
            <p:cNvSpPr>
              <a:spLocks noEditPoints="1"/>
            </p:cNvSpPr>
            <p:nvPr/>
          </p:nvSpPr>
          <p:spPr bwMode="auto">
            <a:xfrm>
              <a:off x="4156359" y="3959975"/>
              <a:ext cx="219075" cy="230186"/>
            </a:xfrm>
            <a:custGeom>
              <a:avLst/>
              <a:gdLst>
                <a:gd name="T0" fmla="*/ 148 w 414"/>
                <a:gd name="T1" fmla="*/ 96 h 434"/>
                <a:gd name="T2" fmla="*/ 86 w 414"/>
                <a:gd name="T3" fmla="*/ 158 h 434"/>
                <a:gd name="T4" fmla="*/ 76 w 414"/>
                <a:gd name="T5" fmla="*/ 248 h 434"/>
                <a:gd name="T6" fmla="*/ 123 w 414"/>
                <a:gd name="T7" fmla="*/ 322 h 434"/>
                <a:gd name="T8" fmla="*/ 207 w 414"/>
                <a:gd name="T9" fmla="*/ 351 h 434"/>
                <a:gd name="T10" fmla="*/ 291 w 414"/>
                <a:gd name="T11" fmla="*/ 322 h 434"/>
                <a:gd name="T12" fmla="*/ 338 w 414"/>
                <a:gd name="T13" fmla="*/ 248 h 434"/>
                <a:gd name="T14" fmla="*/ 328 w 414"/>
                <a:gd name="T15" fmla="*/ 158 h 434"/>
                <a:gd name="T16" fmla="*/ 266 w 414"/>
                <a:gd name="T17" fmla="*/ 96 h 434"/>
                <a:gd name="T18" fmla="*/ 207 w 414"/>
                <a:gd name="T19" fmla="*/ 0 h 434"/>
                <a:gd name="T20" fmla="*/ 244 w 414"/>
                <a:gd name="T21" fmla="*/ 16 h 434"/>
                <a:gd name="T22" fmla="*/ 281 w 414"/>
                <a:gd name="T23" fmla="*/ 32 h 434"/>
                <a:gd name="T24" fmla="*/ 323 w 414"/>
                <a:gd name="T25" fmla="*/ 36 h 434"/>
                <a:gd name="T26" fmla="*/ 350 w 414"/>
                <a:gd name="T27" fmla="*/ 63 h 434"/>
                <a:gd name="T28" fmla="*/ 366 w 414"/>
                <a:gd name="T29" fmla="*/ 101 h 434"/>
                <a:gd name="T30" fmla="*/ 397 w 414"/>
                <a:gd name="T31" fmla="*/ 128 h 434"/>
                <a:gd name="T32" fmla="*/ 414 w 414"/>
                <a:gd name="T33" fmla="*/ 163 h 434"/>
                <a:gd name="T34" fmla="*/ 406 w 414"/>
                <a:gd name="T35" fmla="*/ 204 h 434"/>
                <a:gd name="T36" fmla="*/ 409 w 414"/>
                <a:gd name="T37" fmla="*/ 244 h 434"/>
                <a:gd name="T38" fmla="*/ 413 w 414"/>
                <a:gd name="T39" fmla="*/ 284 h 434"/>
                <a:gd name="T40" fmla="*/ 386 w 414"/>
                <a:gd name="T41" fmla="*/ 314 h 434"/>
                <a:gd name="T42" fmla="*/ 360 w 414"/>
                <a:gd name="T43" fmla="*/ 344 h 434"/>
                <a:gd name="T44" fmla="*/ 345 w 414"/>
                <a:gd name="T45" fmla="*/ 381 h 434"/>
                <a:gd name="T46" fmla="*/ 329 w 414"/>
                <a:gd name="T47" fmla="*/ 396 h 434"/>
                <a:gd name="T48" fmla="*/ 316 w 414"/>
                <a:gd name="T49" fmla="*/ 399 h 434"/>
                <a:gd name="T50" fmla="*/ 267 w 414"/>
                <a:gd name="T51" fmla="*/ 404 h 434"/>
                <a:gd name="T52" fmla="*/ 237 w 414"/>
                <a:gd name="T53" fmla="*/ 422 h 434"/>
                <a:gd name="T54" fmla="*/ 192 w 414"/>
                <a:gd name="T55" fmla="*/ 430 h 434"/>
                <a:gd name="T56" fmla="*/ 150 w 414"/>
                <a:gd name="T57" fmla="*/ 406 h 434"/>
                <a:gd name="T58" fmla="*/ 115 w 414"/>
                <a:gd name="T59" fmla="*/ 401 h 434"/>
                <a:gd name="T60" fmla="*/ 89 w 414"/>
                <a:gd name="T61" fmla="*/ 397 h 434"/>
                <a:gd name="T62" fmla="*/ 78 w 414"/>
                <a:gd name="T63" fmla="*/ 391 h 434"/>
                <a:gd name="T64" fmla="*/ 59 w 414"/>
                <a:gd name="T65" fmla="*/ 356 h 434"/>
                <a:gd name="T66" fmla="*/ 38 w 414"/>
                <a:gd name="T67" fmla="*/ 323 h 434"/>
                <a:gd name="T68" fmla="*/ 7 w 414"/>
                <a:gd name="T69" fmla="*/ 296 h 434"/>
                <a:gd name="T70" fmla="*/ 1 w 414"/>
                <a:gd name="T71" fmla="*/ 258 h 434"/>
                <a:gd name="T72" fmla="*/ 10 w 414"/>
                <a:gd name="T73" fmla="*/ 217 h 434"/>
                <a:gd name="T74" fmla="*/ 1 w 414"/>
                <a:gd name="T75" fmla="*/ 176 h 434"/>
                <a:gd name="T76" fmla="*/ 7 w 414"/>
                <a:gd name="T77" fmla="*/ 138 h 434"/>
                <a:gd name="T78" fmla="*/ 38 w 414"/>
                <a:gd name="T79" fmla="*/ 111 h 434"/>
                <a:gd name="T80" fmla="*/ 59 w 414"/>
                <a:gd name="T81" fmla="*/ 77 h 434"/>
                <a:gd name="T82" fmla="*/ 80 w 414"/>
                <a:gd name="T83" fmla="*/ 42 h 434"/>
                <a:gd name="T84" fmla="*/ 118 w 414"/>
                <a:gd name="T85" fmla="*/ 34 h 434"/>
                <a:gd name="T86" fmla="*/ 158 w 414"/>
                <a:gd name="T87" fmla="*/ 25 h 434"/>
                <a:gd name="T88" fmla="*/ 194 w 414"/>
                <a:gd name="T89" fmla="*/ 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4" h="434">
                  <a:moveTo>
                    <a:pt x="207" y="83"/>
                  </a:moveTo>
                  <a:lnTo>
                    <a:pt x="176" y="87"/>
                  </a:lnTo>
                  <a:lnTo>
                    <a:pt x="148" y="96"/>
                  </a:lnTo>
                  <a:lnTo>
                    <a:pt x="123" y="112"/>
                  </a:lnTo>
                  <a:lnTo>
                    <a:pt x="102" y="133"/>
                  </a:lnTo>
                  <a:lnTo>
                    <a:pt x="86" y="158"/>
                  </a:lnTo>
                  <a:lnTo>
                    <a:pt x="76" y="186"/>
                  </a:lnTo>
                  <a:lnTo>
                    <a:pt x="73" y="217"/>
                  </a:lnTo>
                  <a:lnTo>
                    <a:pt x="76" y="248"/>
                  </a:lnTo>
                  <a:lnTo>
                    <a:pt x="86" y="276"/>
                  </a:lnTo>
                  <a:lnTo>
                    <a:pt x="102" y="301"/>
                  </a:lnTo>
                  <a:lnTo>
                    <a:pt x="123" y="322"/>
                  </a:lnTo>
                  <a:lnTo>
                    <a:pt x="148" y="338"/>
                  </a:lnTo>
                  <a:lnTo>
                    <a:pt x="176" y="348"/>
                  </a:lnTo>
                  <a:lnTo>
                    <a:pt x="207" y="351"/>
                  </a:lnTo>
                  <a:lnTo>
                    <a:pt x="238" y="348"/>
                  </a:lnTo>
                  <a:lnTo>
                    <a:pt x="266" y="338"/>
                  </a:lnTo>
                  <a:lnTo>
                    <a:pt x="291" y="322"/>
                  </a:lnTo>
                  <a:lnTo>
                    <a:pt x="312" y="301"/>
                  </a:lnTo>
                  <a:lnTo>
                    <a:pt x="328" y="276"/>
                  </a:lnTo>
                  <a:lnTo>
                    <a:pt x="338" y="248"/>
                  </a:lnTo>
                  <a:lnTo>
                    <a:pt x="341" y="217"/>
                  </a:lnTo>
                  <a:lnTo>
                    <a:pt x="338" y="186"/>
                  </a:lnTo>
                  <a:lnTo>
                    <a:pt x="328" y="158"/>
                  </a:lnTo>
                  <a:lnTo>
                    <a:pt x="312" y="133"/>
                  </a:lnTo>
                  <a:lnTo>
                    <a:pt x="291" y="112"/>
                  </a:lnTo>
                  <a:lnTo>
                    <a:pt x="266" y="96"/>
                  </a:lnTo>
                  <a:lnTo>
                    <a:pt x="238" y="87"/>
                  </a:lnTo>
                  <a:lnTo>
                    <a:pt x="207" y="83"/>
                  </a:lnTo>
                  <a:close/>
                  <a:moveTo>
                    <a:pt x="207" y="0"/>
                  </a:moveTo>
                  <a:lnTo>
                    <a:pt x="221" y="3"/>
                  </a:lnTo>
                  <a:lnTo>
                    <a:pt x="232" y="9"/>
                  </a:lnTo>
                  <a:lnTo>
                    <a:pt x="244" y="16"/>
                  </a:lnTo>
                  <a:lnTo>
                    <a:pt x="256" y="25"/>
                  </a:lnTo>
                  <a:lnTo>
                    <a:pt x="267" y="30"/>
                  </a:lnTo>
                  <a:lnTo>
                    <a:pt x="281" y="32"/>
                  </a:lnTo>
                  <a:lnTo>
                    <a:pt x="296" y="34"/>
                  </a:lnTo>
                  <a:lnTo>
                    <a:pt x="309" y="35"/>
                  </a:lnTo>
                  <a:lnTo>
                    <a:pt x="323" y="36"/>
                  </a:lnTo>
                  <a:lnTo>
                    <a:pt x="334" y="42"/>
                  </a:lnTo>
                  <a:lnTo>
                    <a:pt x="343" y="51"/>
                  </a:lnTo>
                  <a:lnTo>
                    <a:pt x="350" y="63"/>
                  </a:lnTo>
                  <a:lnTo>
                    <a:pt x="355" y="77"/>
                  </a:lnTo>
                  <a:lnTo>
                    <a:pt x="360" y="90"/>
                  </a:lnTo>
                  <a:lnTo>
                    <a:pt x="366" y="101"/>
                  </a:lnTo>
                  <a:lnTo>
                    <a:pt x="376" y="111"/>
                  </a:lnTo>
                  <a:lnTo>
                    <a:pt x="386" y="120"/>
                  </a:lnTo>
                  <a:lnTo>
                    <a:pt x="397" y="128"/>
                  </a:lnTo>
                  <a:lnTo>
                    <a:pt x="407" y="138"/>
                  </a:lnTo>
                  <a:lnTo>
                    <a:pt x="413" y="151"/>
                  </a:lnTo>
                  <a:lnTo>
                    <a:pt x="414" y="163"/>
                  </a:lnTo>
                  <a:lnTo>
                    <a:pt x="413" y="176"/>
                  </a:lnTo>
                  <a:lnTo>
                    <a:pt x="409" y="190"/>
                  </a:lnTo>
                  <a:lnTo>
                    <a:pt x="406" y="204"/>
                  </a:lnTo>
                  <a:lnTo>
                    <a:pt x="404" y="217"/>
                  </a:lnTo>
                  <a:lnTo>
                    <a:pt x="406" y="231"/>
                  </a:lnTo>
                  <a:lnTo>
                    <a:pt x="409" y="244"/>
                  </a:lnTo>
                  <a:lnTo>
                    <a:pt x="413" y="258"/>
                  </a:lnTo>
                  <a:lnTo>
                    <a:pt x="414" y="271"/>
                  </a:lnTo>
                  <a:lnTo>
                    <a:pt x="413" y="284"/>
                  </a:lnTo>
                  <a:lnTo>
                    <a:pt x="407" y="296"/>
                  </a:lnTo>
                  <a:lnTo>
                    <a:pt x="397" y="305"/>
                  </a:lnTo>
                  <a:lnTo>
                    <a:pt x="386" y="314"/>
                  </a:lnTo>
                  <a:lnTo>
                    <a:pt x="376" y="323"/>
                  </a:lnTo>
                  <a:lnTo>
                    <a:pt x="366" y="333"/>
                  </a:lnTo>
                  <a:lnTo>
                    <a:pt x="360" y="344"/>
                  </a:lnTo>
                  <a:lnTo>
                    <a:pt x="355" y="356"/>
                  </a:lnTo>
                  <a:lnTo>
                    <a:pt x="350" y="369"/>
                  </a:lnTo>
                  <a:lnTo>
                    <a:pt x="345" y="381"/>
                  </a:lnTo>
                  <a:lnTo>
                    <a:pt x="336" y="390"/>
                  </a:lnTo>
                  <a:lnTo>
                    <a:pt x="334" y="392"/>
                  </a:lnTo>
                  <a:lnTo>
                    <a:pt x="329" y="396"/>
                  </a:lnTo>
                  <a:lnTo>
                    <a:pt x="324" y="397"/>
                  </a:lnTo>
                  <a:lnTo>
                    <a:pt x="318" y="398"/>
                  </a:lnTo>
                  <a:lnTo>
                    <a:pt x="316" y="399"/>
                  </a:lnTo>
                  <a:lnTo>
                    <a:pt x="300" y="401"/>
                  </a:lnTo>
                  <a:lnTo>
                    <a:pt x="283" y="402"/>
                  </a:lnTo>
                  <a:lnTo>
                    <a:pt x="267" y="404"/>
                  </a:lnTo>
                  <a:lnTo>
                    <a:pt x="265" y="406"/>
                  </a:lnTo>
                  <a:lnTo>
                    <a:pt x="251" y="413"/>
                  </a:lnTo>
                  <a:lnTo>
                    <a:pt x="237" y="422"/>
                  </a:lnTo>
                  <a:lnTo>
                    <a:pt x="223" y="430"/>
                  </a:lnTo>
                  <a:lnTo>
                    <a:pt x="207" y="434"/>
                  </a:lnTo>
                  <a:lnTo>
                    <a:pt x="192" y="430"/>
                  </a:lnTo>
                  <a:lnTo>
                    <a:pt x="179" y="423"/>
                  </a:lnTo>
                  <a:lnTo>
                    <a:pt x="164" y="414"/>
                  </a:lnTo>
                  <a:lnTo>
                    <a:pt x="150" y="406"/>
                  </a:lnTo>
                  <a:lnTo>
                    <a:pt x="147" y="404"/>
                  </a:lnTo>
                  <a:lnTo>
                    <a:pt x="131" y="402"/>
                  </a:lnTo>
                  <a:lnTo>
                    <a:pt x="115" y="401"/>
                  </a:lnTo>
                  <a:lnTo>
                    <a:pt x="99" y="399"/>
                  </a:lnTo>
                  <a:lnTo>
                    <a:pt x="94" y="398"/>
                  </a:lnTo>
                  <a:lnTo>
                    <a:pt x="89" y="397"/>
                  </a:lnTo>
                  <a:lnTo>
                    <a:pt x="84" y="394"/>
                  </a:lnTo>
                  <a:lnTo>
                    <a:pt x="80" y="392"/>
                  </a:lnTo>
                  <a:lnTo>
                    <a:pt x="78" y="391"/>
                  </a:lnTo>
                  <a:lnTo>
                    <a:pt x="70" y="381"/>
                  </a:lnTo>
                  <a:lnTo>
                    <a:pt x="64" y="369"/>
                  </a:lnTo>
                  <a:lnTo>
                    <a:pt x="59" y="356"/>
                  </a:lnTo>
                  <a:lnTo>
                    <a:pt x="54" y="344"/>
                  </a:lnTo>
                  <a:lnTo>
                    <a:pt x="48" y="333"/>
                  </a:lnTo>
                  <a:lnTo>
                    <a:pt x="38" y="323"/>
                  </a:lnTo>
                  <a:lnTo>
                    <a:pt x="28" y="314"/>
                  </a:lnTo>
                  <a:lnTo>
                    <a:pt x="17" y="305"/>
                  </a:lnTo>
                  <a:lnTo>
                    <a:pt x="7" y="296"/>
                  </a:lnTo>
                  <a:lnTo>
                    <a:pt x="1" y="284"/>
                  </a:lnTo>
                  <a:lnTo>
                    <a:pt x="0" y="271"/>
                  </a:lnTo>
                  <a:lnTo>
                    <a:pt x="1" y="258"/>
                  </a:lnTo>
                  <a:lnTo>
                    <a:pt x="5" y="244"/>
                  </a:lnTo>
                  <a:lnTo>
                    <a:pt x="9" y="231"/>
                  </a:lnTo>
                  <a:lnTo>
                    <a:pt x="10" y="217"/>
                  </a:lnTo>
                  <a:lnTo>
                    <a:pt x="9" y="204"/>
                  </a:lnTo>
                  <a:lnTo>
                    <a:pt x="5" y="190"/>
                  </a:lnTo>
                  <a:lnTo>
                    <a:pt x="1" y="176"/>
                  </a:lnTo>
                  <a:lnTo>
                    <a:pt x="0" y="163"/>
                  </a:lnTo>
                  <a:lnTo>
                    <a:pt x="1" y="151"/>
                  </a:lnTo>
                  <a:lnTo>
                    <a:pt x="7" y="138"/>
                  </a:lnTo>
                  <a:lnTo>
                    <a:pt x="17" y="128"/>
                  </a:lnTo>
                  <a:lnTo>
                    <a:pt x="28" y="120"/>
                  </a:lnTo>
                  <a:lnTo>
                    <a:pt x="38" y="111"/>
                  </a:lnTo>
                  <a:lnTo>
                    <a:pt x="48" y="101"/>
                  </a:lnTo>
                  <a:lnTo>
                    <a:pt x="54" y="90"/>
                  </a:lnTo>
                  <a:lnTo>
                    <a:pt x="59" y="77"/>
                  </a:lnTo>
                  <a:lnTo>
                    <a:pt x="64" y="63"/>
                  </a:lnTo>
                  <a:lnTo>
                    <a:pt x="72" y="51"/>
                  </a:lnTo>
                  <a:lnTo>
                    <a:pt x="80" y="42"/>
                  </a:lnTo>
                  <a:lnTo>
                    <a:pt x="91" y="36"/>
                  </a:lnTo>
                  <a:lnTo>
                    <a:pt x="105" y="35"/>
                  </a:lnTo>
                  <a:lnTo>
                    <a:pt x="118" y="34"/>
                  </a:lnTo>
                  <a:lnTo>
                    <a:pt x="133" y="32"/>
                  </a:lnTo>
                  <a:lnTo>
                    <a:pt x="147" y="30"/>
                  </a:lnTo>
                  <a:lnTo>
                    <a:pt x="158" y="25"/>
                  </a:lnTo>
                  <a:lnTo>
                    <a:pt x="170" y="16"/>
                  </a:lnTo>
                  <a:lnTo>
                    <a:pt x="182" y="9"/>
                  </a:lnTo>
                  <a:lnTo>
                    <a:pt x="194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291"/>
            <p:cNvSpPr>
              <a:spLocks noEditPoints="1"/>
            </p:cNvSpPr>
            <p:nvPr/>
          </p:nvSpPr>
          <p:spPr bwMode="auto">
            <a:xfrm>
              <a:off x="4186513" y="3994894"/>
              <a:ext cx="160337" cy="160337"/>
            </a:xfrm>
            <a:custGeom>
              <a:avLst/>
              <a:gdLst>
                <a:gd name="T0" fmla="*/ 152 w 304"/>
                <a:gd name="T1" fmla="*/ 17 h 303"/>
                <a:gd name="T2" fmla="*/ 121 w 304"/>
                <a:gd name="T3" fmla="*/ 21 h 303"/>
                <a:gd name="T4" fmla="*/ 93 w 304"/>
                <a:gd name="T5" fmla="*/ 30 h 303"/>
                <a:gd name="T6" fmla="*/ 68 w 304"/>
                <a:gd name="T7" fmla="*/ 46 h 303"/>
                <a:gd name="T8" fmla="*/ 47 w 304"/>
                <a:gd name="T9" fmla="*/ 67 h 303"/>
                <a:gd name="T10" fmla="*/ 31 w 304"/>
                <a:gd name="T11" fmla="*/ 92 h 303"/>
                <a:gd name="T12" fmla="*/ 21 w 304"/>
                <a:gd name="T13" fmla="*/ 120 h 303"/>
                <a:gd name="T14" fmla="*/ 18 w 304"/>
                <a:gd name="T15" fmla="*/ 151 h 303"/>
                <a:gd name="T16" fmla="*/ 21 w 304"/>
                <a:gd name="T17" fmla="*/ 182 h 303"/>
                <a:gd name="T18" fmla="*/ 31 w 304"/>
                <a:gd name="T19" fmla="*/ 210 h 303"/>
                <a:gd name="T20" fmla="*/ 47 w 304"/>
                <a:gd name="T21" fmla="*/ 235 h 303"/>
                <a:gd name="T22" fmla="*/ 68 w 304"/>
                <a:gd name="T23" fmla="*/ 256 h 303"/>
                <a:gd name="T24" fmla="*/ 93 w 304"/>
                <a:gd name="T25" fmla="*/ 272 h 303"/>
                <a:gd name="T26" fmla="*/ 121 w 304"/>
                <a:gd name="T27" fmla="*/ 282 h 303"/>
                <a:gd name="T28" fmla="*/ 152 w 304"/>
                <a:gd name="T29" fmla="*/ 285 h 303"/>
                <a:gd name="T30" fmla="*/ 183 w 304"/>
                <a:gd name="T31" fmla="*/ 282 h 303"/>
                <a:gd name="T32" fmla="*/ 211 w 304"/>
                <a:gd name="T33" fmla="*/ 272 h 303"/>
                <a:gd name="T34" fmla="*/ 236 w 304"/>
                <a:gd name="T35" fmla="*/ 256 h 303"/>
                <a:gd name="T36" fmla="*/ 257 w 304"/>
                <a:gd name="T37" fmla="*/ 235 h 303"/>
                <a:gd name="T38" fmla="*/ 273 w 304"/>
                <a:gd name="T39" fmla="*/ 210 h 303"/>
                <a:gd name="T40" fmla="*/ 283 w 304"/>
                <a:gd name="T41" fmla="*/ 182 h 303"/>
                <a:gd name="T42" fmla="*/ 286 w 304"/>
                <a:gd name="T43" fmla="*/ 151 h 303"/>
                <a:gd name="T44" fmla="*/ 283 w 304"/>
                <a:gd name="T45" fmla="*/ 120 h 303"/>
                <a:gd name="T46" fmla="*/ 273 w 304"/>
                <a:gd name="T47" fmla="*/ 92 h 303"/>
                <a:gd name="T48" fmla="*/ 257 w 304"/>
                <a:gd name="T49" fmla="*/ 67 h 303"/>
                <a:gd name="T50" fmla="*/ 236 w 304"/>
                <a:gd name="T51" fmla="*/ 46 h 303"/>
                <a:gd name="T52" fmla="*/ 211 w 304"/>
                <a:gd name="T53" fmla="*/ 30 h 303"/>
                <a:gd name="T54" fmla="*/ 183 w 304"/>
                <a:gd name="T55" fmla="*/ 21 h 303"/>
                <a:gd name="T56" fmla="*/ 152 w 304"/>
                <a:gd name="T57" fmla="*/ 17 h 303"/>
                <a:gd name="T58" fmla="*/ 152 w 304"/>
                <a:gd name="T59" fmla="*/ 0 h 303"/>
                <a:gd name="T60" fmla="*/ 183 w 304"/>
                <a:gd name="T61" fmla="*/ 3 h 303"/>
                <a:gd name="T62" fmla="*/ 211 w 304"/>
                <a:gd name="T63" fmla="*/ 12 h 303"/>
                <a:gd name="T64" fmla="*/ 237 w 304"/>
                <a:gd name="T65" fmla="*/ 25 h 303"/>
                <a:gd name="T66" fmla="*/ 259 w 304"/>
                <a:gd name="T67" fmla="*/ 44 h 303"/>
                <a:gd name="T68" fmla="*/ 278 w 304"/>
                <a:gd name="T69" fmla="*/ 66 h 303"/>
                <a:gd name="T70" fmla="*/ 291 w 304"/>
                <a:gd name="T71" fmla="*/ 92 h 303"/>
                <a:gd name="T72" fmla="*/ 300 w 304"/>
                <a:gd name="T73" fmla="*/ 120 h 303"/>
                <a:gd name="T74" fmla="*/ 304 w 304"/>
                <a:gd name="T75" fmla="*/ 151 h 303"/>
                <a:gd name="T76" fmla="*/ 300 w 304"/>
                <a:gd name="T77" fmla="*/ 182 h 303"/>
                <a:gd name="T78" fmla="*/ 291 w 304"/>
                <a:gd name="T79" fmla="*/ 210 h 303"/>
                <a:gd name="T80" fmla="*/ 278 w 304"/>
                <a:gd name="T81" fmla="*/ 236 h 303"/>
                <a:gd name="T82" fmla="*/ 259 w 304"/>
                <a:gd name="T83" fmla="*/ 258 h 303"/>
                <a:gd name="T84" fmla="*/ 237 w 304"/>
                <a:gd name="T85" fmla="*/ 277 h 303"/>
                <a:gd name="T86" fmla="*/ 211 w 304"/>
                <a:gd name="T87" fmla="*/ 290 h 303"/>
                <a:gd name="T88" fmla="*/ 183 w 304"/>
                <a:gd name="T89" fmla="*/ 299 h 303"/>
                <a:gd name="T90" fmla="*/ 152 w 304"/>
                <a:gd name="T91" fmla="*/ 303 h 303"/>
                <a:gd name="T92" fmla="*/ 121 w 304"/>
                <a:gd name="T93" fmla="*/ 299 h 303"/>
                <a:gd name="T94" fmla="*/ 93 w 304"/>
                <a:gd name="T95" fmla="*/ 290 h 303"/>
                <a:gd name="T96" fmla="*/ 67 w 304"/>
                <a:gd name="T97" fmla="*/ 277 h 303"/>
                <a:gd name="T98" fmla="*/ 45 w 304"/>
                <a:gd name="T99" fmla="*/ 258 h 303"/>
                <a:gd name="T100" fmla="*/ 26 w 304"/>
                <a:gd name="T101" fmla="*/ 236 h 303"/>
                <a:gd name="T102" fmla="*/ 13 w 304"/>
                <a:gd name="T103" fmla="*/ 210 h 303"/>
                <a:gd name="T104" fmla="*/ 4 w 304"/>
                <a:gd name="T105" fmla="*/ 182 h 303"/>
                <a:gd name="T106" fmla="*/ 0 w 304"/>
                <a:gd name="T107" fmla="*/ 151 h 303"/>
                <a:gd name="T108" fmla="*/ 4 w 304"/>
                <a:gd name="T109" fmla="*/ 120 h 303"/>
                <a:gd name="T110" fmla="*/ 13 w 304"/>
                <a:gd name="T111" fmla="*/ 92 h 303"/>
                <a:gd name="T112" fmla="*/ 26 w 304"/>
                <a:gd name="T113" fmla="*/ 66 h 303"/>
                <a:gd name="T114" fmla="*/ 45 w 304"/>
                <a:gd name="T115" fmla="*/ 44 h 303"/>
                <a:gd name="T116" fmla="*/ 67 w 304"/>
                <a:gd name="T117" fmla="*/ 25 h 303"/>
                <a:gd name="T118" fmla="*/ 93 w 304"/>
                <a:gd name="T119" fmla="*/ 12 h 303"/>
                <a:gd name="T120" fmla="*/ 121 w 304"/>
                <a:gd name="T121" fmla="*/ 3 h 303"/>
                <a:gd name="T122" fmla="*/ 152 w 304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03">
                  <a:moveTo>
                    <a:pt x="152" y="17"/>
                  </a:moveTo>
                  <a:lnTo>
                    <a:pt x="121" y="21"/>
                  </a:lnTo>
                  <a:lnTo>
                    <a:pt x="93" y="30"/>
                  </a:lnTo>
                  <a:lnTo>
                    <a:pt x="68" y="46"/>
                  </a:lnTo>
                  <a:lnTo>
                    <a:pt x="47" y="67"/>
                  </a:lnTo>
                  <a:lnTo>
                    <a:pt x="31" y="92"/>
                  </a:lnTo>
                  <a:lnTo>
                    <a:pt x="21" y="120"/>
                  </a:lnTo>
                  <a:lnTo>
                    <a:pt x="18" y="151"/>
                  </a:lnTo>
                  <a:lnTo>
                    <a:pt x="21" y="182"/>
                  </a:lnTo>
                  <a:lnTo>
                    <a:pt x="31" y="210"/>
                  </a:lnTo>
                  <a:lnTo>
                    <a:pt x="47" y="235"/>
                  </a:lnTo>
                  <a:lnTo>
                    <a:pt x="68" y="256"/>
                  </a:lnTo>
                  <a:lnTo>
                    <a:pt x="93" y="272"/>
                  </a:lnTo>
                  <a:lnTo>
                    <a:pt x="121" y="282"/>
                  </a:lnTo>
                  <a:lnTo>
                    <a:pt x="152" y="285"/>
                  </a:lnTo>
                  <a:lnTo>
                    <a:pt x="183" y="282"/>
                  </a:lnTo>
                  <a:lnTo>
                    <a:pt x="211" y="272"/>
                  </a:lnTo>
                  <a:lnTo>
                    <a:pt x="236" y="256"/>
                  </a:lnTo>
                  <a:lnTo>
                    <a:pt x="257" y="235"/>
                  </a:lnTo>
                  <a:lnTo>
                    <a:pt x="273" y="210"/>
                  </a:lnTo>
                  <a:lnTo>
                    <a:pt x="283" y="182"/>
                  </a:lnTo>
                  <a:lnTo>
                    <a:pt x="286" y="151"/>
                  </a:lnTo>
                  <a:lnTo>
                    <a:pt x="283" y="120"/>
                  </a:lnTo>
                  <a:lnTo>
                    <a:pt x="273" y="92"/>
                  </a:lnTo>
                  <a:lnTo>
                    <a:pt x="257" y="67"/>
                  </a:lnTo>
                  <a:lnTo>
                    <a:pt x="236" y="46"/>
                  </a:lnTo>
                  <a:lnTo>
                    <a:pt x="211" y="30"/>
                  </a:lnTo>
                  <a:lnTo>
                    <a:pt x="183" y="21"/>
                  </a:lnTo>
                  <a:lnTo>
                    <a:pt x="152" y="17"/>
                  </a:lnTo>
                  <a:close/>
                  <a:moveTo>
                    <a:pt x="152" y="0"/>
                  </a:moveTo>
                  <a:lnTo>
                    <a:pt x="183" y="3"/>
                  </a:lnTo>
                  <a:lnTo>
                    <a:pt x="211" y="12"/>
                  </a:lnTo>
                  <a:lnTo>
                    <a:pt x="237" y="25"/>
                  </a:lnTo>
                  <a:lnTo>
                    <a:pt x="259" y="44"/>
                  </a:lnTo>
                  <a:lnTo>
                    <a:pt x="278" y="66"/>
                  </a:lnTo>
                  <a:lnTo>
                    <a:pt x="291" y="92"/>
                  </a:lnTo>
                  <a:lnTo>
                    <a:pt x="300" y="120"/>
                  </a:lnTo>
                  <a:lnTo>
                    <a:pt x="304" y="151"/>
                  </a:lnTo>
                  <a:lnTo>
                    <a:pt x="300" y="182"/>
                  </a:lnTo>
                  <a:lnTo>
                    <a:pt x="291" y="210"/>
                  </a:lnTo>
                  <a:lnTo>
                    <a:pt x="278" y="236"/>
                  </a:lnTo>
                  <a:lnTo>
                    <a:pt x="259" y="258"/>
                  </a:lnTo>
                  <a:lnTo>
                    <a:pt x="237" y="277"/>
                  </a:lnTo>
                  <a:lnTo>
                    <a:pt x="211" y="290"/>
                  </a:lnTo>
                  <a:lnTo>
                    <a:pt x="183" y="299"/>
                  </a:lnTo>
                  <a:lnTo>
                    <a:pt x="152" y="303"/>
                  </a:lnTo>
                  <a:lnTo>
                    <a:pt x="121" y="299"/>
                  </a:lnTo>
                  <a:lnTo>
                    <a:pt x="93" y="290"/>
                  </a:lnTo>
                  <a:lnTo>
                    <a:pt x="67" y="277"/>
                  </a:lnTo>
                  <a:lnTo>
                    <a:pt x="45" y="258"/>
                  </a:lnTo>
                  <a:lnTo>
                    <a:pt x="26" y="236"/>
                  </a:lnTo>
                  <a:lnTo>
                    <a:pt x="13" y="210"/>
                  </a:lnTo>
                  <a:lnTo>
                    <a:pt x="4" y="182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292"/>
            <p:cNvSpPr>
              <a:spLocks/>
            </p:cNvSpPr>
            <p:nvPr/>
          </p:nvSpPr>
          <p:spPr bwMode="auto">
            <a:xfrm>
              <a:off x="4219851" y="4029820"/>
              <a:ext cx="93662" cy="87312"/>
            </a:xfrm>
            <a:custGeom>
              <a:avLst/>
              <a:gdLst>
                <a:gd name="T0" fmla="*/ 87 w 175"/>
                <a:gd name="T1" fmla="*/ 0 h 167"/>
                <a:gd name="T2" fmla="*/ 112 w 175"/>
                <a:gd name="T3" fmla="*/ 59 h 167"/>
                <a:gd name="T4" fmla="*/ 175 w 175"/>
                <a:gd name="T5" fmla="*/ 64 h 167"/>
                <a:gd name="T6" fmla="*/ 127 w 175"/>
                <a:gd name="T7" fmla="*/ 104 h 167"/>
                <a:gd name="T8" fmla="*/ 141 w 175"/>
                <a:gd name="T9" fmla="*/ 167 h 167"/>
                <a:gd name="T10" fmla="*/ 87 w 175"/>
                <a:gd name="T11" fmla="*/ 133 h 167"/>
                <a:gd name="T12" fmla="*/ 33 w 175"/>
                <a:gd name="T13" fmla="*/ 167 h 167"/>
                <a:gd name="T14" fmla="*/ 48 w 175"/>
                <a:gd name="T15" fmla="*/ 104 h 167"/>
                <a:gd name="T16" fmla="*/ 0 w 175"/>
                <a:gd name="T17" fmla="*/ 64 h 167"/>
                <a:gd name="T18" fmla="*/ 62 w 175"/>
                <a:gd name="T19" fmla="*/ 59 h 167"/>
                <a:gd name="T20" fmla="*/ 87 w 175"/>
                <a:gd name="T2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7">
                  <a:moveTo>
                    <a:pt x="87" y="0"/>
                  </a:moveTo>
                  <a:lnTo>
                    <a:pt x="112" y="59"/>
                  </a:lnTo>
                  <a:lnTo>
                    <a:pt x="175" y="64"/>
                  </a:lnTo>
                  <a:lnTo>
                    <a:pt x="127" y="104"/>
                  </a:lnTo>
                  <a:lnTo>
                    <a:pt x="141" y="167"/>
                  </a:lnTo>
                  <a:lnTo>
                    <a:pt x="87" y="133"/>
                  </a:lnTo>
                  <a:lnTo>
                    <a:pt x="33" y="167"/>
                  </a:lnTo>
                  <a:lnTo>
                    <a:pt x="48" y="104"/>
                  </a:lnTo>
                  <a:lnTo>
                    <a:pt x="0" y="64"/>
                  </a:lnTo>
                  <a:lnTo>
                    <a:pt x="62" y="59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293"/>
            <p:cNvSpPr>
              <a:spLocks noEditPoints="1"/>
            </p:cNvSpPr>
            <p:nvPr/>
          </p:nvSpPr>
          <p:spPr bwMode="auto">
            <a:xfrm>
              <a:off x="4215098" y="4025066"/>
              <a:ext cx="101600" cy="96837"/>
            </a:xfrm>
            <a:custGeom>
              <a:avLst/>
              <a:gdLst>
                <a:gd name="T0" fmla="*/ 80 w 192"/>
                <a:gd name="T1" fmla="*/ 70 h 185"/>
                <a:gd name="T2" fmla="*/ 75 w 192"/>
                <a:gd name="T3" fmla="*/ 75 h 185"/>
                <a:gd name="T4" fmla="*/ 30 w 192"/>
                <a:gd name="T5" fmla="*/ 80 h 185"/>
                <a:gd name="T6" fmla="*/ 64 w 192"/>
                <a:gd name="T7" fmla="*/ 110 h 185"/>
                <a:gd name="T8" fmla="*/ 65 w 192"/>
                <a:gd name="T9" fmla="*/ 116 h 185"/>
                <a:gd name="T10" fmla="*/ 91 w 192"/>
                <a:gd name="T11" fmla="*/ 134 h 185"/>
                <a:gd name="T12" fmla="*/ 96 w 192"/>
                <a:gd name="T13" fmla="*/ 133 h 185"/>
                <a:gd name="T14" fmla="*/ 101 w 192"/>
                <a:gd name="T15" fmla="*/ 134 h 185"/>
                <a:gd name="T16" fmla="*/ 127 w 192"/>
                <a:gd name="T17" fmla="*/ 116 h 185"/>
                <a:gd name="T18" fmla="*/ 128 w 192"/>
                <a:gd name="T19" fmla="*/ 110 h 185"/>
                <a:gd name="T20" fmla="*/ 163 w 192"/>
                <a:gd name="T21" fmla="*/ 80 h 185"/>
                <a:gd name="T22" fmla="*/ 117 w 192"/>
                <a:gd name="T23" fmla="*/ 75 h 185"/>
                <a:gd name="T24" fmla="*/ 112 w 192"/>
                <a:gd name="T25" fmla="*/ 70 h 185"/>
                <a:gd name="T26" fmla="*/ 96 w 192"/>
                <a:gd name="T27" fmla="*/ 0 h 185"/>
                <a:gd name="T28" fmla="*/ 102 w 192"/>
                <a:gd name="T29" fmla="*/ 2 h 185"/>
                <a:gd name="T30" fmla="*/ 127 w 192"/>
                <a:gd name="T31" fmla="*/ 59 h 185"/>
                <a:gd name="T32" fmla="*/ 187 w 192"/>
                <a:gd name="T33" fmla="*/ 65 h 185"/>
                <a:gd name="T34" fmla="*/ 192 w 192"/>
                <a:gd name="T35" fmla="*/ 70 h 185"/>
                <a:gd name="T36" fmla="*/ 191 w 192"/>
                <a:gd name="T37" fmla="*/ 76 h 185"/>
                <a:gd name="T38" fmla="*/ 145 w 192"/>
                <a:gd name="T39" fmla="*/ 117 h 185"/>
                <a:gd name="T40" fmla="*/ 159 w 192"/>
                <a:gd name="T41" fmla="*/ 177 h 185"/>
                <a:gd name="T42" fmla="*/ 155 w 192"/>
                <a:gd name="T43" fmla="*/ 182 h 185"/>
                <a:gd name="T44" fmla="*/ 150 w 192"/>
                <a:gd name="T45" fmla="*/ 185 h 185"/>
                <a:gd name="T46" fmla="*/ 145 w 192"/>
                <a:gd name="T47" fmla="*/ 184 h 185"/>
                <a:gd name="T48" fmla="*/ 47 w 192"/>
                <a:gd name="T49" fmla="*/ 184 h 185"/>
                <a:gd name="T50" fmla="*/ 39 w 192"/>
                <a:gd name="T51" fmla="*/ 184 h 185"/>
                <a:gd name="T52" fmla="*/ 34 w 192"/>
                <a:gd name="T53" fmla="*/ 180 h 185"/>
                <a:gd name="T54" fmla="*/ 33 w 192"/>
                <a:gd name="T55" fmla="*/ 174 h 185"/>
                <a:gd name="T56" fmla="*/ 2 w 192"/>
                <a:gd name="T57" fmla="*/ 79 h 185"/>
                <a:gd name="T58" fmla="*/ 0 w 192"/>
                <a:gd name="T59" fmla="*/ 74 h 185"/>
                <a:gd name="T60" fmla="*/ 1 w 192"/>
                <a:gd name="T61" fmla="*/ 67 h 185"/>
                <a:gd name="T62" fmla="*/ 7 w 192"/>
                <a:gd name="T63" fmla="*/ 64 h 185"/>
                <a:gd name="T64" fmla="*/ 89 w 192"/>
                <a:gd name="T65" fmla="*/ 6 h 185"/>
                <a:gd name="T66" fmla="*/ 92 w 192"/>
                <a:gd name="T67" fmla="*/ 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85">
                  <a:moveTo>
                    <a:pt x="96" y="32"/>
                  </a:moveTo>
                  <a:lnTo>
                    <a:pt x="80" y="70"/>
                  </a:lnTo>
                  <a:lnTo>
                    <a:pt x="78" y="73"/>
                  </a:lnTo>
                  <a:lnTo>
                    <a:pt x="75" y="75"/>
                  </a:lnTo>
                  <a:lnTo>
                    <a:pt x="73" y="76"/>
                  </a:lnTo>
                  <a:lnTo>
                    <a:pt x="30" y="80"/>
                  </a:lnTo>
                  <a:lnTo>
                    <a:pt x="63" y="107"/>
                  </a:lnTo>
                  <a:lnTo>
                    <a:pt x="64" y="110"/>
                  </a:lnTo>
                  <a:lnTo>
                    <a:pt x="65" y="112"/>
                  </a:lnTo>
                  <a:lnTo>
                    <a:pt x="65" y="116"/>
                  </a:lnTo>
                  <a:lnTo>
                    <a:pt x="55" y="158"/>
                  </a:lnTo>
                  <a:lnTo>
                    <a:pt x="91" y="134"/>
                  </a:lnTo>
                  <a:lnTo>
                    <a:pt x="94" y="133"/>
                  </a:lnTo>
                  <a:lnTo>
                    <a:pt x="96" y="133"/>
                  </a:lnTo>
                  <a:lnTo>
                    <a:pt x="99" y="133"/>
                  </a:lnTo>
                  <a:lnTo>
                    <a:pt x="101" y="134"/>
                  </a:lnTo>
                  <a:lnTo>
                    <a:pt x="137" y="158"/>
                  </a:lnTo>
                  <a:lnTo>
                    <a:pt x="127" y="116"/>
                  </a:lnTo>
                  <a:lnTo>
                    <a:pt x="127" y="112"/>
                  </a:lnTo>
                  <a:lnTo>
                    <a:pt x="128" y="110"/>
                  </a:lnTo>
                  <a:lnTo>
                    <a:pt x="129" y="107"/>
                  </a:lnTo>
                  <a:lnTo>
                    <a:pt x="163" y="80"/>
                  </a:lnTo>
                  <a:lnTo>
                    <a:pt x="119" y="76"/>
                  </a:lnTo>
                  <a:lnTo>
                    <a:pt x="117" y="75"/>
                  </a:lnTo>
                  <a:lnTo>
                    <a:pt x="115" y="73"/>
                  </a:lnTo>
                  <a:lnTo>
                    <a:pt x="112" y="70"/>
                  </a:lnTo>
                  <a:lnTo>
                    <a:pt x="96" y="32"/>
                  </a:lnTo>
                  <a:close/>
                  <a:moveTo>
                    <a:pt x="96" y="0"/>
                  </a:moveTo>
                  <a:lnTo>
                    <a:pt x="100" y="1"/>
                  </a:lnTo>
                  <a:lnTo>
                    <a:pt x="102" y="2"/>
                  </a:lnTo>
                  <a:lnTo>
                    <a:pt x="103" y="6"/>
                  </a:lnTo>
                  <a:lnTo>
                    <a:pt x="127" y="59"/>
                  </a:lnTo>
                  <a:lnTo>
                    <a:pt x="185" y="64"/>
                  </a:lnTo>
                  <a:lnTo>
                    <a:pt x="187" y="65"/>
                  </a:lnTo>
                  <a:lnTo>
                    <a:pt x="191" y="67"/>
                  </a:lnTo>
                  <a:lnTo>
                    <a:pt x="192" y="70"/>
                  </a:lnTo>
                  <a:lnTo>
                    <a:pt x="192" y="74"/>
                  </a:lnTo>
                  <a:lnTo>
                    <a:pt x="191" y="76"/>
                  </a:lnTo>
                  <a:lnTo>
                    <a:pt x="190" y="79"/>
                  </a:lnTo>
                  <a:lnTo>
                    <a:pt x="145" y="117"/>
                  </a:lnTo>
                  <a:lnTo>
                    <a:pt x="159" y="174"/>
                  </a:lnTo>
                  <a:lnTo>
                    <a:pt x="159" y="177"/>
                  </a:lnTo>
                  <a:lnTo>
                    <a:pt x="158" y="180"/>
                  </a:lnTo>
                  <a:lnTo>
                    <a:pt x="155" y="182"/>
                  </a:lnTo>
                  <a:lnTo>
                    <a:pt x="153" y="184"/>
                  </a:lnTo>
                  <a:lnTo>
                    <a:pt x="150" y="185"/>
                  </a:lnTo>
                  <a:lnTo>
                    <a:pt x="148" y="184"/>
                  </a:lnTo>
                  <a:lnTo>
                    <a:pt x="145" y="184"/>
                  </a:lnTo>
                  <a:lnTo>
                    <a:pt x="96" y="152"/>
                  </a:lnTo>
                  <a:lnTo>
                    <a:pt x="47" y="184"/>
                  </a:lnTo>
                  <a:lnTo>
                    <a:pt x="43" y="185"/>
                  </a:lnTo>
                  <a:lnTo>
                    <a:pt x="39" y="184"/>
                  </a:lnTo>
                  <a:lnTo>
                    <a:pt x="37" y="182"/>
                  </a:lnTo>
                  <a:lnTo>
                    <a:pt x="34" y="180"/>
                  </a:lnTo>
                  <a:lnTo>
                    <a:pt x="33" y="177"/>
                  </a:lnTo>
                  <a:lnTo>
                    <a:pt x="33" y="174"/>
                  </a:lnTo>
                  <a:lnTo>
                    <a:pt x="47" y="117"/>
                  </a:lnTo>
                  <a:lnTo>
                    <a:pt x="2" y="79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7"/>
                  </a:lnTo>
                  <a:lnTo>
                    <a:pt x="5" y="65"/>
                  </a:lnTo>
                  <a:lnTo>
                    <a:pt x="7" y="64"/>
                  </a:lnTo>
                  <a:lnTo>
                    <a:pt x="67" y="59"/>
                  </a:lnTo>
                  <a:lnTo>
                    <a:pt x="89" y="6"/>
                  </a:lnTo>
                  <a:lnTo>
                    <a:pt x="90" y="2"/>
                  </a:lnTo>
                  <a:lnTo>
                    <a:pt x="92" y="1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8" name="Marvintrackercircle">
            <a:extLst>
              <a:ext uri="{FF2B5EF4-FFF2-40B4-BE49-F238E27FC236}">
                <a16:creationId xmlns:a16="http://schemas.microsoft.com/office/drawing/2014/main" id="{560F34B3-9D74-4A77-9880-83A4D00E13E0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729879" y="3649069"/>
            <a:ext cx="245389" cy="23636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59" name="Marvintrackercircle">
            <a:extLst>
              <a:ext uri="{FF2B5EF4-FFF2-40B4-BE49-F238E27FC236}">
                <a16:creationId xmlns:a16="http://schemas.microsoft.com/office/drawing/2014/main" id="{560F34B3-9D74-4A77-9880-83A4D00E13E0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8683101" y="3649069"/>
            <a:ext cx="245389" cy="23636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FA11BC-36C3-49E7-B0C1-813C141258FA}"/>
              </a:ext>
            </a:extLst>
          </p:cNvPr>
          <p:cNvGrpSpPr/>
          <p:nvPr/>
        </p:nvGrpSpPr>
        <p:grpSpPr>
          <a:xfrm>
            <a:off x="6459285" y="2006600"/>
            <a:ext cx="1847474" cy="440415"/>
            <a:chOff x="6459285" y="2006600"/>
            <a:chExt cx="1847474" cy="44041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03D9757-7EC5-4A12-9934-54C6BB6BD106}"/>
                </a:ext>
              </a:extLst>
            </p:cNvPr>
            <p:cNvSpPr txBox="1"/>
            <p:nvPr/>
          </p:nvSpPr>
          <p:spPr>
            <a:xfrm>
              <a:off x="7117527" y="2106460"/>
              <a:ext cx="1189232" cy="21544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685122" eaLnBrk="1" latinLnBrk="0" hangingPunct="1">
                <a:buClr>
                  <a:schemeClr val="tx2"/>
                </a:buClr>
                <a:buSzPct val="100000"/>
                <a:defRPr lang="x-none" sz="1071" baseline="0">
                  <a:latin typeface="+mn-lt"/>
                </a:defRPr>
              </a:lvl1pPr>
              <a:lvl2pPr marL="148200" lvl="1" indent="-146986" defTabSz="685122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071" baseline="0">
                  <a:latin typeface="+mn-lt"/>
                </a:defRPr>
              </a:lvl2pPr>
              <a:lvl3pPr marL="349849" lvl="2" indent="-200435" defTabSz="685122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071" baseline="0">
                  <a:latin typeface="+mn-lt"/>
                </a:defRPr>
              </a:lvl3pPr>
              <a:lvl4pPr marL="470111" lvl="3" indent="-119046" defTabSz="685122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071" baseline="0">
                  <a:latin typeface="+mn-lt"/>
                </a:defRPr>
              </a:lvl4pPr>
              <a:lvl5pPr marL="573753" lvl="4" indent="-99610" defTabSz="685122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071" baseline="0">
                  <a:latin typeface="+mn-lt"/>
                </a:defRPr>
              </a:lvl5pPr>
              <a:lvl6pPr marL="573753" indent="-99610" defTabSz="68512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224" baseline="0">
                  <a:latin typeface="+mn-lt"/>
                </a:defRPr>
              </a:lvl6pPr>
              <a:lvl7pPr marL="573753" indent="-99610" defTabSz="68512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224" baseline="0">
                  <a:latin typeface="+mn-lt"/>
                </a:defRPr>
              </a:lvl7pPr>
              <a:lvl8pPr marL="573753" indent="-99610" defTabSz="68512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224" baseline="0">
                  <a:latin typeface="+mn-lt"/>
                </a:defRPr>
              </a:lvl8pPr>
              <a:lvl9pPr marL="573753" indent="-99610" defTabSz="68512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224" baseline="0">
                  <a:latin typeface="+mn-lt"/>
                </a:defRPr>
              </a:lvl9pPr>
            </a:lstStyle>
            <a:p>
              <a:pPr marL="0" marR="0" lvl="0" indent="0" algn="ctr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Regulatory</a:t>
              </a:r>
            </a:p>
          </p:txBody>
        </p:sp>
        <p:sp>
          <p:nvSpPr>
            <p:cNvPr id="113" name="Freeform 1637"/>
            <p:cNvSpPr>
              <a:spLocks noChangeAspect="1" noEditPoints="1"/>
            </p:cNvSpPr>
            <p:nvPr/>
          </p:nvSpPr>
          <p:spPr bwMode="auto">
            <a:xfrm>
              <a:off x="6459285" y="2006600"/>
              <a:ext cx="498318" cy="440415"/>
            </a:xfrm>
            <a:custGeom>
              <a:avLst/>
              <a:gdLst>
                <a:gd name="T0" fmla="*/ 205 w 464"/>
                <a:gd name="T1" fmla="*/ 354 h 431"/>
                <a:gd name="T2" fmla="*/ 224 w 464"/>
                <a:gd name="T3" fmla="*/ 384 h 431"/>
                <a:gd name="T4" fmla="*/ 252 w 464"/>
                <a:gd name="T5" fmla="*/ 388 h 431"/>
                <a:gd name="T6" fmla="*/ 256 w 464"/>
                <a:gd name="T7" fmla="*/ 419 h 431"/>
                <a:gd name="T8" fmla="*/ 248 w 464"/>
                <a:gd name="T9" fmla="*/ 431 h 431"/>
                <a:gd name="T10" fmla="*/ 7 w 464"/>
                <a:gd name="T11" fmla="*/ 431 h 431"/>
                <a:gd name="T12" fmla="*/ 0 w 464"/>
                <a:gd name="T13" fmla="*/ 419 h 431"/>
                <a:gd name="T14" fmla="*/ 4 w 464"/>
                <a:gd name="T15" fmla="*/ 388 h 431"/>
                <a:gd name="T16" fmla="*/ 32 w 464"/>
                <a:gd name="T17" fmla="*/ 384 h 431"/>
                <a:gd name="T18" fmla="*/ 51 w 464"/>
                <a:gd name="T19" fmla="*/ 354 h 431"/>
                <a:gd name="T20" fmla="*/ 213 w 464"/>
                <a:gd name="T21" fmla="*/ 239 h 431"/>
                <a:gd name="T22" fmla="*/ 222 w 464"/>
                <a:gd name="T23" fmla="*/ 246 h 431"/>
                <a:gd name="T24" fmla="*/ 224 w 464"/>
                <a:gd name="T25" fmla="*/ 270 h 431"/>
                <a:gd name="T26" fmla="*/ 210 w 464"/>
                <a:gd name="T27" fmla="*/ 283 h 431"/>
                <a:gd name="T28" fmla="*/ 155 w 464"/>
                <a:gd name="T29" fmla="*/ 301 h 431"/>
                <a:gd name="T30" fmla="*/ 76 w 464"/>
                <a:gd name="T31" fmla="*/ 296 h 431"/>
                <a:gd name="T32" fmla="*/ 36 w 464"/>
                <a:gd name="T33" fmla="*/ 277 h 431"/>
                <a:gd name="T34" fmla="*/ 32 w 464"/>
                <a:gd name="T35" fmla="*/ 268 h 431"/>
                <a:gd name="T36" fmla="*/ 35 w 464"/>
                <a:gd name="T37" fmla="*/ 242 h 431"/>
                <a:gd name="T38" fmla="*/ 423 w 464"/>
                <a:gd name="T39" fmla="*/ 111 h 431"/>
                <a:gd name="T40" fmla="*/ 461 w 464"/>
                <a:gd name="T41" fmla="*/ 136 h 431"/>
                <a:gd name="T42" fmla="*/ 451 w 464"/>
                <a:gd name="T43" fmla="*/ 180 h 431"/>
                <a:gd name="T44" fmla="*/ 411 w 464"/>
                <a:gd name="T45" fmla="*/ 190 h 431"/>
                <a:gd name="T46" fmla="*/ 365 w 464"/>
                <a:gd name="T47" fmla="*/ 186 h 431"/>
                <a:gd name="T48" fmla="*/ 299 w 464"/>
                <a:gd name="T49" fmla="*/ 188 h 431"/>
                <a:gd name="T50" fmla="*/ 236 w 464"/>
                <a:gd name="T51" fmla="*/ 177 h 431"/>
                <a:gd name="T52" fmla="*/ 208 w 464"/>
                <a:gd name="T53" fmla="*/ 149 h 431"/>
                <a:gd name="T54" fmla="*/ 234 w 464"/>
                <a:gd name="T55" fmla="*/ 125 h 431"/>
                <a:gd name="T56" fmla="*/ 299 w 464"/>
                <a:gd name="T57" fmla="*/ 114 h 431"/>
                <a:gd name="T58" fmla="*/ 365 w 464"/>
                <a:gd name="T59" fmla="*/ 118 h 431"/>
                <a:gd name="T60" fmla="*/ 411 w 464"/>
                <a:gd name="T61" fmla="*/ 113 h 431"/>
                <a:gd name="T62" fmla="*/ 208 w 464"/>
                <a:gd name="T63" fmla="*/ 79 h 431"/>
                <a:gd name="T64" fmla="*/ 194 w 464"/>
                <a:gd name="T65" fmla="*/ 113 h 431"/>
                <a:gd name="T66" fmla="*/ 190 w 464"/>
                <a:gd name="T67" fmla="*/ 171 h 431"/>
                <a:gd name="T68" fmla="*/ 204 w 464"/>
                <a:gd name="T69" fmla="*/ 214 h 431"/>
                <a:gd name="T70" fmla="*/ 51 w 464"/>
                <a:gd name="T71" fmla="*/ 214 h 431"/>
                <a:gd name="T72" fmla="*/ 63 w 464"/>
                <a:gd name="T73" fmla="*/ 172 h 431"/>
                <a:gd name="T74" fmla="*/ 59 w 464"/>
                <a:gd name="T75" fmla="*/ 111 h 431"/>
                <a:gd name="T76" fmla="*/ 47 w 464"/>
                <a:gd name="T77" fmla="*/ 79 h 431"/>
                <a:gd name="T78" fmla="*/ 181 w 464"/>
                <a:gd name="T79" fmla="*/ 6 h 431"/>
                <a:gd name="T80" fmla="*/ 220 w 464"/>
                <a:gd name="T81" fmla="*/ 27 h 431"/>
                <a:gd name="T82" fmla="*/ 224 w 464"/>
                <a:gd name="T83" fmla="*/ 35 h 431"/>
                <a:gd name="T84" fmla="*/ 221 w 464"/>
                <a:gd name="T85" fmla="*/ 60 h 431"/>
                <a:gd name="T86" fmla="*/ 43 w 464"/>
                <a:gd name="T87" fmla="*/ 63 h 431"/>
                <a:gd name="T88" fmla="*/ 32 w 464"/>
                <a:gd name="T89" fmla="*/ 56 h 431"/>
                <a:gd name="T90" fmla="*/ 32 w 464"/>
                <a:gd name="T91" fmla="*/ 32 h 431"/>
                <a:gd name="T92" fmla="*/ 46 w 464"/>
                <a:gd name="T93" fmla="*/ 20 h 431"/>
                <a:gd name="T94" fmla="*/ 101 w 464"/>
                <a:gd name="T95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4" h="431">
                  <a:moveTo>
                    <a:pt x="63" y="351"/>
                  </a:moveTo>
                  <a:lnTo>
                    <a:pt x="191" y="351"/>
                  </a:lnTo>
                  <a:lnTo>
                    <a:pt x="205" y="354"/>
                  </a:lnTo>
                  <a:lnTo>
                    <a:pt x="214" y="361"/>
                  </a:lnTo>
                  <a:lnTo>
                    <a:pt x="221" y="372"/>
                  </a:lnTo>
                  <a:lnTo>
                    <a:pt x="224" y="384"/>
                  </a:lnTo>
                  <a:lnTo>
                    <a:pt x="244" y="384"/>
                  </a:lnTo>
                  <a:lnTo>
                    <a:pt x="248" y="385"/>
                  </a:lnTo>
                  <a:lnTo>
                    <a:pt x="252" y="388"/>
                  </a:lnTo>
                  <a:lnTo>
                    <a:pt x="255" y="390"/>
                  </a:lnTo>
                  <a:lnTo>
                    <a:pt x="256" y="396"/>
                  </a:lnTo>
                  <a:lnTo>
                    <a:pt x="256" y="419"/>
                  </a:lnTo>
                  <a:lnTo>
                    <a:pt x="255" y="424"/>
                  </a:lnTo>
                  <a:lnTo>
                    <a:pt x="252" y="428"/>
                  </a:lnTo>
                  <a:lnTo>
                    <a:pt x="248" y="431"/>
                  </a:lnTo>
                  <a:lnTo>
                    <a:pt x="244" y="431"/>
                  </a:lnTo>
                  <a:lnTo>
                    <a:pt x="12" y="431"/>
                  </a:lnTo>
                  <a:lnTo>
                    <a:pt x="7" y="431"/>
                  </a:lnTo>
                  <a:lnTo>
                    <a:pt x="4" y="428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396"/>
                  </a:lnTo>
                  <a:lnTo>
                    <a:pt x="1" y="390"/>
                  </a:lnTo>
                  <a:lnTo>
                    <a:pt x="4" y="388"/>
                  </a:lnTo>
                  <a:lnTo>
                    <a:pt x="7" y="385"/>
                  </a:lnTo>
                  <a:lnTo>
                    <a:pt x="12" y="384"/>
                  </a:lnTo>
                  <a:lnTo>
                    <a:pt x="32" y="384"/>
                  </a:lnTo>
                  <a:lnTo>
                    <a:pt x="34" y="372"/>
                  </a:lnTo>
                  <a:lnTo>
                    <a:pt x="42" y="361"/>
                  </a:lnTo>
                  <a:lnTo>
                    <a:pt x="51" y="354"/>
                  </a:lnTo>
                  <a:lnTo>
                    <a:pt x="63" y="351"/>
                  </a:lnTo>
                  <a:close/>
                  <a:moveTo>
                    <a:pt x="43" y="239"/>
                  </a:moveTo>
                  <a:lnTo>
                    <a:pt x="213" y="239"/>
                  </a:lnTo>
                  <a:lnTo>
                    <a:pt x="217" y="241"/>
                  </a:lnTo>
                  <a:lnTo>
                    <a:pt x="221" y="242"/>
                  </a:lnTo>
                  <a:lnTo>
                    <a:pt x="222" y="246"/>
                  </a:lnTo>
                  <a:lnTo>
                    <a:pt x="224" y="250"/>
                  </a:lnTo>
                  <a:lnTo>
                    <a:pt x="224" y="268"/>
                  </a:lnTo>
                  <a:lnTo>
                    <a:pt x="224" y="270"/>
                  </a:lnTo>
                  <a:lnTo>
                    <a:pt x="222" y="275"/>
                  </a:lnTo>
                  <a:lnTo>
                    <a:pt x="220" y="277"/>
                  </a:lnTo>
                  <a:lnTo>
                    <a:pt x="210" y="283"/>
                  </a:lnTo>
                  <a:lnTo>
                    <a:pt x="197" y="289"/>
                  </a:lnTo>
                  <a:lnTo>
                    <a:pt x="178" y="296"/>
                  </a:lnTo>
                  <a:lnTo>
                    <a:pt x="155" y="301"/>
                  </a:lnTo>
                  <a:lnTo>
                    <a:pt x="127" y="303"/>
                  </a:lnTo>
                  <a:lnTo>
                    <a:pt x="98" y="301"/>
                  </a:lnTo>
                  <a:lnTo>
                    <a:pt x="76" y="296"/>
                  </a:lnTo>
                  <a:lnTo>
                    <a:pt x="58" y="289"/>
                  </a:lnTo>
                  <a:lnTo>
                    <a:pt x="45" y="283"/>
                  </a:lnTo>
                  <a:lnTo>
                    <a:pt x="36" y="277"/>
                  </a:lnTo>
                  <a:lnTo>
                    <a:pt x="34" y="275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2" y="250"/>
                  </a:lnTo>
                  <a:lnTo>
                    <a:pt x="32" y="246"/>
                  </a:lnTo>
                  <a:lnTo>
                    <a:pt x="35" y="242"/>
                  </a:lnTo>
                  <a:lnTo>
                    <a:pt x="39" y="241"/>
                  </a:lnTo>
                  <a:lnTo>
                    <a:pt x="43" y="239"/>
                  </a:lnTo>
                  <a:close/>
                  <a:moveTo>
                    <a:pt x="423" y="111"/>
                  </a:moveTo>
                  <a:lnTo>
                    <a:pt x="439" y="114"/>
                  </a:lnTo>
                  <a:lnTo>
                    <a:pt x="451" y="124"/>
                  </a:lnTo>
                  <a:lnTo>
                    <a:pt x="461" y="136"/>
                  </a:lnTo>
                  <a:lnTo>
                    <a:pt x="464" y="152"/>
                  </a:lnTo>
                  <a:lnTo>
                    <a:pt x="461" y="167"/>
                  </a:lnTo>
                  <a:lnTo>
                    <a:pt x="451" y="180"/>
                  </a:lnTo>
                  <a:lnTo>
                    <a:pt x="439" y="188"/>
                  </a:lnTo>
                  <a:lnTo>
                    <a:pt x="423" y="191"/>
                  </a:lnTo>
                  <a:lnTo>
                    <a:pt x="411" y="190"/>
                  </a:lnTo>
                  <a:lnTo>
                    <a:pt x="400" y="184"/>
                  </a:lnTo>
                  <a:lnTo>
                    <a:pt x="392" y="176"/>
                  </a:lnTo>
                  <a:lnTo>
                    <a:pt x="365" y="186"/>
                  </a:lnTo>
                  <a:lnTo>
                    <a:pt x="341" y="190"/>
                  </a:lnTo>
                  <a:lnTo>
                    <a:pt x="319" y="191"/>
                  </a:lnTo>
                  <a:lnTo>
                    <a:pt x="299" y="188"/>
                  </a:lnTo>
                  <a:lnTo>
                    <a:pt x="279" y="186"/>
                  </a:lnTo>
                  <a:lnTo>
                    <a:pt x="259" y="182"/>
                  </a:lnTo>
                  <a:lnTo>
                    <a:pt x="236" y="177"/>
                  </a:lnTo>
                  <a:lnTo>
                    <a:pt x="210" y="176"/>
                  </a:lnTo>
                  <a:lnTo>
                    <a:pt x="209" y="164"/>
                  </a:lnTo>
                  <a:lnTo>
                    <a:pt x="208" y="149"/>
                  </a:lnTo>
                  <a:lnTo>
                    <a:pt x="208" y="137"/>
                  </a:lnTo>
                  <a:lnTo>
                    <a:pt x="210" y="126"/>
                  </a:lnTo>
                  <a:lnTo>
                    <a:pt x="234" y="125"/>
                  </a:lnTo>
                  <a:lnTo>
                    <a:pt x="257" y="122"/>
                  </a:lnTo>
                  <a:lnTo>
                    <a:pt x="278" y="118"/>
                  </a:lnTo>
                  <a:lnTo>
                    <a:pt x="299" y="114"/>
                  </a:lnTo>
                  <a:lnTo>
                    <a:pt x="319" y="113"/>
                  </a:lnTo>
                  <a:lnTo>
                    <a:pt x="341" y="113"/>
                  </a:lnTo>
                  <a:lnTo>
                    <a:pt x="365" y="118"/>
                  </a:lnTo>
                  <a:lnTo>
                    <a:pt x="392" y="128"/>
                  </a:lnTo>
                  <a:lnTo>
                    <a:pt x="400" y="120"/>
                  </a:lnTo>
                  <a:lnTo>
                    <a:pt x="411" y="113"/>
                  </a:lnTo>
                  <a:lnTo>
                    <a:pt x="423" y="111"/>
                  </a:lnTo>
                  <a:close/>
                  <a:moveTo>
                    <a:pt x="47" y="79"/>
                  </a:moveTo>
                  <a:lnTo>
                    <a:pt x="208" y="79"/>
                  </a:lnTo>
                  <a:lnTo>
                    <a:pt x="204" y="89"/>
                  </a:lnTo>
                  <a:lnTo>
                    <a:pt x="199" y="99"/>
                  </a:lnTo>
                  <a:lnTo>
                    <a:pt x="194" y="113"/>
                  </a:lnTo>
                  <a:lnTo>
                    <a:pt x="190" y="129"/>
                  </a:lnTo>
                  <a:lnTo>
                    <a:pt x="189" y="149"/>
                  </a:lnTo>
                  <a:lnTo>
                    <a:pt x="190" y="171"/>
                  </a:lnTo>
                  <a:lnTo>
                    <a:pt x="194" y="188"/>
                  </a:lnTo>
                  <a:lnTo>
                    <a:pt x="199" y="202"/>
                  </a:lnTo>
                  <a:lnTo>
                    <a:pt x="204" y="214"/>
                  </a:lnTo>
                  <a:lnTo>
                    <a:pt x="208" y="223"/>
                  </a:lnTo>
                  <a:lnTo>
                    <a:pt x="47" y="223"/>
                  </a:lnTo>
                  <a:lnTo>
                    <a:pt x="51" y="214"/>
                  </a:lnTo>
                  <a:lnTo>
                    <a:pt x="55" y="203"/>
                  </a:lnTo>
                  <a:lnTo>
                    <a:pt x="59" y="190"/>
                  </a:lnTo>
                  <a:lnTo>
                    <a:pt x="63" y="172"/>
                  </a:lnTo>
                  <a:lnTo>
                    <a:pt x="65" y="151"/>
                  </a:lnTo>
                  <a:lnTo>
                    <a:pt x="63" y="129"/>
                  </a:lnTo>
                  <a:lnTo>
                    <a:pt x="59" y="111"/>
                  </a:lnTo>
                  <a:lnTo>
                    <a:pt x="55" y="99"/>
                  </a:lnTo>
                  <a:lnTo>
                    <a:pt x="51" y="89"/>
                  </a:lnTo>
                  <a:lnTo>
                    <a:pt x="47" y="79"/>
                  </a:lnTo>
                  <a:close/>
                  <a:moveTo>
                    <a:pt x="129" y="0"/>
                  </a:moveTo>
                  <a:lnTo>
                    <a:pt x="158" y="1"/>
                  </a:lnTo>
                  <a:lnTo>
                    <a:pt x="181" y="6"/>
                  </a:lnTo>
                  <a:lnTo>
                    <a:pt x="198" y="13"/>
                  </a:lnTo>
                  <a:lnTo>
                    <a:pt x="212" y="20"/>
                  </a:lnTo>
                  <a:lnTo>
                    <a:pt x="220" y="27"/>
                  </a:lnTo>
                  <a:lnTo>
                    <a:pt x="222" y="29"/>
                  </a:lnTo>
                  <a:lnTo>
                    <a:pt x="224" y="32"/>
                  </a:lnTo>
                  <a:lnTo>
                    <a:pt x="224" y="35"/>
                  </a:lnTo>
                  <a:lnTo>
                    <a:pt x="224" y="52"/>
                  </a:lnTo>
                  <a:lnTo>
                    <a:pt x="222" y="56"/>
                  </a:lnTo>
                  <a:lnTo>
                    <a:pt x="221" y="60"/>
                  </a:lnTo>
                  <a:lnTo>
                    <a:pt x="217" y="63"/>
                  </a:lnTo>
                  <a:lnTo>
                    <a:pt x="213" y="63"/>
                  </a:lnTo>
                  <a:lnTo>
                    <a:pt x="43" y="63"/>
                  </a:lnTo>
                  <a:lnTo>
                    <a:pt x="39" y="63"/>
                  </a:lnTo>
                  <a:lnTo>
                    <a:pt x="35" y="60"/>
                  </a:lnTo>
                  <a:lnTo>
                    <a:pt x="32" y="56"/>
                  </a:lnTo>
                  <a:lnTo>
                    <a:pt x="32" y="52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4" y="29"/>
                  </a:lnTo>
                  <a:lnTo>
                    <a:pt x="36" y="27"/>
                  </a:lnTo>
                  <a:lnTo>
                    <a:pt x="46" y="20"/>
                  </a:lnTo>
                  <a:lnTo>
                    <a:pt x="59" y="13"/>
                  </a:lnTo>
                  <a:lnTo>
                    <a:pt x="77" y="6"/>
                  </a:lnTo>
                  <a:lnTo>
                    <a:pt x="101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77" tIns="34288" rIns="68577" bIns="34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0" name="Marvintrackercircle">
            <a:extLst>
              <a:ext uri="{FF2B5EF4-FFF2-40B4-BE49-F238E27FC236}">
                <a16:creationId xmlns:a16="http://schemas.microsoft.com/office/drawing/2014/main" id="{560F34B3-9D74-4A77-9880-83A4D00E13E0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7229322" y="2564473"/>
            <a:ext cx="245389" cy="23636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6BADC9E-E517-409C-97CB-614FEAE849D8}"/>
              </a:ext>
            </a:extLst>
          </p:cNvPr>
          <p:cNvSpPr>
            <a:spLocks/>
          </p:cNvSpPr>
          <p:nvPr/>
        </p:nvSpPr>
        <p:spPr>
          <a:xfrm>
            <a:off x="4445221" y="4975541"/>
            <a:ext cx="5813592" cy="114118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B407680-3F09-4466-8001-18E44BABB56D}"/>
              </a:ext>
            </a:extLst>
          </p:cNvPr>
          <p:cNvSpPr/>
          <p:nvPr/>
        </p:nvSpPr>
        <p:spPr>
          <a:xfrm>
            <a:off x="-1" y="805325"/>
            <a:ext cx="3403600" cy="5461244"/>
          </a:xfrm>
          <a:custGeom>
            <a:avLst/>
            <a:gdLst>
              <a:gd name="connsiteX0" fmla="*/ 0 w 3403600"/>
              <a:gd name="connsiteY0" fmla="*/ 0 h 5461244"/>
              <a:gd name="connsiteX1" fmla="*/ 3137064 w 3403600"/>
              <a:gd name="connsiteY1" fmla="*/ 0 h 5461244"/>
              <a:gd name="connsiteX2" fmla="*/ 3403600 w 3403600"/>
              <a:gd name="connsiteY2" fmla="*/ 266536 h 5461244"/>
              <a:gd name="connsiteX3" fmla="*/ 3403600 w 3403600"/>
              <a:gd name="connsiteY3" fmla="*/ 5194708 h 5461244"/>
              <a:gd name="connsiteX4" fmla="*/ 3137064 w 3403600"/>
              <a:gd name="connsiteY4" fmla="*/ 5461244 h 5461244"/>
              <a:gd name="connsiteX5" fmla="*/ 0 w 3403600"/>
              <a:gd name="connsiteY5" fmla="*/ 5461244 h 546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3600" h="5461244">
                <a:moveTo>
                  <a:pt x="0" y="0"/>
                </a:moveTo>
                <a:lnTo>
                  <a:pt x="3137064" y="0"/>
                </a:lnTo>
                <a:cubicBezTo>
                  <a:pt x="3284268" y="0"/>
                  <a:pt x="3403600" y="119332"/>
                  <a:pt x="3403600" y="266536"/>
                </a:cubicBezTo>
                <a:lnTo>
                  <a:pt x="3403600" y="5194708"/>
                </a:lnTo>
                <a:cubicBezTo>
                  <a:pt x="3403600" y="5341912"/>
                  <a:pt x="3284268" y="5461244"/>
                  <a:pt x="3137064" y="5461244"/>
                </a:cubicBezTo>
                <a:lnTo>
                  <a:pt x="0" y="5461244"/>
                </a:lnTo>
                <a:close/>
              </a:path>
            </a:pathLst>
          </a:cu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. Source">
            <a:extLst>
              <a:ext uri="{FF2B5EF4-FFF2-40B4-BE49-F238E27FC236}">
                <a16:creationId xmlns:a16="http://schemas.microsoft.com/office/drawing/2014/main" id="{952FAD47-113F-47A5-BBEF-2FF368EECD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58758" y="6507559"/>
            <a:ext cx="9953007" cy="1231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/>
              <a:t>SOURCE: Interviews, case studies,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2750690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lt;root reqver=&quot;23045&quot;&gt;&lt;version val=&quot;2412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4&quot;&gt;&lt;elem m_fUsage=&quot;2.30048999999999990000E+000&quot;&gt;&lt;m_msothmcolidx val=&quot;0&quot;/&gt;&lt;m_rgb r=&quot;66&quot; g=&quot;66&quot; b=&quot;66&quot;/&gt;&lt;m_nBrightness val=&quot;0&quot;/&gt;&lt;/elem&gt;&lt;elem m_fUsage=&quot;1.00000000000000000000E+000&quot;&gt;&lt;m_msothmcolidx val=&quot;0&quot;/&gt;&lt;m_rgb r=&quot;F2&quot; g=&quot;7F&quot; b=&quot;00&quot;/&gt;&lt;m_nBrightness val=&quot;0&quot;/&gt;&lt;/elem&gt;&lt;elem m_fUsage=&quot;7.29000000000000090000E-001&quot;&gt;&lt;m_msothmcolidx val=&quot;0&quot;/&gt;&lt;m_rgb r=&quot;CD&quot; g=&quot;20&quot; b=&quot;2C&quot;/&gt;&lt;m_nBrightness val=&quot;0&quot;/&gt;&lt;/elem&gt;&lt;elem m_fUsage=&quot;6.56100000000000130000E-001&quot;&gt;&lt;m_msothmcolidx val=&quot;0&quot;/&gt;&lt;m_rgb r=&quot;A3&quot; g=&quot;B3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PVERSION" val="5"/>
  <p:tag name="TPFULLVERSION" val="5.3.2.24"/>
  <p:tag name="PPTVERSION" val="14"/>
  <p:tag name="TPOS" val="2"/>
  <p:tag name="APLORISREVISION" val="14"/>
  <p:tag name="ISNEWSLIDENUMBER" val="True"/>
  <p:tag name="NEWNAMES2" val="True"/>
  <p:tag name="PREVIOUSNAME" val="C:\Users\Melissa Yeo\AppData\Local\Microsoft\Windows\INetCache\Content.Outlook\0IDF930K\Cracking the code of digital innovation for owners (002).pptx"/>
  <p:tag name="MTBTACCENT" val="Accent2ColorBoldText"/>
  <p:tag name="BLUEONEFOURTHTITLEFONTCOLORFIXED" val="true"/>
  <p:tag name="NEWLAYOUTNAMES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ick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Partnership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Partnership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ILcx8YqDHgi9Tz944x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1_TuPzRDi5yWLs50jWY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sBY5QX_21KCsMlH.4J0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j9kaD.U6rNegH7rREe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sQJ0t8TPyutsnMHHBmW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ar7CKNS00lea.u65uPk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m39G4hqV9o9jOmzUyFY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qi8UDpTYqzQTa1agA0D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j9kaD.U6rNegH7rREe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44zUVh1_H2cgAa_fThC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hrh9bLde7oniBtFLgup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2C0j8zpcNuA67oLcWbG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MYT_bgTCSZs7Kll.stP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0rCRRXQ3C9JvVZtseuf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aDbDwnQ2Wx5up9SRlf8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6x3CaSsWlOrSWBqyFM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yMzwHeSbmGrKM.gA59M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V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V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V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ev5BRcHE27z9T4ifu.J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HIe3d5M0SXR.okft04p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ztqL_VFk2eokBwzRJ2c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PxtYmGSUO_3R_7OliVD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Z8MkbzVEaReM2Ic_BTU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Z8MkbzVEaReM2Ic_BTU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PxtYmGSUO_3R_7OliVD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PxtYmGSUO_3R_7OliVD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jao0KM3cfWWEOKXEQIt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V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V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viderH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j4eL6cH0yhKDWr2JTpmg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6x3CaSsWlOrSWBqyFM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RhiFwRmws6voC.6D6PH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d7O_MiTiSAJ2x8w21fS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ZySOaMRvuyOfbo5m6N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HDKMXUSZGvXwTN7SX39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W2cxWITN.FteLgbpyd1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XbiJg3S.WGnOLLLmHiJ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JsA74pROuxlHGQz_yxb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OwnT2WTKiYvRHMTQ_Ldg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ejgYnYR2u_tsdOdUlbK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dAku7CTxOx9SsoQw6oV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MqL5cCTvC6KPOYAUZAc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ZSRFd0ToiR5haHZAyS9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828BPRTrmzSOHHMlzOT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SOeHGMRZ6yL3dj0sTwa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5lMtlOTYex2HcOBaUgm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EP3wISRj2t6o4hqiDN_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L3XHYtQ2mg9_zQHdULo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zEsHKXRF.iIYbqpPyD3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X7jDyTR26MQjlMsBSOd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P.jg0xTS22XhtOrmmws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xmp91lQ.CvKCcNoglms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6sQ2ckSymNFNf0YwtLw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hzEbg3SEqAdp1dSkn5t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MCQZX8Q5y60CVQZ_UEG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l53JKlQKS9MjK121hLL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8gjqh4RpayoF4YJcCdF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bVcq.US46h4OdY8bYOgg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.BPeRMThyeJ7VpU9B.a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BsN3uJRUSlBUyiB2xAN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5mapmfReurE9V2WsWKzQ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aJVbBvRfypkzIZ_LsSKw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AY6WyeSge0j0m8odVTN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fvKmURT3e7QPZ4H_4YP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XFOufTQXOdz40g6280t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jD6OtlRIS7nHcELj9Ri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cCyaNdQ8uMBezCpa6Ijw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sfoocKTYi9mE54zPj1T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G1NWLPTgqn2VrqLcOUz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CMNfUfTwGrelKWHwDrN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DSXOohSm6QsWsLnPXbaw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zzIoJgQKi2TZdmeJz4y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spLeiQTHCC4_6jJoi5g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sLQwAdRdyWyynlDgiLm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CuOSWfRLCRNJhA4NhiE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jI7txXRf._bFceOBq.r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epKYq2TiGWTwF3YIOrg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MrOW0ZSnGqYFvXfo0lT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Z8X5OPQZKASjy4tKaeew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xyvf_BR.WkgQG88uP3Q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kdxmQgTwy2coONZnhsn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Mltjr1RgqCKrbmwfpBQ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GrENlcT06l4NkmkXn83w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WxwjZDRRCBs0LKV5uKm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4T15uwRBq.iDChiBHYM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LVsLdmQOCurjXM6MPXi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RdnhaRQviYr4OWvnBqB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1ByuXcRj6RE58dTY32g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gL3AORRY6TPN31z.x_q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mWrHurR9yBGlW_jt1h4g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mXdYtgQWK0NrAkZ1bOz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AYVwQkRbSvD.rStDJMB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S5wXMpQkSrQ6uhSBz6X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xls.bpSwOYhuSNW0Tv8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AY1d4_QyWB_MXl.JBgU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dUhdj8TgO9Y30eglsFX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92Y729RAScv8u_pyna9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1L76FPQ5G2i9EYyTP_P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F0T8QpT1GWSl3SZYhUu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erL_SSSKOYxpWZ61lFZQ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7JQyUxT3a_e3ScuZVx8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iIxpCnQM.VqNVA0r5.5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9.375039"/>
  <p:tag name="WIDTH" val="143.9791"/>
  <p:tag name="HEIGHT" val="19.38748"/>
  <p:tag name="TOP" val="8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9.375039"/>
  <p:tag name="WIDTH" val="143.9791"/>
  <p:tag name="TOP" val="315.0231"/>
  <p:tag name="HEIGHT" val="41.408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9.375039"/>
  <p:tag name="WIDTH" val="143.9791"/>
  <p:tag name="TOP" val="417.8409"/>
  <p:tag name="HEIGHT" val="41.408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9.375039"/>
  <p:tag name="WIDTH" val="143.9791"/>
  <p:tag name="TOP" val="109.3875"/>
  <p:tag name="HEIGHT" val="41.408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9.375039"/>
  <p:tag name="WIDTH" val="143.9791"/>
  <p:tag name="TOP" val="160.7964"/>
  <p:tag name="HEIGHT" val="41.408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9.375039"/>
  <p:tag name="WIDTH" val="143.9791"/>
  <p:tag name="TOP" val="212.2053"/>
  <p:tag name="HEIGHT" val="41.408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9.375039"/>
  <p:tag name="WIDTH" val="143.9791"/>
  <p:tag name="TOP" val="263.6142"/>
  <p:tag name="HEIGHT" val="41.408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9.375039"/>
  <p:tag name="WIDTH" val="143.9791"/>
  <p:tag name="TOP" val="366.432"/>
  <p:tag name="HEIGHT" val="41.408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55vONINz.prnem1NrfD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779.2709"/>
  <p:tag name="WIDTH" val="143.9791"/>
  <p:tag name="HEIGHT" val="19.38748"/>
  <p:tag name="TOP" val="8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163.3542"/>
  <p:tag name="WIDTH" val="143.9791"/>
  <p:tag name="HEIGHT" val="19.38748"/>
  <p:tag name="TOP" val="8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625.2917"/>
  <p:tag name="WIDTH" val="143.9791"/>
  <p:tag name="HEIGHT" val="19.38748"/>
  <p:tag name="TOP" val="8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471.3125"/>
  <p:tag name="WIDTH" val="143.9791"/>
  <p:tag name="TOP" val="366.432"/>
  <p:tag name="HEIGHT" val="41.40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471.3125"/>
  <p:tag name="WIDTH" val="143.9791"/>
  <p:tag name="TOP" val="315.0231"/>
  <p:tag name="HEIGHT" val="41.408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471.3125"/>
  <p:tag name="WIDTH" val="143.9791"/>
  <p:tag name="TOP" val="263.6142"/>
  <p:tag name="HEIGHT" val="41.408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471.3125"/>
  <p:tag name="WIDTH" val="143.9791"/>
  <p:tag name="TOP" val="212.2053"/>
  <p:tag name="HEIGHT" val="41.408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471.3125"/>
  <p:tag name="WIDTH" val="143.9791"/>
  <p:tag name="TOP" val="109.3875"/>
  <p:tag name="HEIGHT" val="41.408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471.3125"/>
  <p:tag name="WIDTH" val="143.9791"/>
  <p:tag name="TOP" val="160.7964"/>
  <p:tag name="HEIGHT" val="41.408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471.3125"/>
  <p:tag name="WIDTH" val="143.9791"/>
  <p:tag name="TOP" val="417.8409"/>
  <p:tag name="HEIGHT" val="41.408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68075666328927"/>
  <p:tag name="LEFT" val="471.3125"/>
  <p:tag name="WIDTH" val="143.9791"/>
  <p:tag name="HEIGHT" val="19.38748"/>
  <p:tag name="TOP" val="8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6807566632892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6807566632892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68075666328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6807566632892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6807566632892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6807566632892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j9kaD.U6rNegH7rREe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JCpDh4jLzceDybpPGwM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XuqjbM9SmmOTIra87uR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IODUKRTlm29GshJXfEV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M30BQySSiGpLMgTEaZq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75.9319"/>
  <p:tag name="ORIGTOP" val="266.7588"/>
  <p:tag name="ORIGHEIGHT" val="55.1263"/>
  <p:tag name="ORIGWIDTH" val="62.4764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Zll6EZ20Ki0tMkZr7XQg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8qnpHxEmGyuKcR1yAn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8qnpHxEmGyuKcR1yAn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8qnpHxEmGyuKcR1yAnA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8qnpHxEmGyuKcR1yAn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8qnpHxEmGyuKcR1yAn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8qnpHxEmGyuKcR1yAn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AUyV_DSx6e6.6WTeMfzQ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ZWBw99ZRtuWqIjHV2I9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3h5rPbTtm5qcrhTsQB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9qoyM7RFajWVsoRW14ew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ElhbDhS2uGoQo5ziSGNw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JjUtlyS7SrgvsdGh.Xi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nEVy.nTYKQ2qSbTG7oW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qRXjBnQpGnOYrAmqRbG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1aUDeLQA2LcxkAMrlM6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4bKjhQRjOcFf.mONckh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ujQLTC7at26z0n4NHNFg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.oS.dLSwegCynhRfWE6Q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g5EXBRQbCsL6am86PcQ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hCj5w0QQ20ysLe9h8RLw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oYHO_KS.CTjidwi5TsOA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nEgQE0Q2Wxjfs2IBvWd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bACLe3Q8WvxzPiZm9usg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tyIrVmQLuSiwh.FzlFb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SvCmOxSpyAA99QYwheiw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SwrwLwSHac42TOZY5b0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ZN3i_FTNeF9Q3mghlBR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atgH52T2.52Kk4vDgVYg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Fd3pwURZex2T.rfd0A6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ikM3PeRKOz4jZI3yneG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NFWs.ESB6m_Hqio9HvZ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MjtVDkS.21gdgw_WN.X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Lc5MrhTLGqlEkvqqgVKA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allout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HniXGrMd79adwhc4IX1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cwRHUZL0G9I0qcjHtFN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9TUpPX10WcovC7jXDfeg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1k3z2m0k.FB4hMxNCtR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HHctiMvU.Sx4AN8EhPjw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m0wlkA1UaKtSnzC8Vg6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SA3g5Xnk63Nco0jNUyZ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jO74mEeEGDkQvj9CLf3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yqIc_.4UWT0cJHLSoxJ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Y6o1uSIUiZeNkTBuZM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zIcksBUE6ZXpN80niT0w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9UTLEQQUe7n8fEfI15NA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28qt5N70qTb5eoHggO5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PVifvk.ECzhnRtBHaXyg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rQzWxM80yQh5buGCwGCw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N9yPiNfUqOGWKtp8YoK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wcJT2H4kCNIkDuDgRnTg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fzHlVXME2MC9rbTF.Wd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eIkudhEUendWZJfm_7.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dKZAxhMEKHeVEyMmQlH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LODTD5lkmuwOAFxalnvg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neGEXwhEWT6KkpM4CSy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.FURgjjEmH3kH_.0yIbw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SzDCaAV0u.nM1w12EGR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7A.0Z.gFk.RP67ikbUEnw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w3vzmuEUeIVALaX8JGrw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3Nlb50k02Ulw59V1N1s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XFMUlOcUCzG0WzwoLKyA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F4Bl275UeNNtIm6j9W7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_SZZ9ww0aCmH0lA3TU0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Bb.qRZ5UWDteRAKcimJ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9EhBFUmkmTOOJCPKLnD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IS8sdiEkmck7JxVykN3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A1odLMQkCmsIfbaddse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3mrQAN5QE6vDNAQSEvvYg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Oqa4nGak6zXEIbhEFXbg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iZm1lCe0yS8KFo_WX68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Cxr8Ad0mGaiDBG5BcpQ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FlkUtwNUSldFS.Vkx2J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QQ8Zu4ckGXrzMeX00DX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jvOH5itEij8H0lvglMP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_mY.2LQUmimVknDebcS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zmGRQVAEWmbpZjSpD.U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4jjt48RMqiYS1Lb0ALLg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Firm Format - template_Blue">
  <a:themeElements>
    <a:clrScheme name="McKinsey Cyan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10.xml><?xml version="1.0" encoding="utf-8"?>
<a:theme xmlns:a="http://schemas.openxmlformats.org/drawingml/2006/main" name="7_Firm Format - template_Blue">
  <a:themeElements>
    <a:clrScheme name="McKinsey Grey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11.xml><?xml version="1.0" encoding="utf-8"?>
<a:theme xmlns:a="http://schemas.openxmlformats.org/drawingml/2006/main" name="8_Firm Format - template_Blue">
  <a:themeElements>
    <a:clrScheme name="McKinsey Grey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12.xml><?xml version="1.0" encoding="utf-8"?>
<a:theme xmlns:a="http://schemas.openxmlformats.org/drawingml/2006/main" name="9_Firm Format - template_Blue">
  <a:themeElements>
    <a:clrScheme name="McKinsey Grey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C75ED597-A648-42ED-A4DC-A5D09CAD6C59}" vid="{F0629F24-3C58-41B5-9C5E-254256C7B134}"/>
    </a:ext>
  </a:extLst>
</a:theme>
</file>

<file path=ppt/theme/theme3.xml><?xml version="1.0" encoding="utf-8"?>
<a:theme xmlns:a="http://schemas.openxmlformats.org/drawingml/2006/main" name="1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C75ED597-A648-42ED-A4DC-A5D09CAD6C59}" vid="{F0629F24-3C58-41B5-9C5E-254256C7B134}"/>
    </a:ext>
  </a:extLst>
</a:theme>
</file>

<file path=ppt/theme/theme4.xml><?xml version="1.0" encoding="utf-8"?>
<a:theme xmlns:a="http://schemas.openxmlformats.org/drawingml/2006/main" name="2_Firm Format - template_Blue">
  <a:themeElements>
    <a:clrScheme name="McKinsey Cyan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5.xml><?xml version="1.0" encoding="utf-8"?>
<a:theme xmlns:a="http://schemas.openxmlformats.org/drawingml/2006/main" name="White">
  <a:themeElements>
    <a:clrScheme name="Scheme Whit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>
          <a:solidFill>
            <a:srgbClr val="000000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051C2C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00A9F4"/>
        </a:folHlink>
      </a:clrScheme>
    </a:extraClrScheme>
  </a:extraClrSchemeLst>
  <a:custClrLst>
    <a:custClr name="White">
      <a:srgbClr val="FFFFFF"/>
    </a:custClr>
    <a:custClr name="Black">
      <a:srgbClr val="000000"/>
    </a:custClr>
    <a:custClr name="Electric Blue">
      <a:srgbClr val="1F40E6"/>
    </a:custClr>
    <a:custClr name="Deep Blue">
      <a:srgbClr val="051C2C"/>
    </a:custClr>
    <a:custClr name="Cyan">
      <a:srgbClr val="00A9F4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</a:custClrLst>
  <a:extLst>
    <a:ext uri="{05A4C25C-085E-4340-85A3-A5531E510DB2}">
      <thm15:themeFamily xmlns:thm15="http://schemas.microsoft.com/office/thememl/2012/main" name="OneFirm-English (United States)-Wide" id="{DA2905F8-FE0B-4BBA-A419-4E645EB1CCF6}" vid="{11111415-D1E7-4A9B-BD38-D2A078E58E35}"/>
    </a:ext>
  </a:extLst>
</a:theme>
</file>

<file path=ppt/theme/theme6.xml><?xml version="1.0" encoding="utf-8"?>
<a:theme xmlns:a="http://schemas.openxmlformats.org/drawingml/2006/main" name="3_Firm Format - template_Blue">
  <a:themeElements>
    <a:clrScheme name="McKinsey Grey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7.xml><?xml version="1.0" encoding="utf-8"?>
<a:theme xmlns:a="http://schemas.openxmlformats.org/drawingml/2006/main" name="4_Firm Format - template_Blue">
  <a:themeElements>
    <a:clrScheme name="McKinsey Grey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8.xml><?xml version="1.0" encoding="utf-8"?>
<a:theme xmlns:a="http://schemas.openxmlformats.org/drawingml/2006/main" name="5_Firm Format - template_Blue">
  <a:themeElements>
    <a:clrScheme name="McKinsey Grey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ppt/theme/theme9.xml><?xml version="1.0" encoding="utf-8"?>
<a:theme xmlns:a="http://schemas.openxmlformats.org/drawingml/2006/main" name="6_Firm Format - template_Blue">
  <a:themeElements>
    <a:clrScheme name="McKinsey Grey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56773C1-6908-4CBF-B5D9-C915CDB687C7}" vid="{2E542057-194C-4F25-B22F-33A34DA172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2303</Words>
  <Application>Microsoft Office PowerPoint</Application>
  <PresentationFormat>Custom</PresentationFormat>
  <Paragraphs>479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Calibri</vt:lpstr>
      <vt:lpstr>Georgia</vt:lpstr>
      <vt:lpstr>Roboto</vt:lpstr>
      <vt:lpstr>Segoe UI</vt:lpstr>
      <vt:lpstr>Wingdings</vt:lpstr>
      <vt:lpstr>Firm Format - template_Blue</vt:lpstr>
      <vt:lpstr>11_Firm Format - template_Blue</vt:lpstr>
      <vt:lpstr>1_Firm Format - template_Blue</vt:lpstr>
      <vt:lpstr>2_Firm Format - template_Blue</vt:lpstr>
      <vt:lpstr>White</vt:lpstr>
      <vt:lpstr>3_Firm Format - template_Blue</vt:lpstr>
      <vt:lpstr>4_Firm Format - template_Blue</vt:lpstr>
      <vt:lpstr>5_Firm Format - template_Blue</vt:lpstr>
      <vt:lpstr>6_Firm Format - template_Blue</vt:lpstr>
      <vt:lpstr>7_Firm Format - template_Blue</vt:lpstr>
      <vt:lpstr>8_Firm Format - template_Blue</vt:lpstr>
      <vt:lpstr>9_Firm Format - template_Blue</vt:lpstr>
      <vt:lpstr>think-cell Slide</vt:lpstr>
      <vt:lpstr>The Future of Offsite Construction </vt:lpstr>
      <vt:lpstr>A quick word about McKinsey …….. </vt:lpstr>
      <vt:lpstr>Contents</vt:lpstr>
      <vt:lpstr>Long-term macroeconomic trends that impact construction </vt:lpstr>
      <vt:lpstr>Contents</vt:lpstr>
      <vt:lpstr>Shortage of housing + shortage of labor = Opportunity for modular </vt:lpstr>
      <vt:lpstr>What do we mean by modular construction?  </vt:lpstr>
      <vt:lpstr>We have been here before...</vt:lpstr>
      <vt:lpstr>Seven factors determine the attractiveness of a market for modular</vt:lpstr>
      <vt:lpstr>20-50% schedule compression can be achieved by using offsite construction  of 3D volumetric modules </vt:lpstr>
      <vt:lpstr>There is an opportunity for 20 percent savings – but at a risk of up to 10 percent cost increases if labor savings are outweighed by logistics or materials costs</vt:lpstr>
      <vt:lpstr>Many countries exhibit conditions appropriate for growth in offsite construction, but of these most lack the supply infrastructure in place to deliver it</vt:lpstr>
      <vt:lpstr>Modular construction makes up a small market share of residential construction in the U.S. &amp; U.K.</vt:lpstr>
      <vt:lpstr>Contents</vt:lpstr>
      <vt:lpstr>All players need to prepare for shifts in value pools</vt:lpstr>
      <vt:lpstr>From 2015 to ‘17, the modular market share as % of total construction increased by just 1%; however, this doubled total market revenues</vt:lpstr>
      <vt:lpstr>All of U.S. has a huge opportunity to leverage modular to address shortage of affordable housing  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2015-09-09T11:04:28Z</cp:lastPrinted>
  <dcterms:created xsi:type="dcterms:W3CDTF">2019-03-22T19:11:47Z</dcterms:created>
  <dcterms:modified xsi:type="dcterms:W3CDTF">2019-09-15T23:50:36Z</dcterms:modified>
  <cp:category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">
    <vt:lpwstr>Hello</vt:lpwstr>
  </property>
</Properties>
</file>