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1.xml" ContentType="application/vnd.openxmlformats-officedocument.drawingml.chart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charts/chart2.xml" ContentType="application/vnd.openxmlformats-officedocument.drawingml.chart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1322" r:id="rId2"/>
    <p:sldId id="1336" r:id="rId3"/>
    <p:sldId id="1332" r:id="rId4"/>
    <p:sldId id="1327" r:id="rId5"/>
    <p:sldId id="362" r:id="rId6"/>
    <p:sldId id="1324" r:id="rId7"/>
    <p:sldId id="725" r:id="rId8"/>
    <p:sldId id="1333" r:id="rId9"/>
    <p:sldId id="1330" r:id="rId10"/>
  </p:sldIdLst>
  <p:sldSz cx="11949113" cy="6721475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A713E5-2655-4BAE-90BE-C62A46A4828D}">
          <p14:sldIdLst>
            <p14:sldId id="1322"/>
            <p14:sldId id="1336"/>
            <p14:sldId id="1332"/>
            <p14:sldId id="1327"/>
            <p14:sldId id="362"/>
            <p14:sldId id="1324"/>
            <p14:sldId id="725"/>
            <p14:sldId id="1333"/>
            <p14:sldId id="1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4BE"/>
    <a:srgbClr val="A6D9DE"/>
    <a:srgbClr val="3F3E40"/>
    <a:srgbClr val="F5811F"/>
    <a:srgbClr val="FFFFFF"/>
    <a:srgbClr val="E4EDF8"/>
    <a:srgbClr val="00ADEF"/>
    <a:srgbClr val="0055C8"/>
    <a:srgbClr val="00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1330" y="5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4584196507843E-3"/>
          <c:y val="8.2086534573392642E-2"/>
          <c:w val="0.98461083160698437"/>
          <c:h val="0.89688637282652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763445208249090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C96-4F52-8EA0-1E60F285FE61}"/>
                </c:ext>
              </c:extLst>
            </c:dLbl>
            <c:dLbl>
              <c:idx val="1"/>
              <c:layout>
                <c:manualLayout>
                  <c:x val="0"/>
                  <c:y val="-0.3817226041245450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C96-4F52-8EA0-1E60F285FE61}"/>
                </c:ext>
              </c:extLst>
            </c:dLbl>
            <c:dLbl>
              <c:idx val="2"/>
              <c:layout>
                <c:manualLayout>
                  <c:x val="0"/>
                  <c:y val="-0.166599272139102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C96-4F52-8EA0-1E60F285FE61}"/>
                </c:ext>
              </c:extLst>
            </c:dLbl>
            <c:dLbl>
              <c:idx val="3"/>
              <c:layout>
                <c:manualLayout>
                  <c:x val="0"/>
                  <c:y val="-4.973716134249898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C96-4F52-8EA0-1E60F285FE61}"/>
                </c:ext>
              </c:extLst>
            </c:dLbl>
            <c:dLbl>
              <c:idx val="4"/>
              <c:layout>
                <c:manualLayout>
                  <c:x val="0"/>
                  <c:y val="-2.143145976546704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C96-4F52-8EA0-1E60F285FE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84.147681801205792</c:v>
                </c:pt>
                <c:pt idx="1">
                  <c:v>65.800292931109794</c:v>
                </c:pt>
                <c:pt idx="2">
                  <c:v>24.171059025830811</c:v>
                </c:pt>
                <c:pt idx="3">
                  <c:v>5.6200857755539673</c:v>
                </c:pt>
                <c:pt idx="4">
                  <c:v>2.8796551480460746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96-4F52-8EA0-1E60F285FE61}"/>
            </c:ext>
          </c:extLst>
        </c:ser>
        <c:ser>
          <c:idx val="1"/>
          <c:order val="1"/>
          <c:spPr>
            <a:solidFill>
              <a:schemeClr val="bg2">
                <a:lumMod val="50000"/>
              </a:schemeClr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900930044480388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C96-4F52-8EA0-1E60F285FE61}"/>
                </c:ext>
              </c:extLst>
            </c:dLbl>
            <c:dLbl>
              <c:idx val="1"/>
              <c:layout>
                <c:manualLayout>
                  <c:x val="0"/>
                  <c:y val="-0.4136676101900525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C96-4F52-8EA0-1E60F285FE61}"/>
                </c:ext>
              </c:extLst>
            </c:dLbl>
            <c:dLbl>
              <c:idx val="2"/>
              <c:layout>
                <c:manualLayout>
                  <c:x val="0"/>
                  <c:y val="-0.186817630408410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C96-4F52-8EA0-1E60F285FE61}"/>
                </c:ext>
              </c:extLst>
            </c:dLbl>
            <c:dLbl>
              <c:idx val="3"/>
              <c:layout>
                <c:manualLayout>
                  <c:x val="0"/>
                  <c:y val="-9.0982612211888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C96-4F52-8EA0-1E60F285FE61}"/>
                </c:ext>
              </c:extLst>
            </c:dLbl>
            <c:dLbl>
              <c:idx val="4"/>
              <c:layout>
                <c:manualLayout>
                  <c:x val="0"/>
                  <c:y val="-1.010917913465426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C96-4F52-8EA0-1E60F285FE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86.759730502641645</c:v>
                </c:pt>
                <c:pt idx="1">
                  <c:v>72.007051315044521</c:v>
                </c:pt>
                <c:pt idx="2">
                  <c:v>28.083414332420254</c:v>
                </c:pt>
                <c:pt idx="3">
                  <c:v>9.6165562058079654</c:v>
                </c:pt>
                <c:pt idx="4">
                  <c:v>1.8100118647918613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C96-4F52-8EA0-1E60F285FE61}"/>
            </c:ext>
          </c:extLst>
        </c:ser>
        <c:ser>
          <c:idx val="2"/>
          <c:order val="2"/>
          <c:spPr>
            <a:solidFill>
              <a:srgbClr val="A6D9DE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87666801455721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C96-4F52-8EA0-1E60F285FE61}"/>
                </c:ext>
              </c:extLst>
            </c:dLbl>
            <c:dLbl>
              <c:idx val="1"/>
              <c:layout>
                <c:manualLayout>
                  <c:x val="0"/>
                  <c:y val="-0.4342903356247472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C96-4F52-8EA0-1E60F285FE61}"/>
                </c:ext>
              </c:extLst>
            </c:dLbl>
            <c:dLbl>
              <c:idx val="2"/>
              <c:layout>
                <c:manualLayout>
                  <c:x val="0"/>
                  <c:y val="-0.228871815608572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C96-4F52-8EA0-1E60F285FE61}"/>
                </c:ext>
              </c:extLst>
            </c:dLbl>
            <c:dLbl>
              <c:idx val="3"/>
              <c:layout>
                <c:manualLayout>
                  <c:x val="0"/>
                  <c:y val="-0.112009704811969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EC96-4F52-8EA0-1E60F285FE61}"/>
                </c:ext>
              </c:extLst>
            </c:dLbl>
            <c:dLbl>
              <c:idx val="4"/>
              <c:layout>
                <c:manualLayout>
                  <c:x val="0"/>
                  <c:y val="-1.21310149615851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EC96-4F52-8EA0-1E60F285FE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86.296884496990373</c:v>
                </c:pt>
                <c:pt idx="1">
                  <c:v>75.957700794617338</c:v>
                </c:pt>
                <c:pt idx="2">
                  <c:v>36.216676603355765</c:v>
                </c:pt>
                <c:pt idx="3">
                  <c:v>13.663216994176059</c:v>
                </c:pt>
                <c:pt idx="4">
                  <c:v>2.010959052015008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C96-4F52-8EA0-1E60F285FE61}"/>
            </c:ext>
          </c:extLst>
        </c:ser>
        <c:ser>
          <c:idx val="3"/>
          <c:order val="3"/>
          <c:spPr>
            <a:solidFill>
              <a:srgbClr val="4DB4BE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751314193287505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EC96-4F52-8EA0-1E60F285FE61}"/>
                </c:ext>
              </c:extLst>
            </c:dLbl>
            <c:dLbl>
              <c:idx val="1"/>
              <c:layout>
                <c:manualLayout>
                  <c:x val="0"/>
                  <c:y val="-0.464617873028710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EC96-4F52-8EA0-1E60F285FE61}"/>
                </c:ext>
              </c:extLst>
            </c:dLbl>
            <c:dLbl>
              <c:idx val="2"/>
              <c:layout>
                <c:manualLayout>
                  <c:x val="0"/>
                  <c:y val="-0.298422968054993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EC96-4F52-8EA0-1E60F285FE61}"/>
                </c:ext>
              </c:extLst>
            </c:dLbl>
            <c:dLbl>
              <c:idx val="3"/>
              <c:layout>
                <c:manualLayout>
                  <c:x val="0"/>
                  <c:y val="-0.1455721795390214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EC96-4F52-8EA0-1E60F285FE61}"/>
                </c:ext>
              </c:extLst>
            </c:dLbl>
            <c:dLbl>
              <c:idx val="4"/>
              <c:layout>
                <c:manualLayout>
                  <c:x val="0"/>
                  <c:y val="-1.779215527699150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Roboto"/>
                      <a:ea typeface="Roboto"/>
                      <a:cs typeface="Roboto"/>
                      <a:sym typeface="Roboto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EC96-4F52-8EA0-1E60F285FE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83.87415160783263</c:v>
                </c:pt>
                <c:pt idx="1">
                  <c:v>81.812004215898369</c:v>
                </c:pt>
                <c:pt idx="2">
                  <c:v>49.694613253325578</c:v>
                </c:pt>
                <c:pt idx="3">
                  <c:v>20.134024144614333</c:v>
                </c:pt>
                <c:pt idx="4">
                  <c:v>2.5271725132643077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C96-4F52-8EA0-1E60F285F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35370920"/>
        <c:axId val="1"/>
      </c:barChart>
      <c:catAx>
        <c:axId val="935370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rgbClr val="3F3E4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6.75973050264164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353709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31276297335205E-3"/>
          <c:y val="7.085098190219484E-2"/>
          <c:w val="0.985413744740533"/>
          <c:h val="0.909125914516750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DB4BE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620716211012706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58F-403F-8E30-9BE0D0D7DB64}"/>
                </c:ext>
              </c:extLst>
            </c:dLbl>
            <c:dLbl>
              <c:idx val="1"/>
              <c:layout>
                <c:manualLayout>
                  <c:x val="0"/>
                  <c:y val="-3.04197150558336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8F-403F-8E30-9BE0D0D7DB64}"/>
                </c:ext>
              </c:extLst>
            </c:dLbl>
            <c:dLbl>
              <c:idx val="2"/>
              <c:layout>
                <c:manualLayout>
                  <c:x val="0"/>
                  <c:y val="-0.1266846361185983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58F-403F-8E30-9BE0D0D7DB64}"/>
                </c:ext>
              </c:extLst>
            </c:dLbl>
            <c:dLbl>
              <c:idx val="3"/>
              <c:layout>
                <c:manualLayout>
                  <c:x val="0"/>
                  <c:y val="-0.4901809780515979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58F-403F-8E30-9BE0D0D7DB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100</c:v>
                </c:pt>
                <c:pt idx="1">
                  <c:v>300</c:v>
                </c:pt>
                <c:pt idx="2">
                  <c:v>1400</c:v>
                </c:pt>
                <c:pt idx="3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8F-403F-8E30-9BE0D0D7DB64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97920677705044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58F-403F-8E30-9BE0D0D7DB64}"/>
                </c:ext>
              </c:extLst>
            </c:dLbl>
            <c:dLbl>
              <c:idx val="1"/>
              <c:layout>
                <c:manualLayout>
                  <c:x val="0"/>
                  <c:y val="-0.165575664227955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58F-403F-8E30-9BE0D0D7DB64}"/>
                </c:ext>
              </c:extLst>
            </c:dLbl>
            <c:dLbl>
              <c:idx val="2"/>
              <c:layout>
                <c:manualLayout>
                  <c:x val="0"/>
                  <c:y val="-0.1624951867539468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58F-403F-8E30-9BE0D0D7DB64}"/>
                </c:ext>
              </c:extLst>
            </c:dLbl>
            <c:dLbl>
              <c:idx val="3"/>
              <c:layout>
                <c:manualLayout>
                  <c:x val="0"/>
                  <c:y val="-0.1882941855987678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58F-403F-8E30-9BE0D0D7DB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2500</c:v>
                </c:pt>
                <c:pt idx="1">
                  <c:v>2000</c:v>
                </c:pt>
                <c:pt idx="2">
                  <c:v>1950</c:v>
                </c:pt>
                <c:pt idx="3">
                  <c:v>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8F-403F-8E30-9BE0D0D7D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69478144"/>
        <c:axId val="1"/>
      </c:barChart>
      <c:catAx>
        <c:axId val="569478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rgbClr val="3F3E4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694781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9405204460968"/>
          <c:y val="3.1493001555209954E-2"/>
          <c:w val="0.86071871127633215"/>
          <c:h val="0.93701399688958009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A6D9DE"/>
            </a:solidFill>
            <a:ln w="19050">
              <a:solidFill>
                <a:schemeClr val="bg1"/>
              </a:solidFill>
              <a:prstDash val="solid"/>
            </a:ln>
          </c:spPr>
          <c:val>
            <c:numRef>
              <c:f>Sheet1!$A$1:$AE$1</c:f>
              <c:numCache>
                <c:formatCode>General</c:formatCode>
                <c:ptCount val="31"/>
                <c:pt idx="0">
                  <c:v>20067</c:v>
                </c:pt>
                <c:pt idx="1">
                  <c:v>18652</c:v>
                </c:pt>
                <c:pt idx="2">
                  <c:v>18589</c:v>
                </c:pt>
                <c:pt idx="3">
                  <c:v>18117</c:v>
                </c:pt>
                <c:pt idx="4">
                  <c:v>22153</c:v>
                </c:pt>
                <c:pt idx="5">
                  <c:v>22743</c:v>
                </c:pt>
                <c:pt idx="6">
                  <c:v>21540</c:v>
                </c:pt>
                <c:pt idx="7">
                  <c:v>20699</c:v>
                </c:pt>
                <c:pt idx="8">
                  <c:v>21181</c:v>
                </c:pt>
                <c:pt idx="9">
                  <c:v>20044</c:v>
                </c:pt>
                <c:pt idx="10">
                  <c:v>23680</c:v>
                </c:pt>
                <c:pt idx="11">
                  <c:v>25945</c:v>
                </c:pt>
                <c:pt idx="12">
                  <c:v>24753</c:v>
                </c:pt>
                <c:pt idx="13">
                  <c:v>25196</c:v>
                </c:pt>
                <c:pt idx="14">
                  <c:v>26064</c:v>
                </c:pt>
                <c:pt idx="15">
                  <c:v>30928</c:v>
                </c:pt>
                <c:pt idx="16">
                  <c:v>30917</c:v>
                </c:pt>
                <c:pt idx="17">
                  <c:v>29751</c:v>
                </c:pt>
                <c:pt idx="18">
                  <c:v>21789</c:v>
                </c:pt>
                <c:pt idx="19">
                  <c:v>13920</c:v>
                </c:pt>
                <c:pt idx="20">
                  <c:v>8361</c:v>
                </c:pt>
                <c:pt idx="21">
                  <c:v>6822</c:v>
                </c:pt>
                <c:pt idx="22">
                  <c:v>6719</c:v>
                </c:pt>
                <c:pt idx="23">
                  <c:v>6260</c:v>
                </c:pt>
                <c:pt idx="24">
                  <c:v>8542</c:v>
                </c:pt>
                <c:pt idx="25">
                  <c:v>10569</c:v>
                </c:pt>
                <c:pt idx="26">
                  <c:v>10345</c:v>
                </c:pt>
                <c:pt idx="27">
                  <c:v>12230</c:v>
                </c:pt>
                <c:pt idx="28">
                  <c:v>13614</c:v>
                </c:pt>
                <c:pt idx="29">
                  <c:v>14594</c:v>
                </c:pt>
                <c:pt idx="30">
                  <c:v>14182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E-4F44-8F70-081F95361BE3}"/>
            </c:ext>
          </c:extLst>
        </c:ser>
        <c:ser>
          <c:idx val="1"/>
          <c:order val="1"/>
          <c:spPr>
            <a:solidFill>
              <a:srgbClr val="4DB4BE"/>
            </a:solidFill>
            <a:ln w="9525">
              <a:solidFill>
                <a:schemeClr val="bg1"/>
              </a:solidFill>
              <a:prstDash val="solid"/>
            </a:ln>
          </c:spPr>
          <c:val>
            <c:numRef>
              <c:f>Sheet1!$A$2:$AE$2</c:f>
              <c:numCache>
                <c:formatCode>General</c:formatCode>
                <c:ptCount val="31"/>
                <c:pt idx="0">
                  <c:v>8430</c:v>
                </c:pt>
                <c:pt idx="1">
                  <c:v>6691</c:v>
                </c:pt>
                <c:pt idx="2">
                  <c:v>4662</c:v>
                </c:pt>
                <c:pt idx="3">
                  <c:v>3436</c:v>
                </c:pt>
                <c:pt idx="4">
                  <c:v>3469</c:v>
                </c:pt>
                <c:pt idx="5">
                  <c:v>4041</c:v>
                </c:pt>
                <c:pt idx="6">
                  <c:v>5282</c:v>
                </c:pt>
                <c:pt idx="7">
                  <c:v>5069</c:v>
                </c:pt>
                <c:pt idx="8">
                  <c:v>4936</c:v>
                </c:pt>
                <c:pt idx="9">
                  <c:v>5555</c:v>
                </c:pt>
                <c:pt idx="10">
                  <c:v>6829</c:v>
                </c:pt>
                <c:pt idx="11">
                  <c:v>6818</c:v>
                </c:pt>
                <c:pt idx="12">
                  <c:v>7837</c:v>
                </c:pt>
                <c:pt idx="13">
                  <c:v>7856</c:v>
                </c:pt>
                <c:pt idx="14">
                  <c:v>10678</c:v>
                </c:pt>
                <c:pt idx="15">
                  <c:v>9341</c:v>
                </c:pt>
                <c:pt idx="16">
                  <c:v>9830</c:v>
                </c:pt>
                <c:pt idx="17">
                  <c:v>6327</c:v>
                </c:pt>
                <c:pt idx="18">
                  <c:v>5446</c:v>
                </c:pt>
                <c:pt idx="19">
                  <c:v>3703</c:v>
                </c:pt>
                <c:pt idx="20">
                  <c:v>2332</c:v>
                </c:pt>
                <c:pt idx="21">
                  <c:v>2367</c:v>
                </c:pt>
                <c:pt idx="22">
                  <c:v>2847</c:v>
                </c:pt>
                <c:pt idx="23">
                  <c:v>2049</c:v>
                </c:pt>
                <c:pt idx="24">
                  <c:v>6437</c:v>
                </c:pt>
                <c:pt idx="25">
                  <c:v>6220</c:v>
                </c:pt>
                <c:pt idx="26">
                  <c:v>6513</c:v>
                </c:pt>
                <c:pt idx="27">
                  <c:v>7999</c:v>
                </c:pt>
                <c:pt idx="28">
                  <c:v>9925</c:v>
                </c:pt>
                <c:pt idx="29">
                  <c:v>8333</c:v>
                </c:pt>
                <c:pt idx="30">
                  <c:v>12136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E-4F44-8F70-081F95361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160880"/>
        <c:axId val="1"/>
      </c:areaChart>
      <c:catAx>
        <c:axId val="5791608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rgbClr val="3F3E4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>
            <a:solidFill>
              <a:srgbClr val="3F3E40"/>
            </a:solidFill>
            <a:prstDash val="solid"/>
          </a:ln>
        </c:spPr>
        <c:txPr>
          <a:bodyPr wrap="none"/>
          <a:lstStyle/>
          <a:p>
            <a:pPr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+mn-lt"/>
              </a:defRPr>
            </a:pPr>
            <a:endParaRPr lang="en-US"/>
          </a:p>
        </c:txPr>
        <c:crossAx val="579160880"/>
        <c:crosses val="min"/>
        <c:crossBetween val="midCat"/>
        <c:majorUnit val="5000"/>
      </c:valAx>
    </c:plotArea>
    <c:plotVisOnly val="0"/>
    <c:dispBlanksAs val="zero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53D50-39EE-44E6-A0F4-3E1460B37970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2378-3FE4-4AC2-878A-30F4106DE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3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C4B4C-A9DC-419E-8001-50AD3E5706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4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5.emf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.emf"/><Relationship Id="rId2" Type="http://schemas.openxmlformats.org/officeDocument/2006/relationships/tags" Target="../tags/tag3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8E717C-71B0-46E4-B197-756AA717C9D1}"/>
              </a:ext>
            </a:extLst>
          </p:cNvPr>
          <p:cNvSpPr/>
          <p:nvPr userDrawn="1"/>
        </p:nvSpPr>
        <p:spPr>
          <a:xfrm>
            <a:off x="1" y="6455956"/>
            <a:ext cx="12072320" cy="45719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408C87-9159-4B93-971A-E9087EAE30BD}"/>
              </a:ext>
            </a:extLst>
          </p:cNvPr>
          <p:cNvSpPr/>
          <p:nvPr userDrawn="1"/>
        </p:nvSpPr>
        <p:spPr>
          <a:xfrm>
            <a:off x="0" y="5830796"/>
            <a:ext cx="11949113" cy="5246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020396" y="2574143"/>
            <a:ext cx="5608224" cy="1846659"/>
          </a:xfrm>
        </p:spPr>
        <p:txBody>
          <a:bodyPr/>
          <a:lstStyle>
            <a:lvl1pPr algn="r">
              <a:defRPr sz="6000" i="0"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LogoText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40800" y="6487722"/>
            <a:ext cx="134492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1067" baseline="0" dirty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en-US" sz="1067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F9268-2CA8-4E36-AAB2-DE8B74ED730D}"/>
              </a:ext>
            </a:extLst>
          </p:cNvPr>
          <p:cNvSpPr/>
          <p:nvPr userDrawn="1"/>
        </p:nvSpPr>
        <p:spPr>
          <a:xfrm>
            <a:off x="0" y="6530439"/>
            <a:ext cx="11949113" cy="19103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57E28-514C-4782-9B4B-B0A1030E9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4478846"/>
            <a:ext cx="11949113" cy="23791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9138C0-F204-4D81-94D4-D77093E94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949113" cy="23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D9735B-71B2-40A7-9687-E85AEBED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617538"/>
            <a:ext cx="11491891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9B27E-318E-42B4-A7EB-E79692860E33}"/>
              </a:ext>
            </a:extLst>
          </p:cNvPr>
          <p:cNvSpPr/>
          <p:nvPr userDrawn="1"/>
        </p:nvSpPr>
        <p:spPr>
          <a:xfrm>
            <a:off x="-1" y="0"/>
            <a:ext cx="11949113" cy="418480"/>
          </a:xfrm>
          <a:prstGeom prst="rect">
            <a:avLst/>
          </a:prstGeom>
          <a:solidFill>
            <a:srgbClr val="F3863F"/>
          </a:solidFill>
          <a:ln>
            <a:solidFill>
              <a:srgbClr val="F38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B0ABEA-61DD-479A-AE0C-42D7BC16CE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9738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B739859-729F-4A70-9A22-952FD928124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881" b="0" i="0" baseline="0" dirty="0">
              <a:solidFill>
                <a:schemeClr val="tx1"/>
              </a:solidFill>
              <a:latin typeface="Oswald Regular" panose="02000503000000000000" pitchFamily="2" charset="0"/>
              <a:ea typeface="+mj-ea"/>
              <a:cs typeface="+mj-cs"/>
              <a:sym typeface="Oswald Regular" panose="02000503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9F80F0-5904-F446-B44A-2FBD5BAE2A1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1949114" cy="463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53CFC-AF7C-3E4F-ADDB-D00306C6B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639" y="1636237"/>
            <a:ext cx="8961835" cy="904991"/>
          </a:xfrm>
        </p:spPr>
        <p:txBody>
          <a:bodyPr anchor="ctr"/>
          <a:lstStyle>
            <a:lvl1pPr algn="ctr">
              <a:defRPr sz="5881">
                <a:solidFill>
                  <a:srgbClr val="ED33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28861-4FBA-5840-8C51-AAEE6EDE6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639" y="3530331"/>
            <a:ext cx="8961835" cy="1622800"/>
          </a:xfrm>
        </p:spPr>
        <p:txBody>
          <a:bodyPr>
            <a:normAutofit/>
          </a:bodyPr>
          <a:lstStyle>
            <a:lvl1pPr marL="0" indent="0" algn="ctr">
              <a:buNone/>
              <a:defRPr sz="3136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8102" indent="0" algn="ctr">
              <a:buNone/>
              <a:defRPr sz="1960"/>
            </a:lvl2pPr>
            <a:lvl3pPr marL="896203" indent="0" algn="ctr">
              <a:buNone/>
              <a:defRPr sz="1764"/>
            </a:lvl3pPr>
            <a:lvl4pPr marL="1344305" indent="0" algn="ctr">
              <a:buNone/>
              <a:defRPr sz="1568"/>
            </a:lvl4pPr>
            <a:lvl5pPr marL="1792407" indent="0" algn="ctr">
              <a:buNone/>
              <a:defRPr sz="1568"/>
            </a:lvl5pPr>
            <a:lvl6pPr marL="2240509" indent="0" algn="ctr">
              <a:buNone/>
              <a:defRPr sz="1568"/>
            </a:lvl6pPr>
            <a:lvl7pPr marL="2688610" indent="0" algn="ctr">
              <a:buNone/>
              <a:defRPr sz="1568"/>
            </a:lvl7pPr>
            <a:lvl8pPr marL="3136712" indent="0" algn="ctr">
              <a:buNone/>
              <a:defRPr sz="1568"/>
            </a:lvl8pPr>
            <a:lvl9pPr marL="3584814" indent="0" algn="ctr">
              <a:buNone/>
              <a:defRPr sz="1568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4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885871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9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321DB9A-1DCD-4162-9D9D-C268B5949E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chemeClr val="tx1"/>
              </a:solidFill>
              <a:latin typeface="Oswald Regular" panose="02000503000000000000" pitchFamily="2" charset="0"/>
              <a:ea typeface="+mj-ea"/>
              <a:cs typeface="+mj-cs"/>
              <a:sym typeface="Oswald Regular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LogoText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40800" y="6487722"/>
            <a:ext cx="134492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1067" baseline="0" dirty="0">
                <a:solidFill>
                  <a:srgbClr val="FFFFFF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en-US" sz="1067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6428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C4A1-F120-4770-A354-9C832717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73DF5-1F04-4A1E-BE58-55E915FC9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32"/>
          <a:stretch/>
        </p:blipFill>
        <p:spPr>
          <a:xfrm rot="10800000">
            <a:off x="-3" y="5209096"/>
            <a:ext cx="11949113" cy="15123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E0A0AA-B9A9-486C-98A5-0F3F56A10C97}"/>
              </a:ext>
            </a:extLst>
          </p:cNvPr>
          <p:cNvSpPr/>
          <p:nvPr userDrawn="1"/>
        </p:nvSpPr>
        <p:spPr>
          <a:xfrm>
            <a:off x="2590800" y="6102350"/>
            <a:ext cx="6584950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AB54A-4337-464F-B157-17446AE16203}"/>
              </a:ext>
            </a:extLst>
          </p:cNvPr>
          <p:cNvSpPr/>
          <p:nvPr userDrawn="1"/>
        </p:nvSpPr>
        <p:spPr>
          <a:xfrm>
            <a:off x="6902450" y="4752975"/>
            <a:ext cx="5046663" cy="1968500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A1AD7-6864-4681-9C5F-62C40917304D}"/>
              </a:ext>
            </a:extLst>
          </p:cNvPr>
          <p:cNvSpPr/>
          <p:nvPr userDrawn="1"/>
        </p:nvSpPr>
        <p:spPr>
          <a:xfrm>
            <a:off x="-6" y="4752975"/>
            <a:ext cx="5046663" cy="1968500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1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C4A1-F120-4770-A354-9C832717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73DF5-1F04-4A1E-BE58-55E915FC9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32"/>
          <a:stretch/>
        </p:blipFill>
        <p:spPr>
          <a:xfrm rot="10800000">
            <a:off x="-3" y="5209096"/>
            <a:ext cx="11949113" cy="15123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E0A0AA-B9A9-486C-98A5-0F3F56A10C97}"/>
              </a:ext>
            </a:extLst>
          </p:cNvPr>
          <p:cNvSpPr/>
          <p:nvPr userDrawn="1"/>
        </p:nvSpPr>
        <p:spPr>
          <a:xfrm>
            <a:off x="2590800" y="6102350"/>
            <a:ext cx="6584950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AB54A-4337-464F-B157-17446AE16203}"/>
              </a:ext>
            </a:extLst>
          </p:cNvPr>
          <p:cNvSpPr/>
          <p:nvPr userDrawn="1"/>
        </p:nvSpPr>
        <p:spPr>
          <a:xfrm>
            <a:off x="6902450" y="4752975"/>
            <a:ext cx="5046663" cy="19685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A1AD7-6864-4681-9C5F-62C40917304D}"/>
              </a:ext>
            </a:extLst>
          </p:cNvPr>
          <p:cNvSpPr/>
          <p:nvPr userDrawn="1"/>
        </p:nvSpPr>
        <p:spPr>
          <a:xfrm>
            <a:off x="-6" y="4752975"/>
            <a:ext cx="5046663" cy="1968500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8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C4A1-F120-4770-A354-9C832717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73DF5-1F04-4A1E-BE58-55E915FC9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32"/>
          <a:stretch/>
        </p:blipFill>
        <p:spPr>
          <a:xfrm rot="10800000">
            <a:off x="-3" y="5209096"/>
            <a:ext cx="11949113" cy="15123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E0A0AA-B9A9-486C-98A5-0F3F56A10C97}"/>
              </a:ext>
            </a:extLst>
          </p:cNvPr>
          <p:cNvSpPr/>
          <p:nvPr userDrawn="1"/>
        </p:nvSpPr>
        <p:spPr>
          <a:xfrm>
            <a:off x="2590800" y="6102350"/>
            <a:ext cx="6584950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C4A1-F120-4770-A354-9C832717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0A0AA-B9A9-486C-98A5-0F3F56A10C97}"/>
              </a:ext>
            </a:extLst>
          </p:cNvPr>
          <p:cNvSpPr/>
          <p:nvPr userDrawn="1"/>
        </p:nvSpPr>
        <p:spPr>
          <a:xfrm>
            <a:off x="2590800" y="6102350"/>
            <a:ext cx="6584950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E718E-A2F5-4873-B419-FFD328218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71" t="19627"/>
          <a:stretch/>
        </p:blipFill>
        <p:spPr>
          <a:xfrm>
            <a:off x="6711950" y="0"/>
            <a:ext cx="5237163" cy="19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C4A1-F120-4770-A354-9C832717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0A0AA-B9A9-486C-98A5-0F3F56A10C97}"/>
              </a:ext>
            </a:extLst>
          </p:cNvPr>
          <p:cNvSpPr/>
          <p:nvPr userDrawn="1"/>
        </p:nvSpPr>
        <p:spPr>
          <a:xfrm>
            <a:off x="2590800" y="6102350"/>
            <a:ext cx="6584950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E718E-A2F5-4873-B419-FFD328218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71" t="19627"/>
          <a:stretch/>
        </p:blipFill>
        <p:spPr>
          <a:xfrm>
            <a:off x="6711950" y="0"/>
            <a:ext cx="5237163" cy="19122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2504F3-1B8C-45BC-BC79-8FD1764F8A79}"/>
              </a:ext>
            </a:extLst>
          </p:cNvPr>
          <p:cNvSpPr/>
          <p:nvPr userDrawn="1"/>
        </p:nvSpPr>
        <p:spPr>
          <a:xfrm>
            <a:off x="6902450" y="0"/>
            <a:ext cx="5046663" cy="1968500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C4A1-F120-4770-A354-9C832717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617538"/>
            <a:ext cx="11491891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BC32B-E45A-4CCC-A311-70F24B314758}"/>
              </a:ext>
            </a:extLst>
          </p:cNvPr>
          <p:cNvSpPr/>
          <p:nvPr userDrawn="1"/>
        </p:nvSpPr>
        <p:spPr>
          <a:xfrm>
            <a:off x="-1" y="0"/>
            <a:ext cx="11949113" cy="418480"/>
          </a:xfrm>
          <a:prstGeom prst="rect">
            <a:avLst/>
          </a:prstGeom>
          <a:solidFill>
            <a:srgbClr val="F3863F"/>
          </a:solidFill>
          <a:ln>
            <a:solidFill>
              <a:srgbClr val="F38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DBA7A-ADF6-4226-A523-40C92082E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32"/>
          <a:stretch/>
        </p:blipFill>
        <p:spPr>
          <a:xfrm rot="10800000">
            <a:off x="-3" y="5209096"/>
            <a:ext cx="11949113" cy="1512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9F4A8-4B2D-4773-86FA-7733444CD79B}"/>
              </a:ext>
            </a:extLst>
          </p:cNvPr>
          <p:cNvSpPr/>
          <p:nvPr userDrawn="1"/>
        </p:nvSpPr>
        <p:spPr>
          <a:xfrm>
            <a:off x="2590800" y="6102350"/>
            <a:ext cx="6584950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0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8BD7E61-A167-486E-8F6E-D261047CB0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73585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8BD7E61-A167-486E-8F6E-D261047CB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F9672F7-2C40-4E65-A9B0-28DB25599B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76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67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9B652-95C8-4FB7-B0F7-66E68ADF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F3930-4A6C-4E74-BEF2-680A66F119A9}"/>
              </a:ext>
            </a:extLst>
          </p:cNvPr>
          <p:cNvSpPr/>
          <p:nvPr userDrawn="1"/>
        </p:nvSpPr>
        <p:spPr>
          <a:xfrm>
            <a:off x="-1" y="6302995"/>
            <a:ext cx="11949113" cy="418480"/>
          </a:xfrm>
          <a:prstGeom prst="rect">
            <a:avLst/>
          </a:prstGeom>
          <a:solidFill>
            <a:srgbClr val="F3863F"/>
          </a:solidFill>
          <a:ln>
            <a:solidFill>
              <a:srgbClr val="F38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9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9" Type="http://schemas.openxmlformats.org/officeDocument/2006/relationships/tags" Target="../tags/tag27.xml"/><Relationship Id="rId21" Type="http://schemas.openxmlformats.org/officeDocument/2006/relationships/tags" Target="../tags/tag9.xml"/><Relationship Id="rId34" Type="http://schemas.openxmlformats.org/officeDocument/2006/relationships/tags" Target="../tags/tag22.xml"/><Relationship Id="rId42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41" Type="http://schemas.openxmlformats.org/officeDocument/2006/relationships/tags" Target="../tags/tag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37" Type="http://schemas.openxmlformats.org/officeDocument/2006/relationships/tags" Target="../tags/tag25.xml"/><Relationship Id="rId40" Type="http://schemas.openxmlformats.org/officeDocument/2006/relationships/tags" Target="../tags/tag28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36" Type="http://schemas.openxmlformats.org/officeDocument/2006/relationships/tags" Target="../tags/tag2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tags" Target="../tags/tag23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tags" Target="../tags/tag21.xml"/><Relationship Id="rId38" Type="http://schemas.openxmlformats.org/officeDocument/2006/relationships/tags" Target="../tags/tag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39775630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0" name="think-cell Slide" r:id="rId43" imgW="270" imgH="270" progId="TCLayout.ActiveDocument.1">
                  <p:embed/>
                </p:oleObj>
              </mc:Choice>
              <mc:Fallback>
                <p:oleObj name="think-cell Slide" r:id="rId4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solidFill>
                <a:srgbClr val="000000"/>
              </a:solidFill>
              <a:latin typeface="Oswald Regular" panose="02000503000000000000" pitchFamily="2" charset="0"/>
              <a:ea typeface="+mj-ea"/>
              <a:cs typeface="+mj-cs"/>
              <a:sym typeface="Oswald Regular" panose="02000503000000000000" pitchFamily="2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8"/>
            <a:ext cx="114918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58758" y="75764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67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58759" y="554866"/>
            <a:ext cx="1149189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33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8759" y="6265558"/>
            <a:ext cx="11491891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67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8758" y="6467171"/>
            <a:ext cx="9600425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812841" indent="-812841" defTabSz="1193860">
              <a:tabLst>
                <a:tab pos="840359" algn="l"/>
              </a:tabLst>
            </a:pPr>
            <a:r>
              <a:rPr lang="en-US" sz="1067" baseline="0" dirty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8" y="1951380"/>
            <a:ext cx="5736421" cy="16930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36837" y="1091067"/>
            <a:ext cx="5685618" cy="674688"/>
            <a:chOff x="915" y="605"/>
            <a:chExt cx="2686" cy="4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5"/>
              <a:ext cx="2686" cy="4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2133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2133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028232" y="285750"/>
            <a:ext cx="622414" cy="191912"/>
            <a:chOff x="8273985" y="285750"/>
            <a:chExt cx="466790" cy="19191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3985" y="285750"/>
              <a:ext cx="466790" cy="1919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en-US" sz="1067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3985" y="285750"/>
              <a:ext cx="0" cy="19191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3985" y="477662"/>
              <a:ext cx="46679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11345836" y="6327340"/>
            <a:ext cx="60961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en-US" sz="1067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10058605" y="272353"/>
            <a:ext cx="1547629" cy="833424"/>
            <a:chOff x="7607284" y="279400"/>
            <a:chExt cx="1160670" cy="833424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aseline="0" dirty="0">
                <a:latin typeface="+mn-lt"/>
                <a:ea typeface="+mn-ea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aseline="0" dirty="0">
                <a:latin typeface="+mn-lt"/>
                <a:ea typeface="+mn-ea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aseline="0" dirty="0">
                <a:latin typeface="+mn-lt"/>
                <a:ea typeface="+mn-ea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8169259" y="279400"/>
              <a:ext cx="598695" cy="2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8169259" y="546100"/>
              <a:ext cx="598695" cy="2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8169259" y="825501"/>
              <a:ext cx="598695" cy="2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10469257" y="272457"/>
            <a:ext cx="1136977" cy="1100124"/>
            <a:chOff x="5894005" y="919828"/>
            <a:chExt cx="852695" cy="1100124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33" baseline="0" dirty="0">
                <a:latin typeface="+mn-lt"/>
                <a:ea typeface="+mn-ea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33" baseline="0" dirty="0">
                <a:latin typeface="+mn-lt"/>
                <a:ea typeface="+mn-ea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33" baseline="0" dirty="0">
                <a:latin typeface="+mn-lt"/>
                <a:ea typeface="+mn-ea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133" baseline="0" dirty="0">
                <a:latin typeface="+mn-lt"/>
                <a:ea typeface="+mn-ea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148005" y="919828"/>
              <a:ext cx="598695" cy="2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148005" y="1189703"/>
              <a:ext cx="598695" cy="2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148005" y="1461166"/>
              <a:ext cx="598695" cy="2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148005" y="1732629"/>
              <a:ext cx="598695" cy="2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10380353" y="271952"/>
            <a:ext cx="1225881" cy="1388882"/>
            <a:chOff x="5894005" y="2695123"/>
            <a:chExt cx="919370" cy="1388882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14680" y="2696542"/>
              <a:ext cx="598695" cy="2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214680" y="2974156"/>
              <a:ext cx="598695" cy="2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214680" y="3248596"/>
              <a:ext cx="598695" cy="2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214680" y="3521448"/>
              <a:ext cx="598695" cy="2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6214680" y="3796682"/>
              <a:ext cx="598695" cy="28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193860">
                <a:buClr>
                  <a:schemeClr val="tx2"/>
                </a:buClr>
              </a:pPr>
              <a:r>
                <a:rPr lang="en-US" sz="1867" baseline="0" dirty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3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72" r:id="rId5"/>
    <p:sldLayoutId id="2147483670" r:id="rId6"/>
    <p:sldLayoutId id="2147483671" r:id="rId7"/>
    <p:sldLayoutId id="2147483669" r:id="rId8"/>
    <p:sldLayoutId id="2147483665" r:id="rId9"/>
    <p:sldLayoutId id="2147483666" r:id="rId10"/>
    <p:sldLayoutId id="2147483668" r:id="rId11"/>
  </p:sldLayoutIdLst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3200" b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ts val="533"/>
        </a:spcAft>
        <a:buClr>
          <a:schemeClr val="tx2"/>
        </a:buClr>
        <a:buSzPct val="100000"/>
        <a:defRPr sz="1867" baseline="0">
          <a:solidFill>
            <a:schemeClr val="tx1"/>
          </a:solidFill>
          <a:latin typeface="+mj-lt"/>
          <a:ea typeface="Roboto regular" panose="02000000000000000000" pitchFamily="2" charset="0"/>
          <a:cs typeface="+mn-cs"/>
        </a:defRPr>
      </a:lvl1pPr>
      <a:lvl2pPr marL="258246" indent="-256130" algn="l" defTabSz="1193860" rtl="0" eaLnBrk="1" fontAlgn="base" hangingPunct="1">
        <a:spcBef>
          <a:spcPct val="0"/>
        </a:spcBef>
        <a:spcAft>
          <a:spcPts val="533"/>
        </a:spcAft>
        <a:buClr>
          <a:schemeClr val="tx2"/>
        </a:buClr>
        <a:buSzPct val="125000"/>
        <a:buFont typeface="Arial" charset="0"/>
        <a:buChar char="▪"/>
        <a:defRPr sz="1867" baseline="0">
          <a:solidFill>
            <a:schemeClr val="tx1"/>
          </a:solidFill>
          <a:latin typeface="+mj-lt"/>
          <a:ea typeface="Roboto regular" panose="02000000000000000000" pitchFamily="2" charset="0"/>
        </a:defRPr>
      </a:lvl2pPr>
      <a:lvl3pPr marL="609630" indent="-349268" algn="l" defTabSz="1193860" rtl="0" eaLnBrk="1" fontAlgn="base" hangingPunct="1">
        <a:spcBef>
          <a:spcPct val="0"/>
        </a:spcBef>
        <a:spcAft>
          <a:spcPts val="533"/>
        </a:spcAft>
        <a:buClr>
          <a:schemeClr val="tx2"/>
        </a:buClr>
        <a:buSzPct val="120000"/>
        <a:buFont typeface="Arial" charset="0"/>
        <a:buChar char="–"/>
        <a:defRPr sz="1867" baseline="0">
          <a:solidFill>
            <a:schemeClr val="tx1"/>
          </a:solidFill>
          <a:latin typeface="+mj-lt"/>
          <a:ea typeface="Roboto regular" panose="02000000000000000000" pitchFamily="2" charset="0"/>
        </a:defRPr>
      </a:lvl3pPr>
      <a:lvl4pPr marL="819192" indent="-207444" algn="l" defTabSz="1193860" rtl="0" eaLnBrk="1" fontAlgn="base" hangingPunct="1">
        <a:spcBef>
          <a:spcPct val="0"/>
        </a:spcBef>
        <a:spcAft>
          <a:spcPts val="533"/>
        </a:spcAft>
        <a:buClr>
          <a:schemeClr val="tx2"/>
        </a:buClr>
        <a:buSzPct val="120000"/>
        <a:buFont typeface="Arial" charset="0"/>
        <a:buChar char="▫"/>
        <a:defRPr sz="1867" baseline="0">
          <a:solidFill>
            <a:schemeClr val="tx1"/>
          </a:solidFill>
          <a:latin typeface="+mj-lt"/>
          <a:ea typeface="Roboto regular" panose="02000000000000000000" pitchFamily="2" charset="0"/>
        </a:defRPr>
      </a:lvl4pPr>
      <a:lvl5pPr marL="999794" indent="-173575" algn="l" defTabSz="1193860" rtl="0" eaLnBrk="1" fontAlgn="base" hangingPunct="1">
        <a:spcBef>
          <a:spcPct val="0"/>
        </a:spcBef>
        <a:spcAft>
          <a:spcPts val="533"/>
        </a:spcAft>
        <a:buClr>
          <a:schemeClr val="tx2"/>
        </a:buClr>
        <a:buSzPct val="89000"/>
        <a:buFont typeface="Arial" charset="0"/>
        <a:buChar char="-"/>
        <a:defRPr sz="1867" baseline="0">
          <a:solidFill>
            <a:schemeClr val="tx1"/>
          </a:solidFill>
          <a:latin typeface="+mj-lt"/>
          <a:ea typeface="Roboto regular" panose="02000000000000000000" pitchFamily="2" charset="0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emf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oleObject" Target="../embeddings/oleObject6.bin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slideLayout" Target="../slideLayouts/slideLayout7.xml"/><Relationship Id="rId30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7.xml"/><Relationship Id="rId7" Type="http://schemas.openxmlformats.org/officeDocument/2006/relationships/image" Target="../media/image4.emf"/><Relationship Id="rId2" Type="http://schemas.openxmlformats.org/officeDocument/2006/relationships/tags" Target="../tags/tag6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chart" Target="../charts/chart2.xml"/><Relationship Id="rId1" Type="http://schemas.openxmlformats.org/officeDocument/2006/relationships/vmlDrawing" Target="../drawings/vmlDrawing8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image" Target="../media/image41.emf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image" Target="../media/image41.emf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3EDEEF-284D-48DC-837F-45548CCB34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6415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1DDFB6C-E419-4085-8C71-06C0C9D502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8000" dirty="0">
              <a:solidFill>
                <a:schemeClr val="tx1"/>
              </a:solidFill>
              <a:latin typeface="Oswald Regular" panose="02000503000000000000" pitchFamily="2" charset="0"/>
              <a:ea typeface="+mj-ea"/>
              <a:cs typeface="+mj-cs"/>
              <a:sym typeface="Oswald Regular" panose="02000503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C88311-4941-4D57-900C-44CC3C6530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33" t="14642" r="7533" b="6566"/>
          <a:stretch/>
        </p:blipFill>
        <p:spPr>
          <a:xfrm>
            <a:off x="152399" y="514351"/>
            <a:ext cx="11383629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62B5-C49B-4471-94DB-F13A305B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1" y="615691"/>
            <a:ext cx="10687050" cy="4678204"/>
          </a:xfrm>
        </p:spPr>
        <p:txBody>
          <a:bodyPr/>
          <a:lstStyle/>
          <a:p>
            <a:pPr algn="ctr"/>
            <a:r>
              <a:rPr lang="en-US" sz="6800" b="1" dirty="0"/>
              <a:t>Build 300,000 </a:t>
            </a:r>
            <a:br>
              <a:rPr lang="en-US" sz="6800" b="1" dirty="0"/>
            </a:br>
            <a:r>
              <a:rPr lang="en-US" sz="6800" b="1" dirty="0"/>
              <a:t>new homes by 2030, </a:t>
            </a:r>
            <a:br>
              <a:rPr lang="en-US" sz="6400" dirty="0"/>
            </a:br>
            <a:r>
              <a:rPr lang="en-US" sz="5600" dirty="0"/>
              <a:t>across all types, prices, and locations to stabilize prices and meet demand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8AD28-91B0-4569-B1EF-805D7BB36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559" y="4330538"/>
            <a:ext cx="11928553" cy="23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0141D7-6684-43FA-AC6C-A54CDDCE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60" y="230188"/>
            <a:ext cx="6732292" cy="492443"/>
          </a:xfrm>
        </p:spPr>
        <p:txBody>
          <a:bodyPr/>
          <a:lstStyle/>
          <a:p>
            <a:r>
              <a:rPr lang="en-US" dirty="0"/>
              <a:t>Since 2000, housing costs have outpaced real wages in Minnesota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19F846-4596-44B9-83B8-C2DACD26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12" y="2200730"/>
            <a:ext cx="1979833" cy="18690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2890BA-B918-411C-BDCD-A5CC9386CE96}"/>
              </a:ext>
            </a:extLst>
          </p:cNvPr>
          <p:cNvGrpSpPr/>
          <p:nvPr/>
        </p:nvGrpSpPr>
        <p:grpSpPr>
          <a:xfrm>
            <a:off x="6384212" y="2203138"/>
            <a:ext cx="3111062" cy="1937148"/>
            <a:chOff x="2400300" y="2065338"/>
            <a:chExt cx="4160838" cy="259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DED7E1-E09D-48AA-8C3A-86687F0D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2884488"/>
              <a:ext cx="2763838" cy="1336675"/>
            </a:xfrm>
            <a:prstGeom prst="rect">
              <a:avLst/>
            </a:prstGeom>
            <a:solidFill>
              <a:srgbClr val="87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523531-2F28-4DE0-9EB9-5A2EA6A48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0" y="3238501"/>
              <a:ext cx="944563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082815-AF83-47A9-B3E3-7240504A2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3" y="3303588"/>
              <a:ext cx="7889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BC2B81-F664-4CBB-9F9B-D803FFFC6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725" y="3262313"/>
              <a:ext cx="6826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7608E6-5FEB-4D8E-B43F-67D7E9161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5501"/>
              <a:ext cx="885825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0BEFC8-AF3C-4E66-B41F-5FAA1B12F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743326"/>
              <a:ext cx="904875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351EF2-264E-48FC-87A0-6908180FB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213" y="3262313"/>
              <a:ext cx="6826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BCB89C-FEDF-4BAA-A3B7-CCA8296E6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238501"/>
              <a:ext cx="369888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7A0DF9-ACD6-450A-80F6-C0B2ED070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3303588"/>
              <a:ext cx="23336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942FAFE-6B65-494E-9FDD-B6FFEAE82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365501"/>
              <a:ext cx="320675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38107CB-3195-479A-9314-4DF3B5C27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743326"/>
              <a:ext cx="341313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D9D701-3EF7-4603-9030-B5040A1F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0" y="4152901"/>
              <a:ext cx="2765425" cy="263525"/>
            </a:xfrm>
            <a:prstGeom prst="rect">
              <a:avLst/>
            </a:prstGeom>
            <a:solidFill>
              <a:srgbClr val="A1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E3AD9AF-8092-4871-B852-B7463F216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5" y="3086101"/>
              <a:ext cx="87313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82B11F0-F045-4532-A418-1A6EAEAB1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3086101"/>
              <a:ext cx="87313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CFEB3E6-149F-4DD1-8787-4463ADAE7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850" y="3086101"/>
              <a:ext cx="87313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1371CA-C8E3-40F0-B62A-BB5DFBC4F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3924301"/>
              <a:ext cx="30163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B1DA73-267C-4996-8394-8A59EC878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363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60B72-ACB9-40F4-BA24-D29DD7A8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700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486D86-7DD9-42F2-8CC6-735B803F8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F83B59-E96C-4B71-B7A5-691C11350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238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B2C5CF-DBDB-4797-A669-8025C368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163" y="3924301"/>
              <a:ext cx="30163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0EA588C-851E-4140-95C0-DF1E8FF6C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C5271C-A770-40EA-A8ED-77AB210F9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5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4A76AD-6EBF-4B08-80B0-9124A43FD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A6996FE-BB08-44FF-A51E-931D687D7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924301"/>
              <a:ext cx="30163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1A11A2-1EFF-422F-8591-BD64B8864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925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C29C4F-5BAA-455D-8CB4-CB63FB9BB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F0D441-DE67-4732-A54C-52BB3E5D7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4110038"/>
              <a:ext cx="1401763" cy="39688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CBC64D-DC70-4075-B38B-CCD1D712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5" y="3924301"/>
              <a:ext cx="30163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559077-F818-4C7E-A23D-01342C02A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838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9C752A-FE0C-4A7A-8634-8656F803C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877C23A-001F-4451-8323-2ACCD2791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3924301"/>
              <a:ext cx="28575" cy="2222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A48192D-B6B1-438F-A730-DE9C3A9C8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3883026"/>
              <a:ext cx="1401763" cy="444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89EA29-9E3B-4BB9-9DD9-F2BF152B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513" y="3883026"/>
              <a:ext cx="587375" cy="44450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B7DB521-69A3-4D38-A51A-26467C8A6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4110038"/>
              <a:ext cx="1401763" cy="39688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11E0D87-C40D-4C00-88B2-076CC238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4113213"/>
              <a:ext cx="1398588" cy="39688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7F409DB-5322-424B-B554-8DC6828A6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688" y="4103688"/>
              <a:ext cx="587375" cy="55563"/>
            </a:xfrm>
            <a:prstGeom prst="rect">
              <a:avLst/>
            </a:prstGeom>
            <a:solidFill>
              <a:srgbClr val="F2E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A77884B-80F9-4996-BA9D-6C8C43433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3089276"/>
              <a:ext cx="87313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251">
              <a:extLst>
                <a:ext uri="{FF2B5EF4-FFF2-40B4-BE49-F238E27FC236}">
                  <a16:creationId xmlns:a16="http://schemas.microsoft.com/office/drawing/2014/main" id="{440E5710-5F05-4948-985A-15F537675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2065338"/>
              <a:ext cx="4160838" cy="1203325"/>
            </a:xfrm>
            <a:custGeom>
              <a:avLst/>
              <a:gdLst>
                <a:gd name="T0" fmla="*/ 2433 w 2621"/>
                <a:gd name="T1" fmla="*/ 2 h 758"/>
                <a:gd name="T2" fmla="*/ 204 w 2621"/>
                <a:gd name="T3" fmla="*/ 0 h 758"/>
                <a:gd name="T4" fmla="*/ 0 w 2621"/>
                <a:gd name="T5" fmla="*/ 758 h 758"/>
                <a:gd name="T6" fmla="*/ 2621 w 2621"/>
                <a:gd name="T7" fmla="*/ 754 h 758"/>
                <a:gd name="T8" fmla="*/ 2433 w 2621"/>
                <a:gd name="T9" fmla="*/ 2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1" h="758">
                  <a:moveTo>
                    <a:pt x="2433" y="2"/>
                  </a:moveTo>
                  <a:lnTo>
                    <a:pt x="204" y="0"/>
                  </a:lnTo>
                  <a:lnTo>
                    <a:pt x="0" y="758"/>
                  </a:lnTo>
                  <a:lnTo>
                    <a:pt x="2621" y="754"/>
                  </a:lnTo>
                  <a:lnTo>
                    <a:pt x="2433" y="2"/>
                  </a:lnTo>
                  <a:close/>
                </a:path>
              </a:pathLst>
            </a:custGeom>
            <a:solidFill>
              <a:srgbClr val="35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5D6EE2C-27DD-4913-B40C-B68B6C63D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425" y="3343276"/>
              <a:ext cx="4000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E083D1B-4072-4CB0-95C9-4460DA64C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388" y="3443288"/>
              <a:ext cx="1270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F895185-3855-4420-AC28-F9BB192E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775" y="3411538"/>
              <a:ext cx="14605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CE61892-8202-4F1C-9426-49EF69E93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63" y="3443288"/>
              <a:ext cx="127000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0F982B2-97EF-40FC-B63E-C72BED508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3765551"/>
              <a:ext cx="44450" cy="46038"/>
            </a:xfrm>
            <a:prstGeom prst="ellipse">
              <a:avLst/>
            </a:prstGeom>
            <a:solidFill>
              <a:srgbClr val="C7B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8A0B6C8-39E2-4C67-9D9A-E8CD29543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850" y="4135438"/>
              <a:ext cx="466725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015BC88-7235-476F-A5C1-901A84D3F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675" y="4227513"/>
              <a:ext cx="466725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AF99A97-121A-48E0-B150-F59541C88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325" y="4318001"/>
              <a:ext cx="47625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628565E-AB2C-4D98-8923-C95966D17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588" y="2657476"/>
              <a:ext cx="749300" cy="17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F0BFAAA-0037-41F4-939E-1A624C4EF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788" y="2657476"/>
              <a:ext cx="749300" cy="17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262">
              <a:extLst>
                <a:ext uri="{FF2B5EF4-FFF2-40B4-BE49-F238E27FC236}">
                  <a16:creationId xmlns:a16="http://schemas.microsoft.com/office/drawing/2014/main" id="{A19E455E-CEC8-47EC-816C-7690747A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5" y="2568576"/>
              <a:ext cx="1644650" cy="579438"/>
            </a:xfrm>
            <a:custGeom>
              <a:avLst/>
              <a:gdLst>
                <a:gd name="T0" fmla="*/ 1036 w 1036"/>
                <a:gd name="T1" fmla="*/ 365 h 365"/>
                <a:gd name="T2" fmla="*/ 1036 w 1036"/>
                <a:gd name="T3" fmla="*/ 301 h 365"/>
                <a:gd name="T4" fmla="*/ 523 w 1036"/>
                <a:gd name="T5" fmla="*/ 0 h 365"/>
                <a:gd name="T6" fmla="*/ 0 w 1036"/>
                <a:gd name="T7" fmla="*/ 301 h 365"/>
                <a:gd name="T8" fmla="*/ 0 w 1036"/>
                <a:gd name="T9" fmla="*/ 365 h 365"/>
                <a:gd name="T10" fmla="*/ 523 w 1036"/>
                <a:gd name="T11" fmla="*/ 64 h 365"/>
                <a:gd name="T12" fmla="*/ 1036 w 1036"/>
                <a:gd name="T13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6" h="365">
                  <a:moveTo>
                    <a:pt x="1036" y="365"/>
                  </a:moveTo>
                  <a:lnTo>
                    <a:pt x="1036" y="301"/>
                  </a:lnTo>
                  <a:lnTo>
                    <a:pt x="523" y="0"/>
                  </a:lnTo>
                  <a:lnTo>
                    <a:pt x="0" y="301"/>
                  </a:lnTo>
                  <a:lnTo>
                    <a:pt x="0" y="365"/>
                  </a:lnTo>
                  <a:lnTo>
                    <a:pt x="523" y="64"/>
                  </a:lnTo>
                  <a:lnTo>
                    <a:pt x="1036" y="365"/>
                  </a:lnTo>
                  <a:close/>
                </a:path>
              </a:pathLst>
            </a:custGeom>
            <a:solidFill>
              <a:srgbClr val="5E5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EDE45F2-A9FA-4615-8171-86908D1D4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38" y="3241676"/>
              <a:ext cx="94297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7B100E0-7002-4F99-929D-8646B0DD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3306763"/>
              <a:ext cx="78740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63FC674-4021-4FA0-90F6-2389692E9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65488"/>
              <a:ext cx="6826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460AD0E-9CAD-43DD-8895-C7C8F4DC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988" y="3368676"/>
              <a:ext cx="885825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E77B558-783A-4CD2-AFF4-19AB4812B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988" y="3746501"/>
              <a:ext cx="904875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B74C9D5-275B-404F-8EC6-D7BEBFCA5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888" y="3265488"/>
              <a:ext cx="6826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6FEE349-8202-4FA2-B5E5-B0838A86B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613" y="4646613"/>
              <a:ext cx="285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803D6C8-FBD8-43CE-9E75-15B0A117E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613" y="4646613"/>
              <a:ext cx="285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77DD658-0B6E-4F45-9B4B-30941A1F3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613" y="4646613"/>
              <a:ext cx="2857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8B9B09F-A1C4-4EAA-81E2-56FFEE4C4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913" y="4591051"/>
              <a:ext cx="285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5B1CB8A-66C5-41A6-8BCC-196CF1585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913" y="4591051"/>
              <a:ext cx="285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5C76455-DCD9-4B3A-AD6A-39C179EF9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913" y="4591051"/>
              <a:ext cx="285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54B7F76-010C-4874-8EF3-1F4C57CC05B7}"/>
              </a:ext>
            </a:extLst>
          </p:cNvPr>
          <p:cNvSpPr/>
          <p:nvPr/>
        </p:nvSpPr>
        <p:spPr>
          <a:xfrm>
            <a:off x="1872530" y="4022171"/>
            <a:ext cx="2724150" cy="609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Renters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DD30C2-8DAD-4C18-9D35-6E37E8CC01A1}"/>
              </a:ext>
            </a:extLst>
          </p:cNvPr>
          <p:cNvSpPr/>
          <p:nvPr/>
        </p:nvSpPr>
        <p:spPr>
          <a:xfrm>
            <a:off x="6661922" y="4022171"/>
            <a:ext cx="2724150" cy="609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Homeowners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8056F40-E313-45F8-8C4F-17DC59DF6C05}"/>
              </a:ext>
            </a:extLst>
          </p:cNvPr>
          <p:cNvSpPr/>
          <p:nvPr/>
        </p:nvSpPr>
        <p:spPr>
          <a:xfrm>
            <a:off x="1535979" y="4671524"/>
            <a:ext cx="3855171" cy="609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Household Income  </a:t>
            </a:r>
            <a:r>
              <a:rPr lang="en-US" sz="3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-1%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9428B81-7956-45E4-AF35-08B9A1D43E2C}"/>
              </a:ext>
            </a:extLst>
          </p:cNvPr>
          <p:cNvSpPr/>
          <p:nvPr/>
        </p:nvSpPr>
        <p:spPr>
          <a:xfrm>
            <a:off x="1535979" y="5330255"/>
            <a:ext cx="3855171" cy="609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Median Rent Costs </a:t>
            </a:r>
            <a:r>
              <a:rPr lang="en-US" sz="24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+13%</a:t>
            </a:r>
            <a:endParaRPr lang="en-US" sz="3000" dirty="0">
              <a:solidFill>
                <a:srgbClr val="3F3E4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3C7370-3ACA-412B-A5BD-2D30C5CEAD00}"/>
              </a:ext>
            </a:extLst>
          </p:cNvPr>
          <p:cNvSpPr/>
          <p:nvPr/>
        </p:nvSpPr>
        <p:spPr>
          <a:xfrm>
            <a:off x="6288188" y="4631771"/>
            <a:ext cx="3855171" cy="609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Household Income  </a:t>
            </a:r>
            <a:r>
              <a:rPr lang="en-US" sz="3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US" sz="3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+2%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6808B51-85D2-4346-9B46-7308628BEAE9}"/>
              </a:ext>
            </a:extLst>
          </p:cNvPr>
          <p:cNvSpPr/>
          <p:nvPr/>
        </p:nvSpPr>
        <p:spPr>
          <a:xfrm>
            <a:off x="6288188" y="5290502"/>
            <a:ext cx="3855171" cy="609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Median Rent Costs </a:t>
            </a:r>
            <a:r>
              <a:rPr lang="en-US" sz="24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+33%</a:t>
            </a:r>
            <a:endParaRPr lang="en-US" sz="3000" dirty="0">
              <a:solidFill>
                <a:srgbClr val="4DB4B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0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D39E500F-83DD-46DF-B0BA-D5ADA01C3F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6711836"/>
              </p:ext>
            </p:extLst>
          </p:nvPr>
        </p:nvGraphicFramePr>
        <p:xfrm>
          <a:off x="1495491" y="16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think-cell Slide" r:id="rId28" imgW="353" imgH="353" progId="TCLayout.ActiveDocument.1">
                  <p:embed/>
                </p:oleObj>
              </mc:Choice>
              <mc:Fallback>
                <p:oleObj name="think-cell Slide" r:id="rId28" imgW="353" imgH="353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D39E500F-83DD-46DF-B0BA-D5ADA01C3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495491" y="16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6D47445-311C-4413-8237-95E65BF460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904" y="50"/>
            <a:ext cx="158747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96"/>
            <a:endParaRPr lang="en-US" sz="18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9CDDC-DBA4-4D0E-8B6A-49BFCD6AFE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9" y="230188"/>
            <a:ext cx="740409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Moderate income households are caught in these trends in growing numbers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5D41F-F8C1-4133-AF40-26D90993CA01}"/>
              </a:ext>
            </a:extLst>
          </p:cNvPr>
          <p:cNvGrpSpPr/>
          <p:nvPr/>
        </p:nvGrpSpPr>
        <p:grpSpPr>
          <a:xfrm>
            <a:off x="601662" y="1538924"/>
            <a:ext cx="10469553" cy="642938"/>
            <a:chOff x="119063" y="962025"/>
            <a:chExt cx="6536569" cy="484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F4B14C-EA6D-4599-BCF8-EB00B749E483}"/>
                </a:ext>
              </a:extLst>
            </p:cNvPr>
            <p:cNvSpPr txBox="1"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119063" y="962025"/>
              <a:ext cx="6536569" cy="4308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895347">
                <a:buClr>
                  <a:srgbClr val="1B4B73"/>
                </a:buClr>
              </a:pPr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</a:rPr>
                <a:t>Largest cost burden increases have been for households with incomes between $35-75k</a:t>
              </a:r>
            </a:p>
            <a:p>
              <a:pPr defTabSz="895347">
                <a:buClr>
                  <a:srgbClr val="1B4B73"/>
                </a:buClr>
              </a:pP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% of tenant households that are cost burden over time by income bracket</a:t>
              </a:r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8D472099-BCF0-43D0-9C61-5B6DBBE504C5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1446213"/>
              <a:ext cx="6536569" cy="0"/>
            </a:xfrm>
            <a:prstGeom prst="line">
              <a:avLst/>
            </a:prstGeom>
            <a:noFill/>
            <a:ln w="9525">
              <a:solidFill>
                <a:srgbClr val="3F3E4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546BE8B4-9047-4BEF-9F09-F224384E040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21650694"/>
              </p:ext>
            </p:extLst>
          </p:nvPr>
        </p:nvGraphicFramePr>
        <p:xfrm>
          <a:off x="519113" y="2292985"/>
          <a:ext cx="10728325" cy="39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70DE6E-C72A-43C9-8372-51F9305C55F7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 flipV="1">
            <a:off x="5162550" y="3591559"/>
            <a:ext cx="0" cy="122555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302E45-0162-4EFE-81EC-8C3B5453DF9F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6604000" y="3591560"/>
            <a:ext cx="0" cy="19050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5C6DF6-6F60-42CB-925E-D0264BB0BCE5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gray">
          <a:xfrm>
            <a:off x="5162549" y="3591560"/>
            <a:ext cx="1441450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8F0964-9920-4645-AC50-7F3E2AAF8D87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7273925" y="4790122"/>
            <a:ext cx="0" cy="779463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F9E17A-42AD-4CA6-B8A4-7C67F928BDBF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8715375" y="4790122"/>
            <a:ext cx="0" cy="19050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B4016-E0C5-493C-90C1-46439C810831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7273924" y="4790122"/>
            <a:ext cx="1441450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A7F22B9-B37B-4CE5-A17B-E65221A406F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775825" y="6212522"/>
            <a:ext cx="665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4DF5DF94-F88C-41FE-AEF5-7A86163F36F3}" type="datetime'''''''''''''''''''''''&gt;$''7''''''5''''''''''''''''''''K''''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&gt;$75K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F5C7C30-5A67-4FCF-9D8D-3056259810E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327150" y="6212522"/>
            <a:ext cx="661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425224B9-46CC-4115-98D7-82DD44960CEA}" type="datetime'&lt;''''''''''''''''''''''''''''''''''''$''2''''''0K''''''''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&lt;$20K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45EB9AF-7D3D-44D2-B295-05CAE55E9DD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338513" y="6212522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6A175D47-080D-4B2F-9D92-2E3B852D671A}" type="datetime'$''2''''''''0''''-''3''5''''''''''''''''''''''''''''''''''K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$20-35K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E2FCE90-4FE4-4B3D-AD64-ECEC4775F47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451475" y="6212522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E09A4BC1-F760-4D30-93E9-E10A24D0EF40}" type="datetime'''$''''''35''''''''-''''''''''''''50K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$35-50K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25605FC-9BB1-41B2-B66E-7FC66F88200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562850" y="6212522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C6260AB1-B582-459A-AAD2-89D3A8B350CC}" type="datetime'$''''5''''''''''0-''''''''''''''''7''''''5''''''K''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$50-75K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0575953-D223-4559-A9C0-62F59FDD72B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618163" y="3397885"/>
            <a:ext cx="530225" cy="38893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00000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+mn-cs"/>
              </a:defRPr>
            </a:lvl1pPr>
            <a:lvl2pPr marL="258246" indent="-256130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</a:pPr>
            <a:r>
              <a:rPr lang="en-US" alt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t>+2x</a:t>
            </a:r>
            <a:endParaRPr lang="en-US" sz="1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04BF420-F9BE-4B7B-80A1-4007134F2E3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729538" y="4596447"/>
            <a:ext cx="530225" cy="38893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00000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+mn-cs"/>
              </a:defRPr>
            </a:lvl1pPr>
            <a:lvl2pPr marL="258246" indent="-256130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2pPr>
            <a:lvl3pPr marL="609630" indent="-349268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3pPr>
            <a:lvl4pPr marL="819192" indent="-207444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4pPr>
            <a:lvl5pPr marL="999794" indent="-173575" algn="l" defTabSz="1193860" rtl="0" eaLnBrk="1" fontAlgn="base" hangingPunct="1">
              <a:spcBef>
                <a:spcPct val="0"/>
              </a:spcBef>
              <a:spcAft>
                <a:spcPts val="533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5pPr>
            <a:lvl6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</a:pP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t>+3x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6D476D-5EAB-4704-958D-21EC2CDBBDDA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9980613" y="3460590"/>
            <a:ext cx="322263" cy="241300"/>
          </a:xfrm>
          <a:prstGeom prst="rect">
            <a:avLst/>
          </a:prstGeom>
          <a:solidFill>
            <a:srgbClr val="4DB4B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6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914F53-1923-482D-A9B9-6D5665E4895F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9980613" y="2484277"/>
            <a:ext cx="322263" cy="241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6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AB9DD2-A747-4E67-B051-FDC855D5F1A7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9980613" y="2809715"/>
            <a:ext cx="322263" cy="241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6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4D1E8D-A496-4D0A-909B-EDA75BF4EB0F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9980613" y="3135152"/>
            <a:ext cx="322263" cy="241300"/>
          </a:xfrm>
          <a:prstGeom prst="rect">
            <a:avLst/>
          </a:prstGeom>
          <a:solidFill>
            <a:srgbClr val="A6D9D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6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AF53B77-9B91-4ACC-9270-44E1CEA15B0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0353675" y="2477927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895347">
              <a:buClr>
                <a:srgbClr val="1B4B73"/>
              </a:buClr>
            </a:pPr>
            <a:fld id="{1F505E27-C57F-4C0F-A443-55939E3D48C8}" type="datetime'''''''''''2''''0''''0''''''''''''''''''5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2005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98059E7-46BD-4D80-96F8-E787E94C8367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353675" y="3128802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895347">
              <a:buClr>
                <a:srgbClr val="1B4B73"/>
              </a:buClr>
            </a:pPr>
            <a:fld id="{B3B61B84-9156-4F38-AB9C-92149A57F128}" type="datetime'''2''''''0''''''1''''''''''''''3''''''''''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2013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CE3CE7E-BFD5-4373-BF4F-D2CA0F6EB85C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0353675" y="345424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895347">
              <a:buClr>
                <a:srgbClr val="1B4B73"/>
              </a:buClr>
            </a:pPr>
            <a:fld id="{D3C648D9-5503-48D4-8E5B-7DFB9BEE06CB}" type="datetime'''''2''''''''''''''''''0''''''''''''''''1''''''''''7''''''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2017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7428861-5505-4CAF-996E-29A6CF0E853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353675" y="280336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895347">
              <a:buClr>
                <a:srgbClr val="1B4B73"/>
              </a:buClr>
            </a:pPr>
            <a:fld id="{D2D5CB8E-0520-42AE-BE01-998707C9BDBA}" type="datetime'''''''''''''''2''''''''''''''''''00''''''''''''''''''''''9'">
              <a:rPr lang="en-US" altLang="en-US" sz="180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Roboto" panose="02000000000000000000" pitchFamily="2" charset="0"/>
              </a:rPr>
              <a:pPr/>
              <a:t>2009</a:t>
            </a:fld>
            <a:endParaRPr lang="en-US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3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A64FB4-1757-4BE0-A7BB-61ADE17BE6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515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B7027F4-F877-4F0C-A9C2-6F2768C51A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  <a:latin typeface="Oswald Regular" panose="02000503000000000000" pitchFamily="2" charset="0"/>
              <a:ea typeface="+mj-ea"/>
              <a:cs typeface="Arial" panose="020B0604020202020204" pitchFamily="34" charset="0"/>
              <a:sym typeface="Oswald Regular" panose="02000503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DC235-2B95-4704-A78A-66433101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9" y="230188"/>
            <a:ext cx="11491891" cy="984885"/>
          </a:xfrm>
        </p:spPr>
        <p:txBody>
          <a:bodyPr/>
          <a:lstStyle/>
          <a:p>
            <a:pPr defTabSz="896203"/>
            <a:r>
              <a:rPr lang="en-US" dirty="0"/>
              <a:t>System strains exacerbate racial disparities in housing, </a:t>
            </a:r>
            <a:r>
              <a:rPr lang="en-US" dirty="0">
                <a:cs typeface="Arial"/>
              </a:rPr>
              <a:t>caused by discrimination and past and present structural racism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E86C7-EE22-489B-AE18-EF4C4E6C1A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r="68536" b="34370"/>
          <a:stretch/>
        </p:blipFill>
        <p:spPr>
          <a:xfrm>
            <a:off x="1140965" y="1887446"/>
            <a:ext cx="2288033" cy="2246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AC8DF1-5352-422D-A188-C2742B60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8942" r="33502" b="32737"/>
          <a:stretch/>
        </p:blipFill>
        <p:spPr>
          <a:xfrm>
            <a:off x="4817475" y="1726227"/>
            <a:ext cx="2288033" cy="2484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639E7E-B0B2-4F31-A084-25018C6E47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8" t="1845" r="1777" b="33764"/>
          <a:stretch/>
        </p:blipFill>
        <p:spPr>
          <a:xfrm>
            <a:off x="8341321" y="1404123"/>
            <a:ext cx="2288033" cy="2743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BEEF46-14EA-4D0C-837B-F8A6F19F01AA}"/>
              </a:ext>
            </a:extLst>
          </p:cNvPr>
          <p:cNvSpPr txBox="1">
            <a:spLocks/>
          </p:cNvSpPr>
          <p:nvPr/>
        </p:nvSpPr>
        <p:spPr>
          <a:xfrm>
            <a:off x="1103133" y="4722760"/>
            <a:ext cx="2472545" cy="1108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People of color households are </a:t>
            </a:r>
            <a:r>
              <a:rPr lang="en-US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half as likely</a:t>
            </a:r>
            <a:r>
              <a:rPr lang="en-US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own a home as white households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1F01B0-5FED-449C-8E1E-DEEF3305F7B9}"/>
              </a:ext>
            </a:extLst>
          </p:cNvPr>
          <p:cNvSpPr txBox="1">
            <a:spLocks/>
          </p:cNvSpPr>
          <p:nvPr/>
        </p:nvSpPr>
        <p:spPr>
          <a:xfrm>
            <a:off x="4738283" y="4722760"/>
            <a:ext cx="2472545" cy="1108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People of color households </a:t>
            </a:r>
            <a:r>
              <a:rPr lang="en-US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</a:t>
            </a:r>
            <a:r>
              <a:rPr lang="en-US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2.5X as likely</a:t>
            </a:r>
            <a:r>
              <a:rPr lang="en-US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be severely cost burdened as white households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275033-F20F-4C31-8A0A-E394E24BD8CD}"/>
              </a:ext>
            </a:extLst>
          </p:cNvPr>
          <p:cNvSpPr txBox="1">
            <a:spLocks/>
          </p:cNvSpPr>
          <p:nvPr/>
        </p:nvSpPr>
        <p:spPr>
          <a:xfrm>
            <a:off x="8373433" y="4722760"/>
            <a:ext cx="2472545" cy="1108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People of color households are </a:t>
            </a:r>
            <a:r>
              <a:rPr lang="en-US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6.2X as likely</a:t>
            </a:r>
            <a:r>
              <a:rPr lang="en-US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rgbClr val="3F3E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be homeless as white households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A6FB56-7B1D-41C8-9CFA-D108D6909338}"/>
              </a:ext>
            </a:extLst>
          </p:cNvPr>
          <p:cNvSpPr txBox="1">
            <a:spLocks/>
          </p:cNvSpPr>
          <p:nvPr/>
        </p:nvSpPr>
        <p:spPr>
          <a:xfrm>
            <a:off x="1109119" y="4134426"/>
            <a:ext cx="2472545" cy="1108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bold" panose="02000803000000000000" pitchFamily="2" charset="0"/>
                <a:ea typeface="Roboto" panose="02000000000000000000" pitchFamily="2" charset="0"/>
              </a:rPr>
              <a:t>Homeownership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35ACBC-887E-453B-8B6B-EC77FDC65D73}"/>
              </a:ext>
            </a:extLst>
          </p:cNvPr>
          <p:cNvSpPr txBox="1">
            <a:spLocks/>
          </p:cNvSpPr>
          <p:nvPr/>
        </p:nvSpPr>
        <p:spPr>
          <a:xfrm>
            <a:off x="4725220" y="4134426"/>
            <a:ext cx="2472545" cy="1108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bold" panose="02000803000000000000" pitchFamily="2" charset="0"/>
                <a:ea typeface="Roboto" panose="02000000000000000000" pitchFamily="2" charset="0"/>
              </a:rPr>
              <a:t>Severe cost burden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57833-D872-4881-AD1A-24FC9DBDF65B}"/>
              </a:ext>
            </a:extLst>
          </p:cNvPr>
          <p:cNvSpPr txBox="1">
            <a:spLocks/>
          </p:cNvSpPr>
          <p:nvPr/>
        </p:nvSpPr>
        <p:spPr>
          <a:xfrm>
            <a:off x="8367449" y="4134426"/>
            <a:ext cx="2472545" cy="1108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bold" panose="02000803000000000000" pitchFamily="2" charset="0"/>
                <a:ea typeface="Roboto" panose="02000000000000000000" pitchFamily="2" charset="0"/>
              </a:rPr>
              <a:t>Homelessness</a:t>
            </a:r>
          </a:p>
        </p:txBody>
      </p:sp>
    </p:spTree>
    <p:extLst>
      <p:ext uri="{BB962C8B-B14F-4D97-AF65-F5344CB8AC3E}">
        <p14:creationId xmlns:p14="http://schemas.microsoft.com/office/powerpoint/2010/main" val="199141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F612BD1-D0B8-43B4-81A2-AF2F8D5119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0319157"/>
              </p:ext>
            </p:extLst>
          </p:nvPr>
        </p:nvGraphicFramePr>
        <p:xfrm>
          <a:off x="1495491" y="16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think-cell Slide" r:id="rId27" imgW="353" imgH="353" progId="TCLayout.ActiveDocument.1">
                  <p:embed/>
                </p:oleObj>
              </mc:Choice>
              <mc:Fallback>
                <p:oleObj name="think-cell Slide" r:id="rId27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F612BD1-D0B8-43B4-81A2-AF2F8D511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95491" y="16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89A932F-BD74-4FB3-9FA2-1E12935D3C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904" y="50"/>
            <a:ext cx="158747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96"/>
            <a:endParaRPr lang="en-US" sz="3200" dirty="0">
              <a:solidFill>
                <a:srgbClr val="000000"/>
              </a:solidFill>
              <a:latin typeface="Oswald Regular" panose="02000503000000000000" pitchFamily="2" charset="0"/>
              <a:ea typeface="+mj-ea"/>
              <a:cs typeface="+mj-cs"/>
              <a:sym typeface="Oswald Regular" panose="02000503000000000000" pitchFamily="2" charset="0"/>
            </a:endParaRPr>
          </a:p>
        </p:txBody>
      </p:sp>
      <p:cxnSp>
        <p:nvCxnSpPr>
          <p:cNvPr id="50" name="AutoShape 249">
            <a:extLst>
              <a:ext uri="{FF2B5EF4-FFF2-40B4-BE49-F238E27FC236}">
                <a16:creationId xmlns:a16="http://schemas.microsoft.com/office/drawing/2014/main" id="{A0533BC9-52C0-4A34-B3CC-0E2CEC0A9AC2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246063" y="1850584"/>
            <a:ext cx="7973895" cy="0"/>
          </a:xfrm>
          <a:prstGeom prst="straightConnector1">
            <a:avLst/>
          </a:prstGeom>
          <a:noFill/>
          <a:ln w="9525">
            <a:solidFill>
              <a:srgbClr val="3F3E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AutoShape 250">
            <a:extLst>
              <a:ext uri="{FF2B5EF4-FFF2-40B4-BE49-F238E27FC236}">
                <a16:creationId xmlns:a16="http://schemas.microsoft.com/office/drawing/2014/main" id="{2A82F252-841E-4279-8C70-13EDEF6BE1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6063" y="1527963"/>
            <a:ext cx="7973895" cy="60837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7" anchor="b">
            <a:spAutoFit/>
          </a:bodyPr>
          <a:lstStyle/>
          <a:p>
            <a:pPr defTabSz="914396">
              <a:lnSpc>
                <a:spcPts val="24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Rental markets construction is particularly uneven</a:t>
            </a:r>
          </a:p>
          <a:p>
            <a:pPr defTabSz="914396">
              <a:lnSpc>
                <a:spcPts val="2400"/>
              </a:lnSpc>
            </a:pPr>
            <a:r>
              <a:rPr lang="en-US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Rental production vs. needed distribution by household income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0FD4A-956C-4A90-BD42-3877E672F8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9" y="230188"/>
            <a:ext cx="725804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We have large production gaps for low- and moderate-income rental homes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85A69219-0647-484C-938D-B01230D417E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87813779"/>
              </p:ext>
            </p:extLst>
          </p:nvPr>
        </p:nvGraphicFramePr>
        <p:xfrm>
          <a:off x="246063" y="1945006"/>
          <a:ext cx="11318875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7B96F4-1337-47DC-9AC6-D8367C7DC81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gray">
          <a:xfrm>
            <a:off x="3930650" y="4910456"/>
            <a:ext cx="0" cy="64770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A42B75-6F67-49EC-859C-C18FCA1514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gray">
          <a:xfrm>
            <a:off x="1141413" y="4642699"/>
            <a:ext cx="0" cy="1020763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3B4330E-4054-4E73-9176-67AC0D8A3E13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 flipH="1">
            <a:off x="1084263" y="4646931"/>
            <a:ext cx="639763" cy="0"/>
          </a:xfrm>
          <a:prstGeom prst="line">
            <a:avLst/>
          </a:prstGeom>
          <a:ln w="3175" cap="flat" cmpd="sng" algn="ctr">
            <a:solidFill>
              <a:srgbClr val="3F3E4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378777-3EB3-4804-A62C-98C75DD72624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gray">
          <a:xfrm flipH="1">
            <a:off x="3873500" y="4913631"/>
            <a:ext cx="638175" cy="0"/>
          </a:xfrm>
          <a:prstGeom prst="line">
            <a:avLst/>
          </a:prstGeom>
          <a:ln w="3175" cap="flat" cmpd="sng" algn="ctr">
            <a:solidFill>
              <a:srgbClr val="3F3E4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FA93E75-728E-4EAB-AE89-B2B30F9A767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H="1">
            <a:off x="6661150" y="4940619"/>
            <a:ext cx="639763" cy="0"/>
          </a:xfrm>
          <a:prstGeom prst="line">
            <a:avLst/>
          </a:prstGeom>
          <a:ln w="3175" cap="flat" cmpd="sng" algn="ctr">
            <a:solidFill>
              <a:srgbClr val="3F3E4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D9D08E4-93C2-4917-97F5-97F04A41A3A9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6718300" y="4937444"/>
            <a:ext cx="0" cy="3175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273DA93-6BB5-4C55-8075-4965F1653A6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1252199" y="4726306"/>
            <a:ext cx="287338" cy="0"/>
          </a:xfrm>
          <a:prstGeom prst="line">
            <a:avLst/>
          </a:prstGeom>
          <a:ln w="3175" cap="flat" cmpd="sng" algn="ctr">
            <a:solidFill>
              <a:srgbClr val="3F3E4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78FFEE1-839A-43DC-A448-A5B460E55CD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10090150" y="2237106"/>
            <a:ext cx="1449388" cy="0"/>
          </a:xfrm>
          <a:prstGeom prst="line">
            <a:avLst/>
          </a:prstGeom>
          <a:ln w="3175" cap="flat" cmpd="sng" algn="ctr">
            <a:solidFill>
              <a:srgbClr val="3F3E4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592DE05-8E71-4AC2-93E4-B7FB6308CE6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V="1">
            <a:off x="11482388" y="2233931"/>
            <a:ext cx="0" cy="249555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C13E13-3D21-42AD-9F90-2D266AAC7B0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752850" y="6053456"/>
            <a:ext cx="151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alt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$25,001-$49,999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5AB54B-7BAA-48E4-9C96-A472F0F70CB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597650" y="6053456"/>
            <a:ext cx="140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alt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$50,00-$72,000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19243-EC4C-4945-825E-D6C4C686EA1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301750" y="6053456"/>
            <a:ext cx="841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alt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&lt;$25,000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70D86D-1901-4861-9325-2CDB59A40F3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666288" y="6053456"/>
            <a:ext cx="84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r>
              <a:rPr lang="en-US" alt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&gt;$72,000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895CC25-083B-47C9-B630-20105E2D809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509963" y="5004119"/>
            <a:ext cx="842963" cy="346075"/>
          </a:xfrm>
          <a:prstGeom prst="ellipse">
            <a:avLst/>
          </a:prstGeom>
          <a:solidFill>
            <a:srgbClr val="F5811F"/>
          </a:solidFill>
          <a:ln w="9525">
            <a:solidFill>
              <a:schemeClr val="bg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140E8D53-201E-4C12-85EA-A646CAEC01EA}" type="datetime'''''''''''''''''''-1'',''''7''''''0''''''''''''0'''''''''''">
              <a:rPr lang="en-US" altLang="en-US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 defTabSz="895347">
                <a:buClr>
                  <a:srgbClr val="1B4B73"/>
                </a:buClr>
              </a:pPr>
              <a:t>-1,700</a:t>
            </a:fld>
            <a:endParaRPr lang="en-US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08276BF-243C-4845-A09D-136C3FBC5C9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20725" y="4923156"/>
            <a:ext cx="842963" cy="346075"/>
          </a:xfrm>
          <a:prstGeom prst="ellipse">
            <a:avLst/>
          </a:prstGeom>
          <a:solidFill>
            <a:srgbClr val="F5811F"/>
          </a:solidFill>
          <a:ln w="9525">
            <a:solidFill>
              <a:schemeClr val="bg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7664D5B6-CACD-4AC1-8036-E6BFCAECF8D9}" type="datetime'''''-''''''''''''''''2'',''''''''''4''''''''0''''''0'">
              <a:rPr lang="en-US" altLang="en-US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 defTabSz="895347">
                <a:buClr>
                  <a:srgbClr val="1B4B73"/>
                </a:buClr>
              </a:pPr>
              <a:t>-2,400</a:t>
            </a:fld>
            <a:endParaRPr lang="en-US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A5BD813E-3E1C-4563-85ED-B46060FF1483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008688" y="4619944"/>
            <a:ext cx="604838" cy="346075"/>
          </a:xfrm>
          <a:prstGeom prst="ellipse">
            <a:avLst/>
          </a:prstGeom>
          <a:solidFill>
            <a:srgbClr val="F5811F"/>
          </a:solidFill>
          <a:ln w="9525">
            <a:solidFill>
              <a:schemeClr val="bg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BA904B67-94CB-4785-B13B-6332A75BE11E}" type="datetime'''''''''-''''''''5''''''''''50'''''''''''">
              <a:rPr lang="en-US" altLang="en-US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 defTabSz="895347">
                <a:buClr>
                  <a:srgbClr val="1B4B73"/>
                </a:buClr>
              </a:pPr>
              <a:t>-550</a:t>
            </a:fld>
            <a:endParaRPr lang="en-US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34300AD0-A695-482C-A596-610BFA29F19C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1117263" y="3308669"/>
            <a:ext cx="730250" cy="346075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895347">
              <a:buClr>
                <a:srgbClr val="1B4B73"/>
              </a:buClr>
            </a:pPr>
            <a:fld id="{A8481B3E-BD38-4913-8873-30B4229876CE}" type="datetime'''''''''4'',''6''''''''''''''''''5''''''''0'''''''''''''''''''">
              <a:rPr lang="en-US" altLang="en-US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ctr" defTabSz="895347">
                <a:buClr>
                  <a:srgbClr val="1B4B73"/>
                </a:buClr>
              </a:pPr>
              <a:t>4,650</a:t>
            </a:fld>
            <a:endParaRPr lang="en-US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2D50A-8A04-4D32-87FB-1E0E927ABD99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3636938" y="2417192"/>
            <a:ext cx="285750" cy="214313"/>
          </a:xfrm>
          <a:prstGeom prst="rect">
            <a:avLst/>
          </a:prstGeom>
          <a:solidFill>
            <a:srgbClr val="4DB4B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6"/>
            <a:endParaRPr lang="en-US" sz="13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FE9DA7-D8D5-4AF8-935C-AE7D7B138B81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3636938" y="2811622"/>
            <a:ext cx="285750" cy="2143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6"/>
            <a:endParaRPr lang="en-US" sz="13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12FE08E-8CC4-42FC-BAC8-5008EB0BE84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973488" y="2805272"/>
            <a:ext cx="179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895347">
              <a:buClr>
                <a:srgbClr val="1B4B73"/>
              </a:buClr>
            </a:pPr>
            <a:r>
              <a:rPr lang="en-US" alt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+mn-lt"/>
              </a:rPr>
              <a:t>Needed distribution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843502-D058-46B4-8930-6750D6646D8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973488" y="2410842"/>
            <a:ext cx="2393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895347">
              <a:buClr>
                <a:srgbClr val="1B4B73"/>
              </a:buClr>
            </a:pPr>
            <a:r>
              <a:rPr lang="en-US" alt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+mn-lt"/>
              </a:rPr>
              <a:t>Current annual production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84947C9-5481-47D9-86E3-871A2565815C}"/>
              </a:ext>
            </a:extLst>
          </p:cNvPr>
          <p:cNvGrpSpPr/>
          <p:nvPr/>
        </p:nvGrpSpPr>
        <p:grpSpPr>
          <a:xfrm>
            <a:off x="351405" y="2348696"/>
            <a:ext cx="2920408" cy="691013"/>
            <a:chOff x="643234" y="1894609"/>
            <a:chExt cx="2920452" cy="690556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3AD9DA5-4CFD-42F2-9D0D-D30FA5239C97}"/>
                </a:ext>
              </a:extLst>
            </p:cNvPr>
            <p:cNvGrpSpPr/>
            <p:nvPr/>
          </p:nvGrpSpPr>
          <p:grpSpPr>
            <a:xfrm>
              <a:off x="643234" y="2281348"/>
              <a:ext cx="2853125" cy="303817"/>
              <a:chOff x="643234" y="2421124"/>
              <a:chExt cx="2853125" cy="303817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67484B-062F-4107-B68E-F5D2F78FE013}"/>
                  </a:ext>
                </a:extLst>
              </p:cNvPr>
              <p:cNvSpPr txBox="1"/>
              <p:nvPr/>
            </p:nvSpPr>
            <p:spPr>
              <a:xfrm>
                <a:off x="751977" y="2478882"/>
                <a:ext cx="2744382" cy="246059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defTabSz="895347">
                  <a:buClr>
                    <a:srgbClr val="1B4B73"/>
                  </a:buClr>
                </a:pPr>
                <a:r>
                  <a:rPr lang="en-US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Deﬁcit of units based on need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526E166A-699C-425C-8067-7639AE4A725B}"/>
                  </a:ext>
                </a:extLst>
              </p:cNvPr>
              <p:cNvCxnSpPr/>
              <p:nvPr/>
            </p:nvCxnSpPr>
            <p:spPr>
              <a:xfrm>
                <a:off x="643234" y="2421124"/>
                <a:ext cx="0" cy="30018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0254807-7EF5-446A-B941-00CD2552CAE0}"/>
                </a:ext>
              </a:extLst>
            </p:cNvPr>
            <p:cNvGrpSpPr/>
            <p:nvPr/>
          </p:nvGrpSpPr>
          <p:grpSpPr>
            <a:xfrm>
              <a:off x="643234" y="1894609"/>
              <a:ext cx="2920452" cy="303817"/>
              <a:chOff x="643234" y="1894609"/>
              <a:chExt cx="2920452" cy="303817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4B7B983-BD3C-412C-BA63-D5DEB2F9EA08}"/>
                  </a:ext>
                </a:extLst>
              </p:cNvPr>
              <p:cNvSpPr txBox="1"/>
              <p:nvPr/>
            </p:nvSpPr>
            <p:spPr>
              <a:xfrm>
                <a:off x="751977" y="1952367"/>
                <a:ext cx="2811709" cy="246059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0" lvl="0" indent="0" defTabSz="895350" eaLnBrk="1" latinLnBrk="0" hangingPunct="1">
                  <a:buClr>
                    <a:schemeClr val="tx2"/>
                  </a:buClr>
                  <a:buSzPct val="100000"/>
                  <a:defRPr baseline="0">
                    <a:latin typeface="+mn-lt"/>
                  </a:defRPr>
                </a:lvl1pPr>
                <a:lvl2pPr marL="193675" lvl="1" indent="-192088" defTabSz="895350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defTabSz="895347">
                  <a:buClr>
                    <a:srgbClr val="1B4B73"/>
                  </a:buClr>
                </a:pPr>
                <a:r>
                  <a:rPr lang="en-US" dirty="0">
                    <a:solidFill>
                      <a:srgbClr val="00000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Excess of units based on need</a:t>
                </a:r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FD8065C6-BB11-4131-AF5B-AAB0B8DE81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234" y="1894609"/>
                <a:ext cx="0" cy="300182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5. Source">
            <a:extLst>
              <a:ext uri="{FF2B5EF4-FFF2-40B4-BE49-F238E27FC236}">
                <a16:creationId xmlns:a16="http://schemas.microsoft.com/office/drawing/2014/main" id="{E754F9B9-7655-49F5-B734-7310A54E79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0478" y="6465143"/>
            <a:ext cx="652452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95298" indent="-495298" defTabSz="895347">
              <a:tabLst>
                <a:tab pos="630236" algn="l"/>
              </a:tabLst>
            </a:pP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SOURCE: Minnesota Housing analysis (data from HUD, Minnesota State Demographer’s Office, Met Council)</a:t>
            </a:r>
          </a:p>
        </p:txBody>
      </p:sp>
    </p:spTree>
    <p:extLst>
      <p:ext uri="{BB962C8B-B14F-4D97-AF65-F5344CB8AC3E}">
        <p14:creationId xmlns:p14="http://schemas.microsoft.com/office/powerpoint/2010/main" val="168934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1F8BBC-9E54-48B1-B12B-DBA42ADFC9F4}"/>
              </a:ext>
            </a:extLst>
          </p:cNvPr>
          <p:cNvSpPr/>
          <p:nvPr/>
        </p:nvSpPr>
        <p:spPr>
          <a:xfrm>
            <a:off x="7116236" y="3944938"/>
            <a:ext cx="4233334" cy="191346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D39E500F-83DD-46DF-B0BA-D5ADA01C3F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104254"/>
              </p:ext>
            </p:extLst>
          </p:nvPr>
        </p:nvGraphicFramePr>
        <p:xfrm>
          <a:off x="1495491" y="163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think-cell Slide" r:id="rId20" imgW="353" imgH="353" progId="TCLayout.ActiveDocument.1">
                  <p:embed/>
                </p:oleObj>
              </mc:Choice>
              <mc:Fallback>
                <p:oleObj name="think-cell Slide" r:id="rId20" imgW="353" imgH="353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D39E500F-83DD-46DF-B0BA-D5ADA01C3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95491" y="163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6D47445-311C-4413-8237-95E65BF460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3904" y="50"/>
            <a:ext cx="158747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96"/>
            <a:endParaRPr lang="en-US" sz="3200" dirty="0">
              <a:solidFill>
                <a:srgbClr val="000000"/>
              </a:solidFill>
              <a:latin typeface="Oswald Regular" panose="02000503000000000000" pitchFamily="2" charset="0"/>
              <a:ea typeface="+mj-ea"/>
              <a:cs typeface="+mj-cs"/>
              <a:sym typeface="Oswald Regular" panose="020005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9CDDC-DBA4-4D0E-8B6A-49BFCD6AFE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8759" y="230188"/>
            <a:ext cx="851745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Minnesota is still working to overcome </a:t>
            </a:r>
            <a:br>
              <a:rPr lang="en-US" dirty="0"/>
            </a:br>
            <a:r>
              <a:rPr lang="en-US" dirty="0"/>
              <a:t>the housing shortage drive by the recession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C32E92-8DB9-4E03-97F1-671FE4390D2E}"/>
              </a:ext>
            </a:extLst>
          </p:cNvPr>
          <p:cNvGrpSpPr/>
          <p:nvPr/>
        </p:nvGrpSpPr>
        <p:grpSpPr>
          <a:xfrm>
            <a:off x="404814" y="1352271"/>
            <a:ext cx="6524624" cy="369332"/>
            <a:chOff x="119063" y="1143341"/>
            <a:chExt cx="7237411" cy="369332"/>
          </a:xfrm>
        </p:grpSpPr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68B9272B-8587-4E9F-8E1E-1367901751C0}"/>
                </a:ext>
              </a:extLst>
            </p:cNvPr>
            <p:cNvSpPr txBox="1"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119063" y="1143341"/>
              <a:ext cx="72374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</a:rPr>
                <a:t>Housing permits in Minnesota</a:t>
              </a:r>
            </a:p>
            <a:p>
              <a:pPr>
                <a:lnSpc>
                  <a:spcPts val="2400"/>
                </a:lnSpc>
              </a:pPr>
              <a:r>
                <a:rPr lang="en-US" sz="1800" dirty="0">
                  <a:solidFill>
                    <a:srgbClr val="85858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Annual, single and multi-family private units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0DEC8F-EB48-42EB-8CC4-64509E562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1436240"/>
              <a:ext cx="7237411" cy="0"/>
            </a:xfrm>
            <a:prstGeom prst="line">
              <a:avLst/>
            </a:prstGeom>
            <a:noFill/>
            <a:ln w="9525">
              <a:solidFill>
                <a:srgbClr val="3F3E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2922F2D-0D3A-429C-82DD-729A8950FAE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11862684"/>
              </p:ext>
            </p:extLst>
          </p:nvPr>
        </p:nvGraphicFramePr>
        <p:xfrm>
          <a:off x="-139701" y="2112963"/>
          <a:ext cx="11662833" cy="40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D8C844-8277-4CAD-BA9C-52964A1947E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11789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10E8CF4-DF0B-47E4-A09C-AECA817D68CD}" type="datetime'1''''''''''''''9''''''''''''''''''''''''88''''''''''''''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1988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1983111-0D33-4CE5-AC5C-11759863254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825366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201EEBB-B093-438A-83FD-D9A2B246CE08}" type="datetime'''''''''''''''''2''0''''''''''''''''''''1''''''''''''''6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2016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58B224E-9AF8-4C55-B861-DEC16F100DC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442300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70FA81D-2C5D-43EB-BA1D-D8745EC7FD10}" type="datetime'1''''''''''''''''''''''''''''''9''''92''''''''''''''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1992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CB898E8-64E5-4CA8-B04C-A8A8A670528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364344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EDC1F13-A333-4A71-BFB6-E44778CED8F8}" type="datetime'2''''''''''''0''''''''''''''''''''''''''''''''0''''8''''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2008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9B7C0C9-7ACD-4135-AE36-7C2DA998B29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672811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A52CBAB-925C-4214-9573-AABB99705997}" type="datetime'1''''''''99''6''''''''''''''''''''''''''''''''''''''''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1996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E18C12C-EDF2-4073-B074-13DCECB4F55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903322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305E505-C7C3-4D0B-B23E-097F5A025DA6}" type="datetime'''''''''''''''''''''''''2''''''0''0''''''''0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2000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E843F75-D915-455E-BC76-0BA96FC61B3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94855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F72F4EC-FF66-4D5D-97F8-6992F8C4F596}" type="datetime'''''2''''''''''''''''''''''''''0''''''''''''''''''1''''''2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2012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3500463-5E72-49AD-AFB5-C4D083B0F60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133833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9D2BF77-0798-4923-A239-8ADDCF8C53F0}" type="datetime'''''''''''''''''''2''''''''''''''0''''0''''''''''4''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 algn="ctr"/>
              <a:t>2004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70177B-1499-417F-BA2C-BA6F409805E1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676217" y="2201863"/>
            <a:ext cx="250825" cy="182880"/>
          </a:xfrm>
          <a:prstGeom prst="rect">
            <a:avLst/>
          </a:prstGeom>
          <a:solidFill>
            <a:srgbClr val="4DB4BE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CA4241-9C15-44D0-99BA-D084A5D37982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8676217" y="2465388"/>
            <a:ext cx="250825" cy="182880"/>
          </a:xfrm>
          <a:prstGeom prst="rect">
            <a:avLst/>
          </a:prstGeom>
          <a:solidFill>
            <a:srgbClr val="A6D9DE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773DE8E-C7E4-4A0C-B938-835CEA23477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977842" y="2197100"/>
            <a:ext cx="132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D3634A3-BC12-4C41-A33B-5CD8D0A1DB9C}" type="datetime'Mu''''''l''t''''i''-f''a''mi''ly u''''n''''''i''t''''''s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</a:rPr>
              <a:pPr/>
              <a:t>Multi-family units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68790FC-2516-4A82-9EEE-C0566AF3938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977842" y="2460625"/>
            <a:ext cx="1016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6BC1593-3EE1-4901-B8D8-41EA413C7EAC}" type="datetime'''S''''''i''ng''''''''''l''''e''-''''''''''f''am''i''''''l''y'">
              <a:rPr lang="en-US" altLang="en-US" sz="1800" smtClean="0">
                <a:latin typeface="Roboto" panose="02000000000000000000" pitchFamily="2" charset="0"/>
                <a:ea typeface="Roboto" panose="02000000000000000000" pitchFamily="2" charset="0"/>
                <a:sym typeface="+mn-lt"/>
              </a:rPr>
              <a:pPr/>
              <a:t>Single-family</a:t>
            </a:fld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CB8E703D-6467-4B50-B94E-4E2E8F389DD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1055880" y="6126164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800" dirty="0">
                <a:latin typeface="Roboto" panose="02000000000000000000" pitchFamily="2" charset="0"/>
                <a:ea typeface="Roboto" panose="02000000000000000000" pitchFamily="2" charset="0"/>
              </a:rPr>
              <a:t>2018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sym typeface="+mn-lt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EF5BBBE6-0986-4E74-9717-E65EAAA285CF}"/>
              </a:ext>
            </a:extLst>
          </p:cNvPr>
          <p:cNvSpPr txBox="1">
            <a:spLocks/>
          </p:cNvSpPr>
          <p:nvPr/>
        </p:nvSpPr>
        <p:spPr bwMode="auto">
          <a:xfrm>
            <a:off x="7872279" y="4012882"/>
            <a:ext cx="24263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sz="3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50k+ shortage</a:t>
            </a:r>
          </a:p>
        </p:txBody>
      </p:sp>
    </p:spTree>
    <p:extLst>
      <p:ext uri="{BB962C8B-B14F-4D97-AF65-F5344CB8AC3E}">
        <p14:creationId xmlns:p14="http://schemas.microsoft.com/office/powerpoint/2010/main" val="413818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CD48D5CD-A133-4146-991B-930C176016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064" y="230188"/>
            <a:ext cx="69675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Housing affordability is critical to our economic future and shared prosperity</a:t>
            </a:r>
          </a:p>
        </p:txBody>
      </p:sp>
      <p:pic>
        <p:nvPicPr>
          <p:cNvPr id="23" name="Picture 4" descr="https://mm.gettyimages.com/api/1.0/owners/249873912/assets/525222940/thumbnails/master/vn?signature=e702dd10cedca140dea99b92d690fbae">
            <a:extLst>
              <a:ext uri="{FF2B5EF4-FFF2-40B4-BE49-F238E27FC236}">
                <a16:creationId xmlns:a16="http://schemas.microsoft.com/office/drawing/2014/main" id="{0EC61E74-A2CF-44C1-B4F3-9B2FF3FD4AF2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2"/>
          <a:stretch/>
        </p:blipFill>
        <p:spPr bwMode="auto">
          <a:xfrm>
            <a:off x="776287" y="3144002"/>
            <a:ext cx="1482863" cy="1482863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mm.gettyimages.com/api/1.0/owners/249873912/assets/503670947/thumbnails/master/vn?signature=60e3d137e6be739a82bbb89bc5adaceb">
            <a:extLst>
              <a:ext uri="{FF2B5EF4-FFF2-40B4-BE49-F238E27FC236}">
                <a16:creationId xmlns:a16="http://schemas.microsoft.com/office/drawing/2014/main" id="{D68ECE97-206A-477C-AEDA-DEDC9708A360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776287" y="1393878"/>
            <a:ext cx="1482863" cy="1482863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13C732-D475-47A3-894D-F60E3B6F10DD}"/>
              </a:ext>
            </a:extLst>
          </p:cNvPr>
          <p:cNvCxnSpPr>
            <a:cxnSpLocks/>
          </p:cNvCxnSpPr>
          <p:nvPr/>
        </p:nvCxnSpPr>
        <p:spPr>
          <a:xfrm>
            <a:off x="5788820" y="1481686"/>
            <a:ext cx="0" cy="456959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E964683-8669-4216-966D-FF761C94EC1F}"/>
              </a:ext>
            </a:extLst>
          </p:cNvPr>
          <p:cNvSpPr txBox="1">
            <a:spLocks/>
          </p:cNvSpPr>
          <p:nvPr/>
        </p:nvSpPr>
        <p:spPr>
          <a:xfrm>
            <a:off x="2426361" y="2154760"/>
            <a:ext cx="3083852" cy="6636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30,000 jobs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for every </a:t>
            </a:r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10,000 new homes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194A81-47CC-46C4-B084-D070AA77DDD1}"/>
              </a:ext>
            </a:extLst>
          </p:cNvPr>
          <p:cNvSpPr txBox="1">
            <a:spLocks/>
          </p:cNvSpPr>
          <p:nvPr/>
        </p:nvSpPr>
        <p:spPr>
          <a:xfrm>
            <a:off x="2426361" y="1452231"/>
            <a:ext cx="3083852" cy="564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$3.2 billion</a:t>
            </a:r>
            <a:r>
              <a:rPr lang="en-US" sz="2000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in new investment and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892AB05-84AF-4512-87EF-77D96BB9E027}"/>
              </a:ext>
            </a:extLst>
          </p:cNvPr>
          <p:cNvCxnSpPr>
            <a:cxnSpLocks/>
          </p:cNvCxnSpPr>
          <p:nvPr/>
        </p:nvCxnSpPr>
        <p:spPr>
          <a:xfrm>
            <a:off x="2426361" y="3010371"/>
            <a:ext cx="30838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02B168-2BB7-4C1D-91B5-6F6B3B4DE0BF}"/>
              </a:ext>
            </a:extLst>
          </p:cNvPr>
          <p:cNvCxnSpPr>
            <a:cxnSpLocks/>
          </p:cNvCxnSpPr>
          <p:nvPr/>
        </p:nvCxnSpPr>
        <p:spPr>
          <a:xfrm>
            <a:off x="2426361" y="4760495"/>
            <a:ext cx="30838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D55328-D4BC-4279-A601-6F641ED753A4}"/>
              </a:ext>
            </a:extLst>
          </p:cNvPr>
          <p:cNvCxnSpPr>
            <a:cxnSpLocks/>
          </p:cNvCxnSpPr>
          <p:nvPr/>
        </p:nvCxnSpPr>
        <p:spPr>
          <a:xfrm>
            <a:off x="6083171" y="3010371"/>
            <a:ext cx="30838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4AB125-F017-4411-9B01-86827DA333A1}"/>
              </a:ext>
            </a:extLst>
          </p:cNvPr>
          <p:cNvCxnSpPr>
            <a:cxnSpLocks/>
          </p:cNvCxnSpPr>
          <p:nvPr/>
        </p:nvCxnSpPr>
        <p:spPr>
          <a:xfrm>
            <a:off x="6083171" y="4760495"/>
            <a:ext cx="308385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48B33E-9B0A-4306-A186-52BB9A87566D}"/>
              </a:ext>
            </a:extLst>
          </p:cNvPr>
          <p:cNvSpPr txBox="1">
            <a:spLocks/>
          </p:cNvSpPr>
          <p:nvPr/>
        </p:nvSpPr>
        <p:spPr>
          <a:xfrm>
            <a:off x="2426361" y="3487257"/>
            <a:ext cx="3083852" cy="7963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+$10,000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increase in annual household wealth through homeownership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FEDA00-22B7-4D16-A705-54BC8F645408}"/>
              </a:ext>
            </a:extLst>
          </p:cNvPr>
          <p:cNvSpPr txBox="1">
            <a:spLocks/>
          </p:cNvSpPr>
          <p:nvPr/>
        </p:nvSpPr>
        <p:spPr>
          <a:xfrm>
            <a:off x="2426361" y="5237379"/>
            <a:ext cx="308385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Cost of housing is often the 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#1 criteria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when considering relocating for work</a:t>
            </a:r>
          </a:p>
        </p:txBody>
      </p:sp>
      <p:pic>
        <p:nvPicPr>
          <p:cNvPr id="36" name="Picture 6" descr="https://mm.gettyimages.com/api/1.0/owners/249873912/assets/344826593/thumbnails/master/vn?signature=7dfb2f5cd6fdc6b62431a88b9a835f4b">
            <a:extLst>
              <a:ext uri="{FF2B5EF4-FFF2-40B4-BE49-F238E27FC236}">
                <a16:creationId xmlns:a16="http://schemas.microsoft.com/office/drawing/2014/main" id="{B7DB8874-626D-404F-9F9E-56F6906FC2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776287" y="4894124"/>
            <a:ext cx="1482863" cy="1482863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82E18C8-D012-4B39-B569-00B899B32BE7}"/>
              </a:ext>
            </a:extLst>
          </p:cNvPr>
          <p:cNvSpPr txBox="1">
            <a:spLocks/>
          </p:cNvSpPr>
          <p:nvPr/>
        </p:nvSpPr>
        <p:spPr>
          <a:xfrm>
            <a:off x="6083171" y="1737133"/>
            <a:ext cx="308385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26% reduction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in child poverty through increased rental assistance</a:t>
            </a:r>
          </a:p>
        </p:txBody>
      </p:sp>
      <p:pic>
        <p:nvPicPr>
          <p:cNvPr id="38" name="Picture 8" descr="https://mm.gettyimages.com/api/1.0/owners/249873912/assets/542401657/thumbnails/master/vn?signature=c07b8c6f7ad97dfae86b8b6ec13ecd1c">
            <a:extLst>
              <a:ext uri="{FF2B5EF4-FFF2-40B4-BE49-F238E27FC236}">
                <a16:creationId xmlns:a16="http://schemas.microsoft.com/office/drawing/2014/main" id="{02159922-543E-4B15-B82F-EB3ADBF7B74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16602"/>
          <a:stretch/>
        </p:blipFill>
        <p:spPr bwMode="auto">
          <a:xfrm>
            <a:off x="9451844" y="1393878"/>
            <a:ext cx="1482863" cy="1482863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72D9B7-9E3D-46AE-98C3-C998F29CD0C6}"/>
              </a:ext>
            </a:extLst>
          </p:cNvPr>
          <p:cNvSpPr txBox="1">
            <a:spLocks/>
          </p:cNvSpPr>
          <p:nvPr/>
        </p:nvSpPr>
        <p:spPr>
          <a:xfrm>
            <a:off x="6083171" y="3201799"/>
            <a:ext cx="3083852" cy="14003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/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 year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more curriculum covered in schools with stable student populations, where learning isn’t disrupted by frequent moves</a:t>
            </a:r>
          </a:p>
        </p:txBody>
      </p:sp>
      <p:pic>
        <p:nvPicPr>
          <p:cNvPr id="40" name="Picture 10" descr="https://mm.gettyimages.com/api/1.0/owners/249873912/assets/605311653/thumbnails/master/vn?signature=470b994a83d7a166238b8eea74b9cfb2">
            <a:extLst>
              <a:ext uri="{FF2B5EF4-FFF2-40B4-BE49-F238E27FC236}">
                <a16:creationId xmlns:a16="http://schemas.microsoft.com/office/drawing/2014/main" id="{A262418F-2B97-49A5-AF4C-05C51E41E9D1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9451844" y="3144002"/>
            <a:ext cx="1482863" cy="1482863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s://mm.gettyimages.com/api/1.0/owners/249873912/assets/530048111/thumbnails/master/vn?signature=b5f9988b2b4c00aa4109f7374eb31713">
            <a:extLst>
              <a:ext uri="{FF2B5EF4-FFF2-40B4-BE49-F238E27FC236}">
                <a16:creationId xmlns:a16="http://schemas.microsoft.com/office/drawing/2014/main" id="{1A332F1A-218D-460F-977A-84211AE7B239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/>
        </p:blipFill>
        <p:spPr bwMode="auto">
          <a:xfrm>
            <a:off x="9451844" y="4894124"/>
            <a:ext cx="1482863" cy="1482863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9B9A835-9690-4762-B5F8-869C48F69400}"/>
              </a:ext>
            </a:extLst>
          </p:cNvPr>
          <p:cNvSpPr txBox="1">
            <a:spLocks/>
          </p:cNvSpPr>
          <p:nvPr/>
        </p:nvSpPr>
        <p:spPr>
          <a:xfrm>
            <a:off x="6083171" y="4987895"/>
            <a:ext cx="308385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55% cost savings </a:t>
            </a:r>
            <a:br>
              <a:rPr lang="en-US" sz="2000" b="1" dirty="0">
                <a:solidFill>
                  <a:srgbClr val="4DB4BE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from enabling seniors to age 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in place with modest rehab compared to skilled 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nursing facilities</a:t>
            </a:r>
          </a:p>
        </p:txBody>
      </p:sp>
    </p:spTree>
    <p:extLst>
      <p:ext uri="{BB962C8B-B14F-4D97-AF65-F5344CB8AC3E}">
        <p14:creationId xmlns:p14="http://schemas.microsoft.com/office/powerpoint/2010/main" val="161796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B2431-E42D-438B-8B80-19C6EB2A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444" y="2859893"/>
            <a:ext cx="5608224" cy="92333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55481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PREVIOUSNAME" val="C:\Users\Kate Whittington\AppData\Local\Microsoft\Windows\INetCache\Content.Outlook\4MQX91X1\Community Partnerships_Oct 24 steerco.pptx"/>
  <p:tag name="THINKCELLPRESENTATIONDONOTDELETE" val="&lt;?xml version=&quot;1.0&quot; encoding=&quot;UTF-16&quot; standalone=&quot;yes&quot;?&gt;&lt;root reqver=&quot;25060&quot;&gt;&lt;version val=&quot;2792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78559000000000001052E+00&quot;&gt;&lt;m_msothmcolidx val=&quot;0&quot;/&gt;&lt;m_rgb r=&quot;9D&quot; g=&quot;C8&quot; b=&quot;EA&quot;/&gt;&lt;m_nBrightness endver=&quot;26206&quot; val=&quot;0&quot;/&gt;&lt;/elem&gt;&lt;elem m_fUsage=&quot;1.00973789999999996603E+00&quot;&gt;&lt;m_msothmcolidx val=&quot;0&quot;/&gt;&lt;m_rgb r=&quot;A8&quot; g=&quot;E4&quot; b=&quot;F7&quot;/&gt;&lt;m_nBrightness endver=&quot;26206&quot; val=&quot;0&quot;/&gt;&lt;/elem&gt;&lt;elem m_fUsage=&quot;9.00000000000000022204E-01&quot;&gt;&lt;m_msothmcolidx val=&quot;0&quot;/&gt;&lt;m_rgb r=&quot;FC&quot; g=&quot;D5&quot; b=&quot;B4&quot;/&gt;&lt;m_nBrightness endver=&quot;26206&quot; val=&quot;0&quot;/&gt;&lt;/elem&gt;&lt;elem m_fUsage=&quot;4.30467210000000155556E-01&quot;&gt;&lt;m_msothmcolidx val=&quot;0&quot;/&gt;&lt;m_rgb r=&quot;C3&quot; g=&quot;C3&quot; b=&quot;C3&quot;/&gt;&lt;m_nBrightness endver=&quot;26206&quot; val=&quot;0&quot;/&gt;&lt;/elem&gt;&lt;elem m_fUsage=&quot;3.87420489000000145552E-01&quot;&gt;&lt;m_msothmcolidx val=&quot;0&quot;/&gt;&lt;m_rgb r=&quot;B0&quot; g=&quot;B0&quot; b=&quot;B0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T55yDZRjmt22u94aHGA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VG0F34Rmqby5JkugflR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vVAavFT7WXCD2MsOyMp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B2ONOvTIuQYANb1xIhk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fmVf8FRDyg9h7szBUw2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tR8QR3QoO0u8dNsnzWJ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NJdC.DT_2apbRz67BvQ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nSuUo1SyqPxR8lJRCSe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7Dofnm4GLg3CNMAKcc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dPwV5_RZKaV9.Kgi5nd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0RIIiGRdzP.lKF478X1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Qt83zEY8s9DfVDupY4R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qUnGUsTY2XI2sPkrgF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Hc9Dbz69KUFWjBk.10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_tJbM2Xq59Wjo1LNMNB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NrcuHYIPhEex8koQD8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.HZSSvXcIiW1iMlyGd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9XZy0bykYMq..5TITk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aLOEDQrCwusrlcvEgfn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XAkYEwIxDQ2J1R3R5F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tRJtANXX3ceOLniRFav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lLHxs_Kf2Cs0QjULvj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4ejsbCwR.7cY64Bkxu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RW3iJYNCQuP7jiobOOU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C3NQ6ALdA2rvNtZ.Qkv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PXiQBCE4ZCNRRPcnJC9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1gLak7hHjkRFmOrHYH5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d1zSK1fGiBl_lQWN6AD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Uv2HwoL3pGDwvmF4RCm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M.W2fVA4R.cEMKO7z8_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Vxb9_RNJg.ZmktdmmsH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kkI3jcY4YAsrmfFAaC.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wbas1JF.LRK1DreU99S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j5Sn6HT.7RViARsM4S.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W5jOzhGv3fcN9p8YRxb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Rw.yleEYcW6DJYO9Eqi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GNNEmTReGhIuUxwOsL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7E6nfj0gNHZa732Npjl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E4AsedRMSkaO5wejxht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oKYk9ESwC0uqOFaRfME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Q0YId6SO24Dn4GcEc9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Hs4TeMSXOI_JIovAXrA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OHomAbSY.I69UFNpqVy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0wAcpSQraHjrrBzHLvh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popwjgT4WKvZ9TXf__P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XeInq7TY.X6Yz3LsGFD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4f83ChTPOfkLPS9XWN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9MMsooR0etCwcUcgv5G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nzzISBQZef7bCM29_.r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nw0uURDiqgjyUZGpRs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7IKtDzT424Nybqi_oZl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jejFNOSsKYmDJW_Ray8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dU_IIfRTiZDjq6Oj15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LiH39jTBiIyEaZIrRft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Wu6KCeQza8ubBFu23pG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Y3vvCXQgm11KbSG_2s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OBeAD_TNC7ftm_Jg3P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tMLOI5S8OXeKfbNAkBL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k8fKkhTZW3Ks9dI4AQ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qUnGUsTY2XI2sPkrgFd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QZ6XpcTyenjb7Kb89Gx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r92gYwTI2hXoYQrcDR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nSuUo1SyqPxR8lJRCSe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uWslMxRt2C72X9jgWhP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qBjXl9QAafWUVIcopO_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TAQjqQTQOsnWY7U2rjlw"/>
</p:tagLst>
</file>

<file path=ppt/theme/theme1.xml><?xml version="1.0" encoding="utf-8"?>
<a:theme xmlns:a="http://schemas.openxmlformats.org/drawingml/2006/main" name="Firm Format - template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3E13674-A1AE-4CD7-A766-C89FB4327D25}" vid="{EFCF8206-EE22-4ED1-8604-A72CD5CE5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66794</TotalTime>
  <Words>370</Words>
  <Application>Microsoft Office PowerPoint</Application>
  <PresentationFormat>Custom</PresentationFormat>
  <Paragraphs>98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Oswald bold</vt:lpstr>
      <vt:lpstr>Oswald Regular</vt:lpstr>
      <vt:lpstr>Roboto</vt:lpstr>
      <vt:lpstr>Firm Format - template_Blue</vt:lpstr>
      <vt:lpstr>think-cell Slide</vt:lpstr>
      <vt:lpstr>PowerPoint Presentation</vt:lpstr>
      <vt:lpstr>Build 300,000  new homes by 2030,  across all types, prices, and locations to stabilize prices and meet demand</vt:lpstr>
      <vt:lpstr>Since 2000, housing costs have outpaced real wages in Minnesota</vt:lpstr>
      <vt:lpstr>Moderate income households are caught in these trends in growing numbers</vt:lpstr>
      <vt:lpstr>System strains exacerbate racial disparities in housing, caused by discrimination and past and present structural racism</vt:lpstr>
      <vt:lpstr>We have large production gaps for low- and moderate-income rental homes</vt:lpstr>
      <vt:lpstr>Minnesota is still working to overcome  the housing shortage drive by the recession</vt:lpstr>
      <vt:lpstr>Housing affordability is critical to our economic future and shared prosperity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are three primary sources of value through a partnership</dc:title>
  <dc:creator>Nicole Thompson</dc:creator>
  <cp:lastModifiedBy>Stephanie Brown</cp:lastModifiedBy>
  <cp:revision>1089</cp:revision>
  <dcterms:created xsi:type="dcterms:W3CDTF">2018-10-22T23:11:12Z</dcterms:created>
  <dcterms:modified xsi:type="dcterms:W3CDTF">2019-09-16T00:11:22Z</dcterms:modified>
</cp:coreProperties>
</file>