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  <p:sldId id="259" r:id="rId7"/>
    <p:sldId id="260" r:id="rId8"/>
    <p:sldId id="280" r:id="rId9"/>
    <p:sldId id="279" r:id="rId10"/>
    <p:sldId id="283" r:id="rId11"/>
    <p:sldId id="281" r:id="rId12"/>
    <p:sldId id="262" r:id="rId13"/>
    <p:sldId id="277" r:id="rId14"/>
    <p:sldId id="284" r:id="rId15"/>
    <p:sldId id="282" r:id="rId16"/>
    <p:sldId id="274" r:id="rId17"/>
    <p:sldId id="275" r:id="rId18"/>
    <p:sldId id="278" r:id="rId19"/>
    <p:sldId id="273" r:id="rId20"/>
  </p:sldIdLst>
  <p:sldSz cx="12192000" cy="6858000"/>
  <p:notesSz cx="7315200" cy="12344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46A"/>
    <a:srgbClr val="026CB6"/>
    <a:srgbClr val="6C9F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60"/>
  </p:normalViewPr>
  <p:slideViewPr>
    <p:cSldViewPr snapToGrid="0">
      <p:cViewPr varScale="1">
        <p:scale>
          <a:sx n="90" d="100"/>
          <a:sy n="90" d="100"/>
        </p:scale>
        <p:origin x="2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FBF0F-A5F9-40AD-B600-37D5874A4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6F98F9-571F-4233-96C2-65636FB17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BAABE-C2EF-4E65-AE02-73D25F167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932A0-C2C8-4A1F-9046-A7694E5B0A13}" type="datetimeFigureOut">
              <a:rPr lang="en-US" smtClean="0"/>
              <a:t>9/19/19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395EC5-CA11-4916-A263-1EA2C8258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3152-BC28-432A-B600-8713119EF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D873-D40C-4E42-B5FB-24CCB687B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84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3EC7A-5913-4A6B-BC59-1681E0EB0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03F04A-3FDD-4A2F-93AB-63693CE8FD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971C0-A858-4AE2-B866-6F6A14204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932A0-C2C8-4A1F-9046-A7694E5B0A13}" type="datetimeFigureOut">
              <a:rPr lang="en-US" smtClean="0"/>
              <a:t>9/19/19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6EBBA-3AFB-42CE-A106-A537662FE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9EB7F-0CE4-40C1-8C99-8783C301A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D873-D40C-4E42-B5FB-24CCB687B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583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6590D3-76F3-4803-A1A5-CC582F8BDD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67269-43B4-40F0-B606-EE96C3EC3F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DC3DF-323A-46DE-9DE4-78F527318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932A0-C2C8-4A1F-9046-A7694E5B0A13}" type="datetimeFigureOut">
              <a:rPr lang="en-US" smtClean="0"/>
              <a:t>9/19/19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6321A-C464-4A6D-AF84-5123223FD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97C15-3C0A-48BB-A910-A80C1236A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D873-D40C-4E42-B5FB-24CCB687B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68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8CF6F6-8802-9E4B-ADB0-A3804E158709}"/>
              </a:ext>
            </a:extLst>
          </p:cNvPr>
          <p:cNvSpPr txBox="1"/>
          <p:nvPr userDrawn="1"/>
        </p:nvSpPr>
        <p:spPr>
          <a:xfrm>
            <a:off x="0" y="2472866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spc="8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rPr>
              <a:t>Contact Us to Learn More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554B43-4351-354B-B964-594481912F54}"/>
              </a:ext>
            </a:extLst>
          </p:cNvPr>
          <p:cNvSpPr txBox="1"/>
          <p:nvPr userDrawn="1"/>
        </p:nvSpPr>
        <p:spPr>
          <a:xfrm>
            <a:off x="-46181" y="335408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spc="1250" baseline="0" dirty="0">
                <a:solidFill>
                  <a:srgbClr val="026C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RISEMODULAR.COM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41F218-A269-2448-A163-2DC8B488F2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5876" y="5378694"/>
            <a:ext cx="720248" cy="64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313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F5BEF-8E82-48D0-92D5-B2EFA1EBE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82FBA-505B-4D9D-BAAD-4E56324B6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B7BED-CFF4-4190-B3CC-242E183FA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932A0-C2C8-4A1F-9046-A7694E5B0A13}" type="datetimeFigureOut">
              <a:rPr lang="en-US" smtClean="0"/>
              <a:t>9/19/19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D95E1-5700-43AE-A3CF-3B18F94E4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02248-C4F0-4FDC-983A-8F732C79A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D873-D40C-4E42-B5FB-24CCB687B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61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F6859-9E46-4ABC-88C4-E4ADA5C41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04C32-3293-4271-8242-4DA41DDCD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4EA06-39F4-43F4-97D5-295597427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932A0-C2C8-4A1F-9046-A7694E5B0A13}" type="datetimeFigureOut">
              <a:rPr lang="en-US" smtClean="0"/>
              <a:t>9/19/19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AE945-D373-4EAC-A791-7A83709C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43090-D9E4-487A-AB1C-B35858ED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D873-D40C-4E42-B5FB-24CCB687B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779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EB241-E264-4501-AA9C-333CDA137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AE05F-CBB3-4FD8-BB0A-FAA11B0CBD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39C668-487E-4273-AE7E-6CF7F17EF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68FA87-3F7E-41CE-8EBB-346F232AA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932A0-C2C8-4A1F-9046-A7694E5B0A13}" type="datetimeFigureOut">
              <a:rPr lang="en-US" smtClean="0"/>
              <a:t>9/19/19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457AA6-681B-46DC-9A89-0D3D9051D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E536F6-F10C-4E00-B83E-7B6310E76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D873-D40C-4E42-B5FB-24CCB687B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16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407BF-B5C8-4CEE-B172-1C55E0E14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CCA47-0C12-4E56-90D2-AB5D8CE4B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A55C41-44E5-4DE2-B217-7488E37D28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2CCAB6-328D-4EAF-83E5-CAAADA2D14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6E8731-4463-4BCD-BD7C-DD6246BCE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36C0BD-1010-4FE3-9AD1-A63696A33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932A0-C2C8-4A1F-9046-A7694E5B0A13}" type="datetimeFigureOut">
              <a:rPr lang="en-US" smtClean="0"/>
              <a:t>9/19/19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901A8C-0196-404B-990B-7EA87BF41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88016E-AB9C-4962-B7CD-5BEA60332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D873-D40C-4E42-B5FB-24CCB687B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4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7D641-00D8-4C26-90E7-74BCE15E3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09DDD-5959-47AE-B850-C081066FE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932A0-C2C8-4A1F-9046-A7694E5B0A13}" type="datetimeFigureOut">
              <a:rPr lang="en-US" smtClean="0"/>
              <a:t>9/19/19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9A47CD-3694-4DF9-8E88-3F741FB3C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774E7B-D558-47C7-ACAB-57F953C39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D873-D40C-4E42-B5FB-24CCB687B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248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7EF6BE-7823-4290-9076-1722ED31F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932A0-C2C8-4A1F-9046-A7694E5B0A13}" type="datetimeFigureOut">
              <a:rPr lang="en-US" smtClean="0"/>
              <a:t>9/19/19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693D98-F8E3-4C9F-96E7-F713558B2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276E7-81F7-4C54-8081-15CB69BD9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D873-D40C-4E42-B5FB-24CCB687B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986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D00FB-06B2-4715-89CF-1F4EAD79D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52DC8-D3DD-4D55-A57F-0ED0B22FE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00F63-3FE0-430F-BF37-CB291707F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7695C-60A5-4796-8EA9-7385DF611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932A0-C2C8-4A1F-9046-A7694E5B0A13}" type="datetimeFigureOut">
              <a:rPr lang="en-US" smtClean="0"/>
              <a:t>9/19/19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376BE1-CE87-4E8B-851B-4748E66FA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B20C71-48D1-45DB-8286-E984DEFBB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D873-D40C-4E42-B5FB-24CCB687B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35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ABD59-96C1-49B2-91DD-C5111D460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E9AA74-0953-4083-AA99-28AB180FB2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C049D6-4C64-4E63-A205-31DFACCE0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A49D4-120B-4050-8021-5A51BEC4F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932A0-C2C8-4A1F-9046-A7694E5B0A13}" type="datetimeFigureOut">
              <a:rPr lang="en-US" smtClean="0"/>
              <a:t>9/19/19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637B86-6FD8-4A3C-8470-D02EC9D59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68E58-9AD7-423B-B8E9-55DA60EFA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D873-D40C-4E42-B5FB-24CCB687B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856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F7B2F9-0E0D-448D-86AE-AADCA610D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2FD300-CDDF-4AD8-8985-8EF52ADB4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90D80-B53B-4FF9-BBB6-7ABF08A20C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932A0-C2C8-4A1F-9046-A7694E5B0A13}" type="datetimeFigureOut">
              <a:rPr lang="en-US" smtClean="0"/>
              <a:t>9/19/19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A8D39-4CE0-474E-B279-291217E05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7A2DD-D4B9-49D2-9AB0-89B153935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ED873-D40C-4E42-B5FB-24CCB687B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9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2.png"/><Relationship Id="rId3" Type="http://schemas.openxmlformats.org/officeDocument/2006/relationships/image" Target="../media/image19.png"/><Relationship Id="rId21" Type="http://schemas.openxmlformats.org/officeDocument/2006/relationships/image" Target="../media/image4.png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17" Type="http://schemas.openxmlformats.org/officeDocument/2006/relationships/image" Target="../media/image31.png"/><Relationship Id="rId2" Type="http://schemas.openxmlformats.org/officeDocument/2006/relationships/image" Target="../media/image18.png"/><Relationship Id="rId16" Type="http://schemas.openxmlformats.org/officeDocument/2006/relationships/hyperlink" Target="https://pixabay.com/en/wood-plank-wooden-board-timber-575496/" TargetMode="External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19" Type="http://schemas.openxmlformats.org/officeDocument/2006/relationships/image" Target="../media/image33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hyperlink" Target="https://pixabay.com/en/steel-metal-industry-metallic-576245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VzGvUYIugvA?feature=oembed" TargetMode="External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D683CC24-43F9-48F0-AC88-F0E0407504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668" y="2058921"/>
            <a:ext cx="8232665" cy="274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92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82D146-F833-4ABA-B39C-0F7B95780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78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346A"/>
                </a:solidFill>
                <a:latin typeface="Avenir Medium" panose="02000503020000020003"/>
              </a:rPr>
              <a:t>Manufacturing Process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D2FFBC-EC78-4C52-B56E-C0819BD4A2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309" y="583410"/>
            <a:ext cx="877832" cy="782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5E0104-2474-4DC7-94D8-B12E8DC0B6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7811" y="2343700"/>
            <a:ext cx="7441946" cy="32031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5D6505-4CD2-4DAD-9E7D-B0065C10A7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4823" r="7692" b="5167"/>
          <a:stretch/>
        </p:blipFill>
        <p:spPr>
          <a:xfrm>
            <a:off x="289577" y="4459448"/>
            <a:ext cx="4034596" cy="14200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3FF712-2025-4148-AF41-C426640D64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40" t="9115" r="21868"/>
          <a:stretch/>
        </p:blipFill>
        <p:spPr>
          <a:xfrm>
            <a:off x="289577" y="2031938"/>
            <a:ext cx="4032504" cy="21591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629231-34BE-405E-A004-8BC6AAFBD5C6}"/>
              </a:ext>
            </a:extLst>
          </p:cNvPr>
          <p:cNvSpPr txBox="1"/>
          <p:nvPr/>
        </p:nvSpPr>
        <p:spPr>
          <a:xfrm>
            <a:off x="221674" y="5962147"/>
            <a:ext cx="5163126" cy="225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346A"/>
                </a:solidFill>
                <a:latin typeface="Avenir Medium" panose="02000503020000020003"/>
              </a:rPr>
              <a:t>*Owatonna plant currently under </a:t>
            </a:r>
            <a:r>
              <a:rPr lang="en-US" sz="1000">
                <a:solidFill>
                  <a:srgbClr val="00346A"/>
                </a:solidFill>
                <a:latin typeface="Avenir Medium" panose="02000503020000020003"/>
              </a:rPr>
              <a:t>contract for </a:t>
            </a:r>
            <a:r>
              <a:rPr lang="en-US" sz="1000" dirty="0">
                <a:solidFill>
                  <a:srgbClr val="00346A"/>
                </a:solidFill>
                <a:latin typeface="Avenir Medium" panose="02000503020000020003"/>
              </a:rPr>
              <a:t>end of September close</a:t>
            </a:r>
          </a:p>
        </p:txBody>
      </p:sp>
    </p:spTree>
    <p:extLst>
      <p:ext uri="{BB962C8B-B14F-4D97-AF65-F5344CB8AC3E}">
        <p14:creationId xmlns:p14="http://schemas.microsoft.com/office/powerpoint/2010/main" val="2692059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558F58E-93BA-44A3-BCDA-585AFF2E4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BCD0BBC1-A7D4-445D-98AC-95A6A45D8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1148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Eviva Midtown,&amp;nbsp;a six-story, 118-unit mixed-use community in Sacramento, Calif., is scheduled for completion next spring, only 18 months after construction began.&amp;nbsp;The modular &amp;quot;boxes&amp;quot; that make up the building measure&amp;nbsp;12&#10;by 64 feet and weigh 35,000 pounds each.&amp;nbsp;">
            <a:extLst>
              <a:ext uri="{FF2B5EF4-FFF2-40B4-BE49-F238E27FC236}">
                <a16:creationId xmlns:a16="http://schemas.microsoft.com/office/drawing/2014/main" id="{F55F4760-DCAF-4BC3-BB0F-22412FC2B4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13124" y="10"/>
            <a:ext cx="6278877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DFCA8AC-77AF-4D88-8C84-ACDC52AE75EC}"/>
              </a:ext>
            </a:extLst>
          </p:cNvPr>
          <p:cNvSpPr txBox="1">
            <a:spLocks/>
          </p:cNvSpPr>
          <p:nvPr/>
        </p:nvSpPr>
        <p:spPr>
          <a:xfrm>
            <a:off x="655321" y="2630450"/>
            <a:ext cx="5120113" cy="346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87A3D1"/>
                </a:solidFill>
                <a:latin typeface="Avenir Black" panose="02000503020000020003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00346A"/>
                </a:solidFill>
                <a:latin typeface="Avenir Medium" panose="02000503020000020003"/>
              </a:rPr>
              <a:t>Multifamily</a:t>
            </a:r>
          </a:p>
          <a:p>
            <a:pPr marL="400050" lvl="1" algn="l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26CB6"/>
                </a:solidFill>
                <a:latin typeface="Avenir Medium" panose="02000503020000020003"/>
              </a:rPr>
              <a:t>Market Rate</a:t>
            </a:r>
          </a:p>
          <a:p>
            <a:pPr marL="400050" lvl="1" algn="l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26CB6"/>
                </a:solidFill>
                <a:latin typeface="Avenir Medium" panose="02000503020000020003"/>
              </a:rPr>
              <a:t>Workforce Housing</a:t>
            </a:r>
          </a:p>
          <a:p>
            <a:pPr marL="400050" lvl="1" algn="l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026CB6"/>
                </a:solidFill>
                <a:latin typeface="Avenir Medium" panose="02000503020000020003"/>
              </a:rPr>
              <a:t>Affordable Housing</a:t>
            </a:r>
          </a:p>
          <a:p>
            <a:pPr algn="l"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346A"/>
                </a:solidFill>
                <a:latin typeface="Avenir Medium" panose="02000503020000020003"/>
              </a:rPr>
              <a:t>Hospitality</a:t>
            </a:r>
          </a:p>
          <a:p>
            <a:pPr algn="l"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346A"/>
                </a:solidFill>
                <a:latin typeface="Avenir Medium" panose="02000503020000020003"/>
              </a:rPr>
              <a:t>Senior Housing</a:t>
            </a:r>
          </a:p>
          <a:p>
            <a:pPr algn="l"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346A"/>
                </a:solidFill>
                <a:latin typeface="Avenir Medium" panose="02000503020000020003"/>
              </a:rPr>
              <a:t>Student Housing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93A406-F4FD-41B9-9477-F91AD1FB6F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309" y="583410"/>
            <a:ext cx="877832" cy="782113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35D159D3-741B-475A-940F-8BA3BA939D8A}"/>
              </a:ext>
            </a:extLst>
          </p:cNvPr>
          <p:cNvSpPr txBox="1">
            <a:spLocks/>
          </p:cNvSpPr>
          <p:nvPr/>
        </p:nvSpPr>
        <p:spPr>
          <a:xfrm>
            <a:off x="154478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346A"/>
                </a:solidFill>
                <a:latin typeface="Avenir Medium" panose="02000503020000020003"/>
              </a:rPr>
              <a:t>Target Markets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1AEAB2-D77D-493A-A74F-09D10772B597}"/>
              </a:ext>
            </a:extLst>
          </p:cNvPr>
          <p:cNvSpPr txBox="1"/>
          <p:nvPr/>
        </p:nvSpPr>
        <p:spPr>
          <a:xfrm>
            <a:off x="4663440" y="6211669"/>
            <a:ext cx="3612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00346A"/>
                </a:solidFill>
              </a:rPr>
              <a:t>Multifamily Executive</a:t>
            </a:r>
          </a:p>
          <a:p>
            <a:pPr algn="r"/>
            <a:r>
              <a:rPr lang="en-US" sz="1200" dirty="0">
                <a:solidFill>
                  <a:srgbClr val="00346A"/>
                </a:solidFill>
              </a:rPr>
              <a:t>“Modular Grows as Conventional Building Costs Climb”</a:t>
            </a:r>
          </a:p>
        </p:txBody>
      </p:sp>
    </p:spTree>
    <p:extLst>
      <p:ext uri="{BB962C8B-B14F-4D97-AF65-F5344CB8AC3E}">
        <p14:creationId xmlns:p14="http://schemas.microsoft.com/office/powerpoint/2010/main" val="404805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82D146-F833-4ABA-B39C-0F7B95780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78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346A"/>
                </a:solidFill>
                <a:latin typeface="Avenir Medium" panose="02000503020000020003"/>
              </a:rPr>
              <a:t>Target Geography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D2FFBC-EC78-4C52-B56E-C0819BD4A2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309" y="583410"/>
            <a:ext cx="877832" cy="782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BF7F8A-E51C-4903-AFA9-6628009B62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63" t="17185" r="9021" b="2294"/>
          <a:stretch/>
        </p:blipFill>
        <p:spPr>
          <a:xfrm>
            <a:off x="1679816" y="1690689"/>
            <a:ext cx="8832369" cy="490234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815B7EC-46A2-4C90-A06D-38BFF60B4FC6}"/>
              </a:ext>
            </a:extLst>
          </p:cNvPr>
          <p:cNvSpPr/>
          <p:nvPr/>
        </p:nvSpPr>
        <p:spPr>
          <a:xfrm>
            <a:off x="4665515" y="1806278"/>
            <a:ext cx="2618508" cy="2590686"/>
          </a:xfrm>
          <a:prstGeom prst="ellipse">
            <a:avLst/>
          </a:prstGeom>
          <a:solidFill>
            <a:srgbClr val="6C9FD4">
              <a:alpha val="40000"/>
            </a:srgbClr>
          </a:solidFill>
          <a:ln>
            <a:solidFill>
              <a:srgbClr val="003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66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82D146-F833-4ABA-B39C-0F7B95780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78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346A"/>
                </a:solidFill>
                <a:latin typeface="Avenir Medium" panose="02000503020000020003"/>
              </a:rPr>
              <a:t>Phase II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D2FFBC-EC78-4C52-B56E-C0819BD4A2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309" y="583410"/>
            <a:ext cx="877832" cy="782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BF7F8A-E51C-4903-AFA9-6628009B62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63" t="17185" r="9021" b="2294"/>
          <a:stretch/>
        </p:blipFill>
        <p:spPr>
          <a:xfrm>
            <a:off x="1679816" y="1690689"/>
            <a:ext cx="8832369" cy="490234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1A5EE18-FA31-460F-91A2-3A4EEED0AF4B}"/>
              </a:ext>
            </a:extLst>
          </p:cNvPr>
          <p:cNvSpPr/>
          <p:nvPr/>
        </p:nvSpPr>
        <p:spPr>
          <a:xfrm>
            <a:off x="4665515" y="1806278"/>
            <a:ext cx="2618508" cy="2590686"/>
          </a:xfrm>
          <a:prstGeom prst="ellipse">
            <a:avLst/>
          </a:prstGeom>
          <a:solidFill>
            <a:srgbClr val="6C9FD4">
              <a:alpha val="40000"/>
            </a:srgbClr>
          </a:solidFill>
          <a:ln>
            <a:solidFill>
              <a:srgbClr val="003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AA95B1-2675-4761-8E87-5052C89B0097}"/>
              </a:ext>
            </a:extLst>
          </p:cNvPr>
          <p:cNvSpPr/>
          <p:nvPr/>
        </p:nvSpPr>
        <p:spPr>
          <a:xfrm>
            <a:off x="6212055" y="2584846"/>
            <a:ext cx="2618508" cy="2590686"/>
          </a:xfrm>
          <a:prstGeom prst="ellipse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2D5058-EAAD-4078-BA9B-4139A01822AE}"/>
              </a:ext>
            </a:extLst>
          </p:cNvPr>
          <p:cNvSpPr/>
          <p:nvPr/>
        </p:nvSpPr>
        <p:spPr>
          <a:xfrm>
            <a:off x="6421606" y="4048285"/>
            <a:ext cx="2618508" cy="2590686"/>
          </a:xfrm>
          <a:prstGeom prst="ellipse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94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82D146-F833-4ABA-B39C-0F7B95780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78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346A"/>
                </a:solidFill>
                <a:latin typeface="Avenir Medium" panose="02000503020000020003"/>
              </a:rPr>
              <a:t>Phase III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D2FFBC-EC78-4C52-B56E-C0819BD4A2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309" y="583410"/>
            <a:ext cx="877832" cy="782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BF7F8A-E51C-4903-AFA9-6628009B62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63" t="17185" r="9021" b="2294"/>
          <a:stretch/>
        </p:blipFill>
        <p:spPr>
          <a:xfrm>
            <a:off x="1679816" y="1690689"/>
            <a:ext cx="8832369" cy="490234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1956B6B-3BF7-4DBE-9C79-99AAE3ECA3E5}"/>
              </a:ext>
            </a:extLst>
          </p:cNvPr>
          <p:cNvSpPr/>
          <p:nvPr/>
        </p:nvSpPr>
        <p:spPr>
          <a:xfrm>
            <a:off x="4665515" y="1806278"/>
            <a:ext cx="2618508" cy="2590686"/>
          </a:xfrm>
          <a:prstGeom prst="ellipse">
            <a:avLst/>
          </a:prstGeom>
          <a:solidFill>
            <a:srgbClr val="6C9FD4">
              <a:alpha val="40000"/>
            </a:srgbClr>
          </a:solidFill>
          <a:ln>
            <a:solidFill>
              <a:srgbClr val="003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CE75851-EE2D-4CF5-9AFE-AE7A52D9B811}"/>
              </a:ext>
            </a:extLst>
          </p:cNvPr>
          <p:cNvSpPr/>
          <p:nvPr/>
        </p:nvSpPr>
        <p:spPr>
          <a:xfrm>
            <a:off x="6212055" y="2584846"/>
            <a:ext cx="2618508" cy="2590686"/>
          </a:xfrm>
          <a:prstGeom prst="ellipse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A94D9E5-0FB2-443D-908C-2BEF36D0C3D3}"/>
              </a:ext>
            </a:extLst>
          </p:cNvPr>
          <p:cNvSpPr/>
          <p:nvPr/>
        </p:nvSpPr>
        <p:spPr>
          <a:xfrm>
            <a:off x="6421606" y="4048285"/>
            <a:ext cx="2618508" cy="2590686"/>
          </a:xfrm>
          <a:prstGeom prst="ellipse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424D2F1-032C-4B9B-AF4A-FAB73723A0DB}"/>
              </a:ext>
            </a:extLst>
          </p:cNvPr>
          <p:cNvSpPr/>
          <p:nvPr/>
        </p:nvSpPr>
        <p:spPr>
          <a:xfrm>
            <a:off x="4130359" y="3926127"/>
            <a:ext cx="2618508" cy="2590686"/>
          </a:xfrm>
          <a:prstGeom prst="ellipse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847CDB-2F57-484F-9C60-9B55B4B9CE64}"/>
              </a:ext>
            </a:extLst>
          </p:cNvPr>
          <p:cNvSpPr/>
          <p:nvPr/>
        </p:nvSpPr>
        <p:spPr>
          <a:xfrm>
            <a:off x="3058391" y="2637353"/>
            <a:ext cx="2618508" cy="2590686"/>
          </a:xfrm>
          <a:prstGeom prst="ellipse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03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82D146-F833-4ABA-B39C-0F7B95780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78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346A"/>
                </a:solidFill>
                <a:latin typeface="Avenir Medium" panose="02000503020000020003"/>
              </a:rPr>
              <a:t>Key Management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D2FFBC-EC78-4C52-B56E-C0819BD4A2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309" y="583410"/>
            <a:ext cx="877832" cy="782113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8F117FD-686D-4FCE-AA3C-844C9536B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309" y="1690688"/>
            <a:ext cx="2286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B52B9EF-1430-4870-8CE9-4C49BCA6C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1205" y="1690688"/>
            <a:ext cx="2286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C3729C7-5C2D-4D7F-A9AF-F4C17842F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1257" y="1690688"/>
            <a:ext cx="2286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5D4543-4A74-4C21-AC2F-827BE1618621}"/>
              </a:ext>
            </a:extLst>
          </p:cNvPr>
          <p:cNvSpPr txBox="1"/>
          <p:nvPr/>
        </p:nvSpPr>
        <p:spPr>
          <a:xfrm>
            <a:off x="561309" y="4572865"/>
            <a:ext cx="2286000" cy="664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dirty="0">
                <a:solidFill>
                  <a:srgbClr val="00346A"/>
                </a:solidFill>
                <a:latin typeface="Avenir Medium" panose="02000503020000020003"/>
              </a:rPr>
              <a:t>Jason Jendrysik</a:t>
            </a:r>
          </a:p>
          <a:p>
            <a:pPr algn="ctr"/>
            <a:r>
              <a:rPr lang="en-US" sz="1600" i="1" dirty="0">
                <a:solidFill>
                  <a:srgbClr val="6C9FD4"/>
                </a:solidFill>
                <a:latin typeface="Avenir Medium" panose="02000503020000020003"/>
              </a:rPr>
              <a:t>Vice President of Operations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B01BE0-296E-448D-937F-C5B3AF0B6335}"/>
              </a:ext>
            </a:extLst>
          </p:cNvPr>
          <p:cNvSpPr txBox="1"/>
          <p:nvPr/>
        </p:nvSpPr>
        <p:spPr>
          <a:xfrm>
            <a:off x="3410160" y="4572865"/>
            <a:ext cx="2408193" cy="664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dirty="0">
                <a:solidFill>
                  <a:srgbClr val="00346A"/>
                </a:solidFill>
                <a:latin typeface="Avenir Medium" panose="02000503020000020003"/>
              </a:rPr>
              <a:t>Eric Whittaker</a:t>
            </a:r>
          </a:p>
          <a:p>
            <a:pPr algn="ctr"/>
            <a:r>
              <a:rPr lang="en-US" sz="1600" i="1" dirty="0">
                <a:solidFill>
                  <a:srgbClr val="6C9FD4"/>
                </a:solidFill>
                <a:latin typeface="Avenir Medium" panose="02000503020000020003"/>
              </a:rPr>
              <a:t>Vice President of Finance and Business Development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A10E94-5F09-4A11-A1D6-BC5B786A88C3}"/>
              </a:ext>
            </a:extLst>
          </p:cNvPr>
          <p:cNvSpPr txBox="1"/>
          <p:nvPr/>
        </p:nvSpPr>
        <p:spPr>
          <a:xfrm>
            <a:off x="6381205" y="4572865"/>
            <a:ext cx="2286000" cy="664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dirty="0">
                <a:solidFill>
                  <a:srgbClr val="00346A"/>
                </a:solidFill>
                <a:latin typeface="Avenir Medium" panose="02000503020000020003"/>
              </a:rPr>
              <a:t>David Thompson</a:t>
            </a:r>
          </a:p>
          <a:p>
            <a:pPr algn="ctr"/>
            <a:r>
              <a:rPr lang="en-US" sz="1600" i="1" dirty="0">
                <a:solidFill>
                  <a:srgbClr val="6C9FD4"/>
                </a:solidFill>
                <a:latin typeface="Avenir Medium" panose="02000503020000020003"/>
              </a:rPr>
              <a:t>Vice President of Construction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97E171-E907-4E24-8850-F41D1B1E5D8B}"/>
              </a:ext>
            </a:extLst>
          </p:cNvPr>
          <p:cNvSpPr txBox="1"/>
          <p:nvPr/>
        </p:nvSpPr>
        <p:spPr>
          <a:xfrm>
            <a:off x="1135207" y="5759503"/>
            <a:ext cx="9921586" cy="5150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400" dirty="0">
                <a:solidFill>
                  <a:srgbClr val="00346A"/>
                </a:solidFill>
                <a:latin typeface="Avenir Medium" panose="02000503020000020003"/>
              </a:rPr>
              <a:t>Full management team has </a:t>
            </a:r>
            <a:r>
              <a:rPr lang="en-US" sz="3200" u="sng" dirty="0">
                <a:solidFill>
                  <a:srgbClr val="026CB6"/>
                </a:solidFill>
                <a:latin typeface="Avenir Medium" panose="02000503020000020003"/>
              </a:rPr>
              <a:t>110+ years</a:t>
            </a:r>
            <a:r>
              <a:rPr lang="en-US" sz="2400" dirty="0">
                <a:solidFill>
                  <a:srgbClr val="00346A"/>
                </a:solidFill>
                <a:latin typeface="Avenir Medium" panose="02000503020000020003"/>
              </a:rPr>
              <a:t> of combined modular experience</a:t>
            </a:r>
            <a:endParaRPr lang="en-US" sz="2400" dirty="0">
              <a:solidFill>
                <a:srgbClr val="026CB6"/>
              </a:solidFill>
              <a:latin typeface="Avenir Medium" panose="02000503020000020003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9E676B9-6D72-468D-BE30-1D10BB340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0792" y="1690688"/>
            <a:ext cx="2286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D06B95-5C1C-4FA2-9349-F020C1FB3511}"/>
              </a:ext>
            </a:extLst>
          </p:cNvPr>
          <p:cNvSpPr txBox="1"/>
          <p:nvPr/>
        </p:nvSpPr>
        <p:spPr>
          <a:xfrm>
            <a:off x="9220792" y="4572865"/>
            <a:ext cx="2286000" cy="664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dirty="0">
                <a:solidFill>
                  <a:srgbClr val="00346A"/>
                </a:solidFill>
                <a:latin typeface="Avenir Medium" panose="02000503020000020003"/>
              </a:rPr>
              <a:t>Wes Carter</a:t>
            </a:r>
          </a:p>
          <a:p>
            <a:pPr algn="ctr"/>
            <a:r>
              <a:rPr lang="en-US" sz="1600" i="1" dirty="0">
                <a:solidFill>
                  <a:srgbClr val="6C9FD4"/>
                </a:solidFill>
                <a:latin typeface="Avenir Medium" panose="02000503020000020003"/>
              </a:rPr>
              <a:t>Vice President of Strategy</a:t>
            </a:r>
          </a:p>
        </p:txBody>
      </p:sp>
    </p:spTree>
    <p:extLst>
      <p:ext uri="{BB962C8B-B14F-4D97-AF65-F5344CB8AC3E}">
        <p14:creationId xmlns:p14="http://schemas.microsoft.com/office/powerpoint/2010/main" val="1647851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718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47F7AE-8923-492D-921E-06F7B4C8A8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03" r="-67" b="-2286"/>
          <a:stretch/>
        </p:blipFill>
        <p:spPr>
          <a:xfrm>
            <a:off x="527985" y="1615787"/>
            <a:ext cx="11136030" cy="4810991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21A314E1-AD25-4983-9E01-7A269BD8D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78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346A"/>
                </a:solidFill>
                <a:latin typeface="Avenir Medium" panose="02000503020000020003"/>
              </a:rPr>
              <a:t>St. Michael Mixed-Use Development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4BFF6F-1208-4AD4-9E83-E176B3F96C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309" y="583410"/>
            <a:ext cx="877832" cy="78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87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89CCE7EB-6C39-43B9-89FB-9A45747CA7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0886" y="1761218"/>
            <a:ext cx="5274498" cy="4432319"/>
          </a:xfrm>
          <a:prstGeom prst="rect">
            <a:avLst/>
          </a:prstGeom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86A57427-B365-4CEF-B288-DC9D0694C58A}"/>
              </a:ext>
            </a:extLst>
          </p:cNvPr>
          <p:cNvGrpSpPr/>
          <p:nvPr/>
        </p:nvGrpSpPr>
        <p:grpSpPr>
          <a:xfrm>
            <a:off x="2022903" y="5437085"/>
            <a:ext cx="988585" cy="528833"/>
            <a:chOff x="7543533" y="2606757"/>
            <a:chExt cx="875319" cy="465109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7A7254AB-850E-4FCC-948A-100FCB085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1295" y="2606757"/>
              <a:ext cx="857557" cy="362029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145ECF06-F237-4240-8204-02E93FDA7642}"/>
                </a:ext>
              </a:extLst>
            </p:cNvPr>
            <p:cNvSpPr txBox="1"/>
            <p:nvPr/>
          </p:nvSpPr>
          <p:spPr>
            <a:xfrm>
              <a:off x="7543533" y="2889998"/>
              <a:ext cx="866613" cy="181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/>
                <a:t>WATERTOWN, SD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53E9746-6FFD-4383-8AA2-AC4104AD4324}"/>
              </a:ext>
            </a:extLst>
          </p:cNvPr>
          <p:cNvGrpSpPr/>
          <p:nvPr/>
        </p:nvGrpSpPr>
        <p:grpSpPr>
          <a:xfrm>
            <a:off x="2021916" y="4339494"/>
            <a:ext cx="1111706" cy="422518"/>
            <a:chOff x="2932001" y="2207458"/>
            <a:chExt cx="984333" cy="371607"/>
          </a:xfrm>
        </p:grpSpPr>
        <p:pic>
          <p:nvPicPr>
            <p:cNvPr id="82" name="Picture 4" descr="S.M.A.R.T. Building Solutionsâ¢">
              <a:extLst>
                <a:ext uri="{FF2B5EF4-FFF2-40B4-BE49-F238E27FC236}">
                  <a16:creationId xmlns:a16="http://schemas.microsoft.com/office/drawing/2014/main" id="{910A80ED-F4D8-4407-9C9E-00301E7BEA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001" y="2207458"/>
              <a:ext cx="984333" cy="178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F26D82DF-6BF3-40D7-A785-A54432C320B5}"/>
                </a:ext>
              </a:extLst>
            </p:cNvPr>
            <p:cNvSpPr txBox="1"/>
            <p:nvPr/>
          </p:nvSpPr>
          <p:spPr>
            <a:xfrm>
              <a:off x="3042494" y="2397196"/>
              <a:ext cx="768883" cy="18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/>
                <a:t>RAPID CITY, SD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CBA9D45-9088-42E4-BA6B-3EB20DDBAB9E}"/>
              </a:ext>
            </a:extLst>
          </p:cNvPr>
          <p:cNvGrpSpPr/>
          <p:nvPr/>
        </p:nvGrpSpPr>
        <p:grpSpPr>
          <a:xfrm>
            <a:off x="8962712" y="3471520"/>
            <a:ext cx="1126848" cy="459707"/>
            <a:chOff x="3125740" y="2818318"/>
            <a:chExt cx="1097514" cy="444744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F48C0875-EB28-4F6A-9D45-A6EB1CFDA8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69655" y="2818318"/>
              <a:ext cx="1008486" cy="227319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252FBC99-22F7-4D17-9CD8-6EEE1FDB617E}"/>
                </a:ext>
              </a:extLst>
            </p:cNvPr>
            <p:cNvSpPr txBox="1"/>
            <p:nvPr/>
          </p:nvSpPr>
          <p:spPr>
            <a:xfrm>
              <a:off x="3125740" y="3063007"/>
              <a:ext cx="109751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/>
                <a:t>STRATFORD, WI</a:t>
              </a:r>
            </a:p>
          </p:txBody>
        </p:sp>
      </p:grpSp>
      <p:sp>
        <p:nvSpPr>
          <p:cNvPr id="87" name="Star: 5 Points 86">
            <a:extLst>
              <a:ext uri="{FF2B5EF4-FFF2-40B4-BE49-F238E27FC236}">
                <a16:creationId xmlns:a16="http://schemas.microsoft.com/office/drawing/2014/main" id="{40B73732-B67D-44E1-A74F-95E4A990C0CC}"/>
              </a:ext>
            </a:extLst>
          </p:cNvPr>
          <p:cNvSpPr>
            <a:spLocks noChangeAspect="1"/>
          </p:cNvSpPr>
          <p:nvPr/>
        </p:nvSpPr>
        <p:spPr>
          <a:xfrm>
            <a:off x="6869554" y="3399388"/>
            <a:ext cx="161950" cy="163041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60ADBACA-1C8C-4E5D-8007-676891EADC95}"/>
              </a:ext>
            </a:extLst>
          </p:cNvPr>
          <p:cNvGrpSpPr/>
          <p:nvPr/>
        </p:nvGrpSpPr>
        <p:grpSpPr>
          <a:xfrm>
            <a:off x="8994359" y="2589275"/>
            <a:ext cx="1237223" cy="327152"/>
            <a:chOff x="4567294" y="2089160"/>
            <a:chExt cx="864143" cy="204724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C3FAF8C2-F5CB-4B75-8C78-AA722763C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5590" y="2089160"/>
              <a:ext cx="809379" cy="69721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7287F06-656C-4C5E-A13D-4768736A803D}"/>
                </a:ext>
              </a:extLst>
            </p:cNvPr>
            <p:cNvSpPr txBox="1"/>
            <p:nvPr/>
          </p:nvSpPr>
          <p:spPr>
            <a:xfrm>
              <a:off x="4567294" y="2164482"/>
              <a:ext cx="864143" cy="129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/>
                <a:t>KINGSFORD, MI</a:t>
              </a:r>
            </a:p>
          </p:txBody>
        </p:sp>
      </p:grpSp>
      <p:sp>
        <p:nvSpPr>
          <p:cNvPr id="91" name="Oval 90">
            <a:extLst>
              <a:ext uri="{FF2B5EF4-FFF2-40B4-BE49-F238E27FC236}">
                <a16:creationId xmlns:a16="http://schemas.microsoft.com/office/drawing/2014/main" id="{EA7289DC-FA32-4A02-882E-527C6C114685}"/>
              </a:ext>
            </a:extLst>
          </p:cNvPr>
          <p:cNvSpPr/>
          <p:nvPr/>
        </p:nvSpPr>
        <p:spPr>
          <a:xfrm>
            <a:off x="8200164" y="2647356"/>
            <a:ext cx="82618" cy="8317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7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4B2368E5-6C6A-470B-BCB4-9D73DB78B6C3}"/>
              </a:ext>
            </a:extLst>
          </p:cNvPr>
          <p:cNvSpPr/>
          <p:nvPr/>
        </p:nvSpPr>
        <p:spPr>
          <a:xfrm>
            <a:off x="8038971" y="3483870"/>
            <a:ext cx="82618" cy="8317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7" dirty="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0C88E86C-88FB-40DE-A6BE-9FDB472AC383}"/>
              </a:ext>
            </a:extLst>
          </p:cNvPr>
          <p:cNvSpPr/>
          <p:nvPr/>
        </p:nvSpPr>
        <p:spPr>
          <a:xfrm>
            <a:off x="8028667" y="3581563"/>
            <a:ext cx="82618" cy="8317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7" dirty="0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FB2B3A1-2A66-434E-80E1-0D6E412BD614}"/>
              </a:ext>
            </a:extLst>
          </p:cNvPr>
          <p:cNvGrpSpPr/>
          <p:nvPr/>
        </p:nvGrpSpPr>
        <p:grpSpPr>
          <a:xfrm>
            <a:off x="9025079" y="4733042"/>
            <a:ext cx="1160577" cy="549344"/>
            <a:chOff x="3134939" y="3285709"/>
            <a:chExt cx="1173355" cy="579912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F012847E-D771-4B84-9D7E-08E83B0C1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4939" y="3285709"/>
              <a:ext cx="1173355" cy="393770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439F84CE-BACC-43B1-87B5-DA79AC0B6C00}"/>
                </a:ext>
              </a:extLst>
            </p:cNvPr>
            <p:cNvSpPr txBox="1"/>
            <p:nvPr/>
          </p:nvSpPr>
          <p:spPr>
            <a:xfrm>
              <a:off x="3260582" y="3647329"/>
              <a:ext cx="950557" cy="218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/>
                <a:t>MARSHFIELD, WI</a:t>
              </a:r>
            </a:p>
          </p:txBody>
        </p:sp>
      </p:grpSp>
      <p:sp>
        <p:nvSpPr>
          <p:cNvPr id="97" name="Oval 96">
            <a:extLst>
              <a:ext uri="{FF2B5EF4-FFF2-40B4-BE49-F238E27FC236}">
                <a16:creationId xmlns:a16="http://schemas.microsoft.com/office/drawing/2014/main" id="{D212FD4A-25EA-41CE-BED5-9100A143A279}"/>
              </a:ext>
            </a:extLst>
          </p:cNvPr>
          <p:cNvSpPr/>
          <p:nvPr/>
        </p:nvSpPr>
        <p:spPr>
          <a:xfrm>
            <a:off x="7834623" y="4172092"/>
            <a:ext cx="82618" cy="8317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7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F8934B00-F04C-4CAC-B5F3-855F44F96566}"/>
              </a:ext>
            </a:extLst>
          </p:cNvPr>
          <p:cNvSpPr/>
          <p:nvPr/>
        </p:nvSpPr>
        <p:spPr>
          <a:xfrm>
            <a:off x="6020697" y="5283777"/>
            <a:ext cx="82618" cy="8317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7" dirty="0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D55D93A0-6974-489E-9D41-6787325716A3}"/>
              </a:ext>
            </a:extLst>
          </p:cNvPr>
          <p:cNvSpPr/>
          <p:nvPr/>
        </p:nvSpPr>
        <p:spPr>
          <a:xfrm>
            <a:off x="8535354" y="4511102"/>
            <a:ext cx="82618" cy="8317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7" dirty="0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A5B27E65-CDBA-455C-B409-8F3F16B356A4}"/>
              </a:ext>
            </a:extLst>
          </p:cNvPr>
          <p:cNvGrpSpPr/>
          <p:nvPr/>
        </p:nvGrpSpPr>
        <p:grpSpPr>
          <a:xfrm>
            <a:off x="9025079" y="5743003"/>
            <a:ext cx="975963" cy="382763"/>
            <a:chOff x="5063911" y="4225637"/>
            <a:chExt cx="950557" cy="370304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A7C4CEF3-47BA-4637-A931-9DD407BA3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4527" y="4225637"/>
              <a:ext cx="915456" cy="152879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756AE2F-C964-4454-9DC7-811774DEE6CF}"/>
                </a:ext>
              </a:extLst>
            </p:cNvPr>
            <p:cNvSpPr txBox="1"/>
            <p:nvPr/>
          </p:nvSpPr>
          <p:spPr>
            <a:xfrm>
              <a:off x="5063911" y="4395886"/>
              <a:ext cx="95055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/>
                <a:t>CHICAGO, IL</a:t>
              </a:r>
            </a:p>
          </p:txBody>
        </p:sp>
      </p:grpSp>
      <p:sp>
        <p:nvSpPr>
          <p:cNvPr id="103" name="Oval 102">
            <a:extLst>
              <a:ext uri="{FF2B5EF4-FFF2-40B4-BE49-F238E27FC236}">
                <a16:creationId xmlns:a16="http://schemas.microsoft.com/office/drawing/2014/main" id="{94883704-0872-4EA8-AE11-42C51341C146}"/>
              </a:ext>
            </a:extLst>
          </p:cNvPr>
          <p:cNvSpPr/>
          <p:nvPr/>
        </p:nvSpPr>
        <p:spPr>
          <a:xfrm>
            <a:off x="5774420" y="3355131"/>
            <a:ext cx="82618" cy="8317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7" dirty="0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FED6AC14-A421-4C7E-B0B4-00638A7B33F1}"/>
              </a:ext>
            </a:extLst>
          </p:cNvPr>
          <p:cNvSpPr/>
          <p:nvPr/>
        </p:nvSpPr>
        <p:spPr>
          <a:xfrm>
            <a:off x="4072596" y="3636550"/>
            <a:ext cx="82618" cy="8317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7" dirty="0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8728F7C7-ED85-4715-9AAA-ECA09978A2FE}"/>
              </a:ext>
            </a:extLst>
          </p:cNvPr>
          <p:cNvSpPr/>
          <p:nvPr/>
        </p:nvSpPr>
        <p:spPr>
          <a:xfrm>
            <a:off x="6217161" y="3830892"/>
            <a:ext cx="82618" cy="8317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7" dirty="0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688C547B-25F2-4911-8739-E7582377ED27}"/>
              </a:ext>
            </a:extLst>
          </p:cNvPr>
          <p:cNvSpPr/>
          <p:nvPr/>
        </p:nvSpPr>
        <p:spPr>
          <a:xfrm>
            <a:off x="6236356" y="2585008"/>
            <a:ext cx="82618" cy="8317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7" dirty="0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0B1714D6-EB3D-4418-A42A-CC8A6B1D1EFE}"/>
              </a:ext>
            </a:extLst>
          </p:cNvPr>
          <p:cNvSpPr/>
          <p:nvPr/>
        </p:nvSpPr>
        <p:spPr>
          <a:xfrm>
            <a:off x="6243077" y="3217335"/>
            <a:ext cx="82618" cy="8317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7" dirty="0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F55093BE-2A84-4AAF-AE0A-CFF4A6C538FA}"/>
              </a:ext>
            </a:extLst>
          </p:cNvPr>
          <p:cNvSpPr/>
          <p:nvPr/>
        </p:nvSpPr>
        <p:spPr>
          <a:xfrm>
            <a:off x="6328385" y="3275320"/>
            <a:ext cx="82618" cy="8317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7" dirty="0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B698732B-7C31-4599-BD18-955AE43E413B}"/>
              </a:ext>
            </a:extLst>
          </p:cNvPr>
          <p:cNvSpPr/>
          <p:nvPr/>
        </p:nvSpPr>
        <p:spPr>
          <a:xfrm>
            <a:off x="6346204" y="3367945"/>
            <a:ext cx="82618" cy="8317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7" dirty="0"/>
          </a:p>
        </p:txBody>
      </p:sp>
      <p:pic>
        <p:nvPicPr>
          <p:cNvPr id="110" name="Picture 2" descr="Image result for champion skyline">
            <a:extLst>
              <a:ext uri="{FF2B5EF4-FFF2-40B4-BE49-F238E27FC236}">
                <a16:creationId xmlns:a16="http://schemas.microsoft.com/office/drawing/2014/main" id="{6EBC214C-8A3D-4688-B511-6B308F14A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2543" y="6099741"/>
            <a:ext cx="1338995" cy="75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EE614CF-93AF-4039-ACFC-ED420437FF5A}"/>
              </a:ext>
            </a:extLst>
          </p:cNvPr>
          <p:cNvGrpSpPr/>
          <p:nvPr/>
        </p:nvGrpSpPr>
        <p:grpSpPr>
          <a:xfrm>
            <a:off x="2043483" y="1496291"/>
            <a:ext cx="1183218" cy="378281"/>
            <a:chOff x="4012502" y="1612030"/>
            <a:chExt cx="1047651" cy="332697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DEB1A5A6-8454-428A-8592-772E9DB2C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12502" y="1612030"/>
              <a:ext cx="1047651" cy="146480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D72CA253-B00B-4D13-B52F-7283890BB5D5}"/>
                </a:ext>
              </a:extLst>
            </p:cNvPr>
            <p:cNvSpPr txBox="1"/>
            <p:nvPr/>
          </p:nvSpPr>
          <p:spPr>
            <a:xfrm>
              <a:off x="4126238" y="1762859"/>
              <a:ext cx="864143" cy="181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/>
                <a:t>DETROIT LAKES, MN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4236BA43-F7DE-41B9-86A4-7B68050F8706}"/>
              </a:ext>
            </a:extLst>
          </p:cNvPr>
          <p:cNvGrpSpPr/>
          <p:nvPr/>
        </p:nvGrpSpPr>
        <p:grpSpPr>
          <a:xfrm>
            <a:off x="8893290" y="1557289"/>
            <a:ext cx="1082913" cy="573834"/>
            <a:chOff x="2706876" y="2462209"/>
            <a:chExt cx="958839" cy="504688"/>
          </a:xfrm>
        </p:grpSpPr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5D2E139E-C099-4369-BEBC-691E89857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5428" y="2462209"/>
              <a:ext cx="781736" cy="335595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581F6888-6C2F-4B7E-A29B-D84E7EABD928}"/>
                </a:ext>
              </a:extLst>
            </p:cNvPr>
            <p:cNvSpPr txBox="1"/>
            <p:nvPr/>
          </p:nvSpPr>
          <p:spPr>
            <a:xfrm>
              <a:off x="2706876" y="2785029"/>
              <a:ext cx="958839" cy="181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/>
                <a:t>REDWOOD FALLS, MN</a:t>
              </a:r>
            </a:p>
          </p:txBody>
        </p: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0BE3A1D2-8C44-4214-ADDE-9DFB2E4A1A9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4" b="94558" l="1875" r="99750">
                        <a14:foregroundMark x1="11875" y1="33333" x2="11875" y2="33333"/>
                        <a14:foregroundMark x1="5500" y1="40816" x2="5500" y2="40816"/>
                        <a14:foregroundMark x1="1875" y1="57483" x2="1875" y2="57483"/>
                        <a14:foregroundMark x1="24375" y1="47619" x2="24375" y2="47619"/>
                        <a14:foregroundMark x1="38375" y1="57823" x2="38375" y2="57823"/>
                        <a14:foregroundMark x1="45625" y1="94558" x2="45625" y2="94558"/>
                        <a14:foregroundMark x1="67875" y1="64966" x2="67875" y2="64966"/>
                        <a14:foregroundMark x1="84625" y1="57823" x2="84625" y2="57823"/>
                        <a14:foregroundMark x1="95625" y1="65306" x2="95625" y2="65306"/>
                        <a14:foregroundMark x1="63125" y1="12245" x2="63125" y2="12245"/>
                        <a14:foregroundMark x1="56625" y1="13605" x2="56625" y2="13605"/>
                        <a14:foregroundMark x1="38500" y1="25510" x2="38500" y2="25510"/>
                        <a14:foregroundMark x1="35750" y1="29592" x2="35750" y2="29592"/>
                        <a14:foregroundMark x1="34250" y1="29932" x2="34250" y2="29932"/>
                        <a14:foregroundMark x1="83000" y1="29932" x2="83000" y2="29932"/>
                        <a14:foregroundMark x1="99750" y1="82313" x2="99750" y2="82313"/>
                        <a14:foregroundMark x1="55625" y1="82653" x2="55625" y2="82653"/>
                        <a14:backgroundMark x1="97875" y1="82313" x2="97875" y2="82313"/>
                        <a14:backgroundMark x1="99625" y1="81973" x2="99625" y2="81973"/>
                        <a14:backgroundMark x1="99750" y1="82993" x2="99750" y2="82993"/>
                        <a14:backgroundMark x1="55750" y1="82653" x2="55750" y2="82653"/>
                        <a14:backgroundMark x1="56125" y1="83333" x2="56125" y2="83333"/>
                        <a14:backgroundMark x1="56125" y1="82313" x2="56125" y2="82313"/>
                        <a14:backgroundMark x1="56250" y1="82313" x2="56250" y2="82313"/>
                        <a14:backgroundMark x1="56125" y1="80952" x2="56125" y2="80952"/>
                        <a14:backgroundMark x1="56375" y1="82653" x2="56375" y2="82653"/>
                        <a14:backgroundMark x1="56500" y1="82993" x2="56125" y2="81293"/>
                        <a14:backgroundMark x1="56375" y1="83673" x2="56250" y2="80612"/>
                        <a14:backgroundMark x1="54875" y1="86735" x2="55000" y2="80272"/>
                        <a14:backgroundMark x1="55000" y1="85374" x2="55500" y2="81293"/>
                        <a14:backgroundMark x1="55625" y1="84694" x2="56750" y2="81973"/>
                        <a14:backgroundMark x1="55250" y1="84694" x2="54625" y2="81973"/>
                        <a14:backgroundMark x1="81250" y1="64966" x2="81250" y2="64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65" y="6359686"/>
            <a:ext cx="819428" cy="303169"/>
          </a:xfrm>
          <a:prstGeom prst="rect">
            <a:avLst/>
          </a:prstGeom>
        </p:spPr>
      </p:pic>
      <p:grpSp>
        <p:nvGrpSpPr>
          <p:cNvPr id="118" name="Group 117">
            <a:extLst>
              <a:ext uri="{FF2B5EF4-FFF2-40B4-BE49-F238E27FC236}">
                <a16:creationId xmlns:a16="http://schemas.microsoft.com/office/drawing/2014/main" id="{BC52D69E-6E9B-467D-82F8-6AE3F35AC30B}"/>
              </a:ext>
            </a:extLst>
          </p:cNvPr>
          <p:cNvGrpSpPr/>
          <p:nvPr/>
        </p:nvGrpSpPr>
        <p:grpSpPr>
          <a:xfrm>
            <a:off x="1960419" y="2662056"/>
            <a:ext cx="1009234" cy="531478"/>
            <a:chOff x="1220144" y="2657115"/>
            <a:chExt cx="982962" cy="514179"/>
          </a:xfrm>
        </p:grpSpPr>
        <p:pic>
          <p:nvPicPr>
            <p:cNvPr id="119" name="Picture 4" descr="Image result for cavco homes logo">
              <a:extLst>
                <a:ext uri="{FF2B5EF4-FFF2-40B4-BE49-F238E27FC236}">
                  <a16:creationId xmlns:a16="http://schemas.microsoft.com/office/drawing/2014/main" id="{EFC8C104-1092-4E33-8888-D738191014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553" r="27240"/>
            <a:stretch/>
          </p:blipFill>
          <p:spPr bwMode="auto">
            <a:xfrm>
              <a:off x="1220144" y="2657115"/>
              <a:ext cx="982962" cy="332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2E061897-D49C-457D-89BE-8598F9D2A269}"/>
                </a:ext>
              </a:extLst>
            </p:cNvPr>
            <p:cNvSpPr txBox="1"/>
            <p:nvPr/>
          </p:nvSpPr>
          <p:spPr>
            <a:xfrm>
              <a:off x="1291999" y="2971239"/>
              <a:ext cx="89156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/>
                <a:t>MONTEVIDEO, MN</a:t>
              </a:r>
            </a:p>
          </p:txBody>
        </p:sp>
      </p:grp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2FB0A67A-0B0C-42F4-981E-804E66ED4737}"/>
              </a:ext>
            </a:extLst>
          </p:cNvPr>
          <p:cNvCxnSpPr>
            <a:cxnSpLocks/>
            <a:stCxn id="119" idx="3"/>
            <a:endCxn id="107" idx="2"/>
          </p:cNvCxnSpPr>
          <p:nvPr/>
        </p:nvCxnSpPr>
        <p:spPr>
          <a:xfrm>
            <a:off x="2969653" y="2833873"/>
            <a:ext cx="3273424" cy="42505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675311D1-2F32-4F02-B5AE-90CE82DA08BB}"/>
              </a:ext>
            </a:extLst>
          </p:cNvPr>
          <p:cNvCxnSpPr>
            <a:cxnSpLocks/>
            <a:stCxn id="112" idx="3"/>
            <a:endCxn id="106" idx="2"/>
          </p:cNvCxnSpPr>
          <p:nvPr/>
        </p:nvCxnSpPr>
        <p:spPr>
          <a:xfrm>
            <a:off x="3226701" y="1579567"/>
            <a:ext cx="3009655" cy="104702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532A2F8E-D15A-4318-BB2B-27231B07033F}"/>
              </a:ext>
            </a:extLst>
          </p:cNvPr>
          <p:cNvCxnSpPr>
            <a:cxnSpLocks/>
            <a:stCxn id="82" idx="3"/>
            <a:endCxn id="104" idx="3"/>
          </p:cNvCxnSpPr>
          <p:nvPr/>
        </p:nvCxnSpPr>
        <p:spPr>
          <a:xfrm flipV="1">
            <a:off x="3133622" y="3707544"/>
            <a:ext cx="951073" cy="73366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A75D7D3-1395-40ED-8337-A0A914A25398}"/>
              </a:ext>
            </a:extLst>
          </p:cNvPr>
          <p:cNvCxnSpPr>
            <a:cxnSpLocks/>
            <a:stCxn id="117" idx="0"/>
            <a:endCxn id="109" idx="2"/>
          </p:cNvCxnSpPr>
          <p:nvPr/>
        </p:nvCxnSpPr>
        <p:spPr>
          <a:xfrm flipV="1">
            <a:off x="3884480" y="3409533"/>
            <a:ext cx="2461724" cy="295015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9A194460-2299-4D12-A46D-6C6A09BD6A7E}"/>
              </a:ext>
            </a:extLst>
          </p:cNvPr>
          <p:cNvCxnSpPr>
            <a:cxnSpLocks/>
            <a:stCxn id="79" idx="3"/>
            <a:endCxn id="103" idx="2"/>
          </p:cNvCxnSpPr>
          <p:nvPr/>
        </p:nvCxnSpPr>
        <p:spPr>
          <a:xfrm flipV="1">
            <a:off x="3011487" y="3396719"/>
            <a:ext cx="2762933" cy="224618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1783333A-9945-4F13-B019-FCAEE53DCE9C}"/>
              </a:ext>
            </a:extLst>
          </p:cNvPr>
          <p:cNvCxnSpPr>
            <a:cxnSpLocks/>
            <a:stCxn id="115" idx="1"/>
            <a:endCxn id="108" idx="7"/>
          </p:cNvCxnSpPr>
          <p:nvPr/>
        </p:nvCxnSpPr>
        <p:spPr>
          <a:xfrm flipH="1">
            <a:off x="6398904" y="1748076"/>
            <a:ext cx="2594396" cy="153942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A4039162-0693-427F-9572-603DFBB3DF9B}"/>
              </a:ext>
            </a:extLst>
          </p:cNvPr>
          <p:cNvCxnSpPr>
            <a:cxnSpLocks/>
          </p:cNvCxnSpPr>
          <p:nvPr/>
        </p:nvCxnSpPr>
        <p:spPr>
          <a:xfrm flipH="1">
            <a:off x="8270683" y="2661565"/>
            <a:ext cx="764188" cy="1455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45E2C927-5569-4D23-9B0F-D91A5A1689BB}"/>
              </a:ext>
            </a:extLst>
          </p:cNvPr>
          <p:cNvCxnSpPr>
            <a:cxnSpLocks/>
          </p:cNvCxnSpPr>
          <p:nvPr/>
        </p:nvCxnSpPr>
        <p:spPr>
          <a:xfrm flipH="1" flipV="1">
            <a:off x="8109490" y="3538282"/>
            <a:ext cx="898311" cy="3414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883CC115-C7C0-4EFB-A616-9A5AF25890AE}"/>
              </a:ext>
            </a:extLst>
          </p:cNvPr>
          <p:cNvCxnSpPr>
            <a:cxnSpLocks/>
            <a:stCxn id="95" idx="1"/>
            <a:endCxn id="93" idx="5"/>
          </p:cNvCxnSpPr>
          <p:nvPr/>
        </p:nvCxnSpPr>
        <p:spPr>
          <a:xfrm flipH="1" flipV="1">
            <a:off x="8099185" y="3652556"/>
            <a:ext cx="925894" cy="126699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49897C2-80A8-4644-8497-DB91D280EF31}"/>
              </a:ext>
            </a:extLst>
          </p:cNvPr>
          <p:cNvCxnSpPr>
            <a:cxnSpLocks/>
            <a:stCxn id="101" idx="1"/>
            <a:endCxn id="99" idx="5"/>
          </p:cNvCxnSpPr>
          <p:nvPr/>
        </p:nvCxnSpPr>
        <p:spPr>
          <a:xfrm flipH="1" flipV="1">
            <a:off x="8605873" y="4582095"/>
            <a:ext cx="419839" cy="123992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B156F81E-3F5E-40A9-AF5E-D6EFBE00209A}"/>
              </a:ext>
            </a:extLst>
          </p:cNvPr>
          <p:cNvCxnSpPr>
            <a:cxnSpLocks/>
          </p:cNvCxnSpPr>
          <p:nvPr/>
        </p:nvCxnSpPr>
        <p:spPr>
          <a:xfrm>
            <a:off x="6069974" y="5370080"/>
            <a:ext cx="188496" cy="89226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E395AD39-CD31-4101-B5DE-F16B2DCC3C15}"/>
              </a:ext>
            </a:extLst>
          </p:cNvPr>
          <p:cNvCxnSpPr>
            <a:cxnSpLocks/>
          </p:cNvCxnSpPr>
          <p:nvPr/>
        </p:nvCxnSpPr>
        <p:spPr>
          <a:xfrm>
            <a:off x="6258470" y="3924993"/>
            <a:ext cx="0" cy="233735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579E7A17-9F6B-4FAD-AC70-BF2A9A8BB85C}"/>
              </a:ext>
            </a:extLst>
          </p:cNvPr>
          <p:cNvCxnSpPr>
            <a:cxnSpLocks/>
            <a:stCxn id="97" idx="4"/>
          </p:cNvCxnSpPr>
          <p:nvPr/>
        </p:nvCxnSpPr>
        <p:spPr>
          <a:xfrm flipH="1">
            <a:off x="6270189" y="4255266"/>
            <a:ext cx="1605744" cy="200707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5D298F2B-B348-456A-99B2-DE94F770CD8D}"/>
              </a:ext>
            </a:extLst>
          </p:cNvPr>
          <p:cNvSpPr txBox="1"/>
          <p:nvPr/>
        </p:nvSpPr>
        <p:spPr>
          <a:xfrm>
            <a:off x="6532464" y="4146398"/>
            <a:ext cx="1126848" cy="20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OWATONNA, MN</a:t>
            </a: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E95BB48C-30C8-4B14-9B85-37CA82FFB4B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826" y="3610666"/>
            <a:ext cx="1489727" cy="499181"/>
          </a:xfrm>
          <a:prstGeom prst="rect">
            <a:avLst/>
          </a:prstGeom>
        </p:spPr>
      </p:pic>
      <p:sp>
        <p:nvSpPr>
          <p:cNvPr id="148" name="Title 3">
            <a:extLst>
              <a:ext uri="{FF2B5EF4-FFF2-40B4-BE49-F238E27FC236}">
                <a16:creationId xmlns:a16="http://schemas.microsoft.com/office/drawing/2014/main" id="{6AC12F58-298E-4738-9D8A-877CAF44B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78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346A"/>
                </a:solidFill>
                <a:latin typeface="Avenir Medium" panose="02000503020000020003"/>
              </a:rPr>
              <a:t>Regional Modular Builders</a:t>
            </a:r>
          </a:p>
        </p:txBody>
      </p:sp>
      <p:pic>
        <p:nvPicPr>
          <p:cNvPr id="149" name="Picture 148">
            <a:extLst>
              <a:ext uri="{FF2B5EF4-FFF2-40B4-BE49-F238E27FC236}">
                <a16:creationId xmlns:a16="http://schemas.microsoft.com/office/drawing/2014/main" id="{0BB2113C-09A8-4983-B843-1A4AE44954E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309" y="583410"/>
            <a:ext cx="877832" cy="78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22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>
            <a:extLst>
              <a:ext uri="{FF2B5EF4-FFF2-40B4-BE49-F238E27FC236}">
                <a16:creationId xmlns:a16="http://schemas.microsoft.com/office/drawing/2014/main" id="{5F3FA536-88B4-4CD7-BAE7-67174C5ED46E}"/>
              </a:ext>
            </a:extLst>
          </p:cNvPr>
          <p:cNvGrpSpPr/>
          <p:nvPr/>
        </p:nvGrpSpPr>
        <p:grpSpPr>
          <a:xfrm>
            <a:off x="1749332" y="1407968"/>
            <a:ext cx="8693336" cy="5164282"/>
            <a:chOff x="913449" y="604138"/>
            <a:chExt cx="8578262" cy="50615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81EA13D-CD40-4741-A359-C02DFA83F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5458" y="727035"/>
              <a:ext cx="7966253" cy="493867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731243A-0C63-4756-A119-4FA0CD25A71F}"/>
                </a:ext>
              </a:extLst>
            </p:cNvPr>
            <p:cNvSpPr/>
            <p:nvPr/>
          </p:nvSpPr>
          <p:spPr>
            <a:xfrm>
              <a:off x="1539453" y="5291147"/>
              <a:ext cx="1508760" cy="372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7" dirty="0"/>
            </a:p>
          </p:txBody>
        </p:sp>
        <p:sp>
          <p:nvSpPr>
            <p:cNvPr id="6" name="Partial Circle 5">
              <a:extLst>
                <a:ext uri="{FF2B5EF4-FFF2-40B4-BE49-F238E27FC236}">
                  <a16:creationId xmlns:a16="http://schemas.microsoft.com/office/drawing/2014/main" id="{37BA860C-76F6-4AA0-82DE-A9523D3E0520}"/>
                </a:ext>
              </a:extLst>
            </p:cNvPr>
            <p:cNvSpPr/>
            <p:nvPr/>
          </p:nvSpPr>
          <p:spPr>
            <a:xfrm>
              <a:off x="4754587" y="4798409"/>
              <a:ext cx="82296" cy="82296"/>
            </a:xfrm>
            <a:prstGeom prst="pie">
              <a:avLst>
                <a:gd name="adj1" fmla="val 5342820"/>
                <a:gd name="adj2" fmla="val 16200000"/>
              </a:avLst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7" dirty="0">
                <a:solidFill>
                  <a:schemeClr val="tx1"/>
                </a:solidFill>
              </a:endParaRPr>
            </a:p>
          </p:txBody>
        </p:sp>
        <p:sp>
          <p:nvSpPr>
            <p:cNvPr id="7" name="Partial Circle 6">
              <a:extLst>
                <a:ext uri="{FF2B5EF4-FFF2-40B4-BE49-F238E27FC236}">
                  <a16:creationId xmlns:a16="http://schemas.microsoft.com/office/drawing/2014/main" id="{F6D0A1B4-FD05-457B-AA81-2FC630870687}"/>
                </a:ext>
              </a:extLst>
            </p:cNvPr>
            <p:cNvSpPr/>
            <p:nvPr/>
          </p:nvSpPr>
          <p:spPr>
            <a:xfrm rot="10800000">
              <a:off x="4754607" y="4798428"/>
              <a:ext cx="82296" cy="82296"/>
            </a:xfrm>
            <a:prstGeom prst="pie">
              <a:avLst>
                <a:gd name="adj1" fmla="val 5342820"/>
                <a:gd name="adj2" fmla="val 16200000"/>
              </a:avLst>
            </a:prstGeom>
            <a:solidFill>
              <a:srgbClr val="C0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7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823550C-1D16-4D53-99E2-809BC4771B2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26438" y="4876468"/>
              <a:ext cx="225440" cy="3233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1367164-DD4C-4C4B-BE69-D5F25A0FEE58}"/>
                </a:ext>
              </a:extLst>
            </p:cNvPr>
            <p:cNvSpPr/>
            <p:nvPr/>
          </p:nvSpPr>
          <p:spPr>
            <a:xfrm>
              <a:off x="6059846" y="4274220"/>
              <a:ext cx="80467" cy="80467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7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C730249-FA92-4BA7-946D-632530893F56}"/>
                </a:ext>
              </a:extLst>
            </p:cNvPr>
            <p:cNvSpPr/>
            <p:nvPr/>
          </p:nvSpPr>
          <p:spPr>
            <a:xfrm>
              <a:off x="2397403" y="1503192"/>
              <a:ext cx="80467" cy="8046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7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4E0BB04-8652-4592-84E2-67238B0FD4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44585" y="1059580"/>
              <a:ext cx="103852" cy="4764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9A4F39B-BD16-4F65-9B7D-587D17B7DA0A}"/>
                </a:ext>
              </a:extLst>
            </p:cNvPr>
            <p:cNvSpPr/>
            <p:nvPr/>
          </p:nvSpPr>
          <p:spPr>
            <a:xfrm>
              <a:off x="2567783" y="1580206"/>
              <a:ext cx="80467" cy="8046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7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EE10161-F70C-433D-AD23-DD08F239151A}"/>
                </a:ext>
              </a:extLst>
            </p:cNvPr>
            <p:cNvCxnSpPr>
              <a:cxnSpLocks/>
            </p:cNvCxnSpPr>
            <p:nvPr/>
          </p:nvCxnSpPr>
          <p:spPr>
            <a:xfrm>
              <a:off x="2549874" y="1066744"/>
              <a:ext cx="52429" cy="5478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40C79A0-DEA9-47C9-B08D-C6AD5769FBC2}"/>
                </a:ext>
              </a:extLst>
            </p:cNvPr>
            <p:cNvSpPr/>
            <p:nvPr/>
          </p:nvSpPr>
          <p:spPr>
            <a:xfrm>
              <a:off x="1871754" y="3238964"/>
              <a:ext cx="80467" cy="8046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7" dirty="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C18628-7D1E-431D-8C22-A3902DA95B59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 flipH="1">
              <a:off x="1646083" y="3307648"/>
              <a:ext cx="237455" cy="175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7365DE9-BA11-4FBA-A101-45F5E3805599}"/>
                </a:ext>
              </a:extLst>
            </p:cNvPr>
            <p:cNvSpPr/>
            <p:nvPr/>
          </p:nvSpPr>
          <p:spPr>
            <a:xfrm>
              <a:off x="1954101" y="3221314"/>
              <a:ext cx="80467" cy="8046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7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F64BB6D-38E5-4D24-A9C1-5C06D67F775C}"/>
                </a:ext>
              </a:extLst>
            </p:cNvPr>
            <p:cNvCxnSpPr>
              <a:cxnSpLocks/>
            </p:cNvCxnSpPr>
            <p:nvPr/>
          </p:nvCxnSpPr>
          <p:spPr>
            <a:xfrm>
              <a:off x="1609701" y="3053059"/>
              <a:ext cx="377795" cy="1976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1200799-5AD1-4F25-ABED-76DD33C3EFEF}"/>
                </a:ext>
              </a:extLst>
            </p:cNvPr>
            <p:cNvSpPr/>
            <p:nvPr/>
          </p:nvSpPr>
          <p:spPr>
            <a:xfrm>
              <a:off x="2780555" y="2500762"/>
              <a:ext cx="80467" cy="8046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7" dirty="0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12C9E90-DCE7-4DF2-AABB-DF1271E979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22887" y="2313147"/>
              <a:ext cx="283491" cy="2143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15354AB-4A0F-486D-BA9F-BFC1532FA21C}"/>
                </a:ext>
              </a:extLst>
            </p:cNvPr>
            <p:cNvSpPr/>
            <p:nvPr/>
          </p:nvSpPr>
          <p:spPr>
            <a:xfrm>
              <a:off x="7483317" y="2921337"/>
              <a:ext cx="80467" cy="8046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7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769ACE6-087D-4ECF-8528-4193F8AFD9ED}"/>
                </a:ext>
              </a:extLst>
            </p:cNvPr>
            <p:cNvSpPr/>
            <p:nvPr/>
          </p:nvSpPr>
          <p:spPr>
            <a:xfrm>
              <a:off x="7109801" y="2918398"/>
              <a:ext cx="80467" cy="8046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7" dirty="0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FD1F09D-9852-41FA-9F0C-FA1B97C40C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42940" y="2110766"/>
              <a:ext cx="0" cy="8046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22E997D-253E-4755-A1C9-B309BB5E0B39}"/>
                </a:ext>
              </a:extLst>
            </p:cNvPr>
            <p:cNvSpPr/>
            <p:nvPr/>
          </p:nvSpPr>
          <p:spPr>
            <a:xfrm>
              <a:off x="7177444" y="3033098"/>
              <a:ext cx="80467" cy="8046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7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E3BC2F7-3B5B-4219-9E67-745E2F7C8F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34588" y="2611104"/>
              <a:ext cx="194294" cy="4333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C06038F-B202-4B48-81C5-7CC9E0CBE687}"/>
                </a:ext>
              </a:extLst>
            </p:cNvPr>
            <p:cNvSpPr/>
            <p:nvPr/>
          </p:nvSpPr>
          <p:spPr>
            <a:xfrm>
              <a:off x="2159982" y="2033117"/>
              <a:ext cx="80467" cy="8046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7" dirty="0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1EFC023-A542-4353-A81D-DC78C869AB98}"/>
                </a:ext>
              </a:extLst>
            </p:cNvPr>
            <p:cNvGrpSpPr/>
            <p:nvPr/>
          </p:nvGrpSpPr>
          <p:grpSpPr>
            <a:xfrm>
              <a:off x="5838962" y="5073088"/>
              <a:ext cx="845771" cy="350858"/>
              <a:chOff x="5154916" y="5311242"/>
              <a:chExt cx="768883" cy="318962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D7A29EF-B6A1-4815-875D-EAA9FAE09B32}"/>
                  </a:ext>
                </a:extLst>
              </p:cNvPr>
              <p:cNvSpPr txBox="1"/>
              <p:nvPr/>
            </p:nvSpPr>
            <p:spPr>
              <a:xfrm>
                <a:off x="5154916" y="5392377"/>
                <a:ext cx="768883" cy="237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50" dirty="0"/>
                  <a:t>BIRMINGHAM, AL</a:t>
                </a:r>
              </a:p>
              <a:p>
                <a:pPr algn="ctr"/>
                <a:r>
                  <a:rPr lang="en-US" sz="550" dirty="0"/>
                  <a:t>(Zekelman Industries)</a:t>
                </a: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478DB0E7-EA36-4B8F-82FD-A96E9629CA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91297" y="5311242"/>
                <a:ext cx="582727" cy="108776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1B1E16C-0BE9-4210-9F5C-C313D14DF8CB}"/>
                </a:ext>
              </a:extLst>
            </p:cNvPr>
            <p:cNvGrpSpPr/>
            <p:nvPr/>
          </p:nvGrpSpPr>
          <p:grpSpPr>
            <a:xfrm>
              <a:off x="7626310" y="3063278"/>
              <a:ext cx="677103" cy="341523"/>
              <a:chOff x="6615497" y="3146725"/>
              <a:chExt cx="615548" cy="310476"/>
            </a:xfrm>
          </p:grpSpPr>
          <p:pic>
            <p:nvPicPr>
              <p:cNvPr id="30" name="Picture 12" descr="Image result for full stack modular logo">
                <a:extLst>
                  <a:ext uri="{FF2B5EF4-FFF2-40B4-BE49-F238E27FC236}">
                    <a16:creationId xmlns:a16="http://schemas.microsoft.com/office/drawing/2014/main" id="{5F84241E-8B13-4350-A3DF-15784742D6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632038" y="3146725"/>
                <a:ext cx="599007" cy="1884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24668C-F3F9-490B-AC39-431310C7874E}"/>
                  </a:ext>
                </a:extLst>
              </p:cNvPr>
              <p:cNvSpPr txBox="1"/>
              <p:nvPr/>
            </p:nvSpPr>
            <p:spPr>
              <a:xfrm>
                <a:off x="6615497" y="3296317"/>
                <a:ext cx="548640" cy="160884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en-US" sz="550" dirty="0"/>
                  <a:t>BROOKLYN, NY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0A41F51-53F1-4D30-A9CC-2FD6C341C67F}"/>
                </a:ext>
              </a:extLst>
            </p:cNvPr>
            <p:cNvGrpSpPr/>
            <p:nvPr/>
          </p:nvGrpSpPr>
          <p:grpSpPr>
            <a:xfrm>
              <a:off x="2145669" y="604138"/>
              <a:ext cx="925374" cy="332480"/>
              <a:chOff x="1578390" y="963363"/>
              <a:chExt cx="841249" cy="302255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304D4F0D-EF3A-4DCB-B0BB-076044E0F1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696015" y="963363"/>
                <a:ext cx="521603" cy="170213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D8B84A8-8373-4311-BB99-EFC054470986}"/>
                  </a:ext>
                </a:extLst>
              </p:cNvPr>
              <p:cNvSpPr txBox="1"/>
              <p:nvPr/>
            </p:nvSpPr>
            <p:spPr>
              <a:xfrm>
                <a:off x="1578390" y="1104734"/>
                <a:ext cx="841249" cy="160884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en-US" sz="550" dirty="0"/>
                  <a:t>AGASSIZ, BC / PENTICTON, BC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B4AAA3C-E267-43F5-991C-582E0B9B8AF1}"/>
                </a:ext>
              </a:extLst>
            </p:cNvPr>
            <p:cNvGrpSpPr/>
            <p:nvPr/>
          </p:nvGrpSpPr>
          <p:grpSpPr>
            <a:xfrm>
              <a:off x="7193956" y="2295122"/>
              <a:ext cx="845771" cy="333240"/>
              <a:chOff x="6417109" y="2471655"/>
              <a:chExt cx="768883" cy="302946"/>
            </a:xfrm>
          </p:grpSpPr>
          <p:pic>
            <p:nvPicPr>
              <p:cNvPr id="36" name="Picture 4" descr="http://steelriverinc.com/wp-content/uploads/2014/06/Steel-River-Logo-FINAL-COLOR-500x200.png">
                <a:extLst>
                  <a:ext uri="{FF2B5EF4-FFF2-40B4-BE49-F238E27FC236}">
                    <a16:creationId xmlns:a16="http://schemas.microsoft.com/office/drawing/2014/main" id="{B47BD928-5B65-4B39-B5BB-120FC169FB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3863" y="2471655"/>
                <a:ext cx="461859" cy="184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E26ED76-591E-46CF-84F0-06B5B5D1FC68}"/>
                  </a:ext>
                </a:extLst>
              </p:cNvPr>
              <p:cNvSpPr txBox="1"/>
              <p:nvPr/>
            </p:nvSpPr>
            <p:spPr>
              <a:xfrm>
                <a:off x="6417109" y="2613717"/>
                <a:ext cx="768883" cy="160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50" dirty="0"/>
                  <a:t>POTTSTOWN, PA</a:t>
                </a:r>
              </a:p>
            </p:txBody>
          </p:sp>
        </p:grp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329308A-FD3B-4268-A9EB-F20A48E49DC1}"/>
                </a:ext>
              </a:extLst>
            </p:cNvPr>
            <p:cNvCxnSpPr>
              <a:cxnSpLocks/>
              <a:stCxn id="49" idx="3"/>
              <a:endCxn id="25" idx="7"/>
            </p:cNvCxnSpPr>
            <p:nvPr/>
          </p:nvCxnSpPr>
          <p:spPr>
            <a:xfrm flipV="1">
              <a:off x="1681820" y="2044901"/>
              <a:ext cx="546845" cy="3989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53DA6FF-80FD-4355-B5AE-48E8C82A9CAF}"/>
                </a:ext>
              </a:extLst>
            </p:cNvPr>
            <p:cNvGrpSpPr/>
            <p:nvPr/>
          </p:nvGrpSpPr>
          <p:grpSpPr>
            <a:xfrm>
              <a:off x="961742" y="3422220"/>
              <a:ext cx="845771" cy="313267"/>
              <a:chOff x="-726547" y="3609897"/>
              <a:chExt cx="768883" cy="284788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D9112471-320E-405E-97D4-6ADE0DC92C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610791" y="3609897"/>
                <a:ext cx="528394" cy="159559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E02623D-22E5-4A7E-AFF5-3FB7E7D02DA3}"/>
                  </a:ext>
                </a:extLst>
              </p:cNvPr>
              <p:cNvSpPr txBox="1"/>
              <p:nvPr/>
            </p:nvSpPr>
            <p:spPr>
              <a:xfrm>
                <a:off x="-726547" y="3733802"/>
                <a:ext cx="768883" cy="160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50" dirty="0"/>
                  <a:t>SAN FRANCISCO, CA</a:t>
                </a:r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A7BCE17-7D43-453B-9372-673B18A401A6}"/>
                </a:ext>
              </a:extLst>
            </p:cNvPr>
            <p:cNvCxnSpPr>
              <a:cxnSpLocks/>
            </p:cNvCxnSpPr>
            <p:nvPr/>
          </p:nvCxnSpPr>
          <p:spPr>
            <a:xfrm>
              <a:off x="6092517" y="4320142"/>
              <a:ext cx="190499" cy="7155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93890E3-E4B5-4228-8CCC-3F850EDCE387}"/>
                </a:ext>
              </a:extLst>
            </p:cNvPr>
            <p:cNvSpPr/>
            <p:nvPr/>
          </p:nvSpPr>
          <p:spPr>
            <a:xfrm>
              <a:off x="1539453" y="5063418"/>
              <a:ext cx="1508760" cy="165461"/>
            </a:xfrm>
            <a:prstGeom prst="rect">
              <a:avLst/>
            </a:prstGeom>
            <a:solidFill>
              <a:srgbClr val="003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880" b="1" dirty="0">
                  <a:latin typeface="Avenir Medium"/>
                </a:rPr>
                <a:t>LEGEND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286CA2C-4528-419C-8126-17E83059D8AD}"/>
                </a:ext>
              </a:extLst>
            </p:cNvPr>
            <p:cNvCxnSpPr>
              <a:cxnSpLocks/>
            </p:cNvCxnSpPr>
            <p:nvPr/>
          </p:nvCxnSpPr>
          <p:spPr>
            <a:xfrm>
              <a:off x="7531310" y="2973935"/>
              <a:ext cx="115027" cy="1308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3C56EAD-7B2D-4C44-AC29-B757D432DEFB}"/>
                </a:ext>
              </a:extLst>
            </p:cNvPr>
            <p:cNvGrpSpPr/>
            <p:nvPr/>
          </p:nvGrpSpPr>
          <p:grpSpPr>
            <a:xfrm>
              <a:off x="913449" y="2988598"/>
              <a:ext cx="845771" cy="226876"/>
              <a:chOff x="77513" y="3257275"/>
              <a:chExt cx="768883" cy="206251"/>
            </a:xfrm>
          </p:grpSpPr>
          <p:pic>
            <p:nvPicPr>
              <p:cNvPr id="46" name="Picture 2" descr="RAD Urban Logo">
                <a:extLst>
                  <a:ext uri="{FF2B5EF4-FFF2-40B4-BE49-F238E27FC236}">
                    <a16:creationId xmlns:a16="http://schemas.microsoft.com/office/drawing/2014/main" id="{63AE15BA-9C6C-4823-8337-C1648EEAC7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435" y="3257275"/>
                <a:ext cx="605448" cy="77225"/>
              </a:xfrm>
              <a:prstGeom prst="rect">
                <a:avLst/>
              </a:prstGeom>
              <a:solidFill>
                <a:schemeClr val="tx1"/>
              </a:solidFill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3728A31-589C-4255-BC6D-476E9454CFCF}"/>
                  </a:ext>
                </a:extLst>
              </p:cNvPr>
              <p:cNvSpPr txBox="1"/>
              <p:nvPr/>
            </p:nvSpPr>
            <p:spPr>
              <a:xfrm>
                <a:off x="77513" y="3302642"/>
                <a:ext cx="768883" cy="160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50" dirty="0"/>
                  <a:t>LATHROP, CA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49050FF-9159-402C-A2ED-43F1997872E9}"/>
                </a:ext>
              </a:extLst>
            </p:cNvPr>
            <p:cNvGrpSpPr/>
            <p:nvPr/>
          </p:nvGrpSpPr>
          <p:grpSpPr>
            <a:xfrm>
              <a:off x="933449" y="2320510"/>
              <a:ext cx="845771" cy="389507"/>
              <a:chOff x="166711" y="2676500"/>
              <a:chExt cx="768883" cy="354097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C12DDDBE-D3F1-43F5-837F-7C0B163BC2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6293" y="2676500"/>
                <a:ext cx="550756" cy="224278"/>
              </a:xfrm>
              <a:prstGeom prst="rect">
                <a:avLst/>
              </a:prstGeom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BA18F90-6A66-455C-B983-3EAF49A60308}"/>
                  </a:ext>
                </a:extLst>
              </p:cNvPr>
              <p:cNvSpPr txBox="1"/>
              <p:nvPr/>
            </p:nvSpPr>
            <p:spPr>
              <a:xfrm>
                <a:off x="166711" y="2869714"/>
                <a:ext cx="768883" cy="160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50" dirty="0"/>
                  <a:t>SEATTLE, WA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9C2A367-C871-41C3-AB29-EEEDFBC2B93D}"/>
                </a:ext>
              </a:extLst>
            </p:cNvPr>
            <p:cNvGrpSpPr/>
            <p:nvPr/>
          </p:nvGrpSpPr>
          <p:grpSpPr>
            <a:xfrm>
              <a:off x="6829172" y="1628945"/>
              <a:ext cx="672329" cy="398305"/>
              <a:chOff x="7253732" y="3127805"/>
              <a:chExt cx="611208" cy="362096"/>
            </a:xfrm>
          </p:grpSpPr>
          <p:pic>
            <p:nvPicPr>
              <p:cNvPr id="52" name="Picture 6" descr="Deluxe Modular">
                <a:extLst>
                  <a:ext uri="{FF2B5EF4-FFF2-40B4-BE49-F238E27FC236}">
                    <a16:creationId xmlns:a16="http://schemas.microsoft.com/office/drawing/2014/main" id="{0298A68A-4D28-4357-B16D-EFD18C999B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6513" y="3127805"/>
                <a:ext cx="283386" cy="2288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6E1855D-8F48-4EBA-90A5-05F5EC5D3E7B}"/>
                  </a:ext>
                </a:extLst>
              </p:cNvPr>
              <p:cNvSpPr txBox="1"/>
              <p:nvPr/>
            </p:nvSpPr>
            <p:spPr>
              <a:xfrm>
                <a:off x="7253732" y="3329017"/>
                <a:ext cx="611208" cy="160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50" dirty="0"/>
                  <a:t>BERWICK, PA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F64430AA-5E59-48AF-81EA-3451EFFBE88E}"/>
                </a:ext>
              </a:extLst>
            </p:cNvPr>
            <p:cNvGrpSpPr/>
            <p:nvPr/>
          </p:nvGrpSpPr>
          <p:grpSpPr>
            <a:xfrm>
              <a:off x="4747178" y="5205382"/>
              <a:ext cx="941039" cy="345549"/>
              <a:chOff x="2086121" y="5846194"/>
              <a:chExt cx="855490" cy="314135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B7D825B6-4072-4017-9FC3-57FE194304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24978" y="5846194"/>
                <a:ext cx="742950" cy="126302"/>
              </a:xfrm>
              <a:prstGeom prst="rect">
                <a:avLst/>
              </a:prstGeom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396F175-64D6-4279-8E3F-F97EBD342E09}"/>
                  </a:ext>
                </a:extLst>
              </p:cNvPr>
              <p:cNvSpPr txBox="1"/>
              <p:nvPr/>
            </p:nvSpPr>
            <p:spPr>
              <a:xfrm>
                <a:off x="2086121" y="5922502"/>
                <a:ext cx="855490" cy="237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50" dirty="0"/>
                  <a:t>AUSTIN, TX</a:t>
                </a:r>
              </a:p>
              <a:p>
                <a:pPr algn="ctr"/>
                <a:r>
                  <a:rPr lang="en-US" sz="550" dirty="0"/>
                  <a:t>(Zekelman Industries)</a:t>
                </a: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89304A5-1EBB-419C-9669-A2A2386677A3}"/>
                </a:ext>
              </a:extLst>
            </p:cNvPr>
            <p:cNvGrpSpPr/>
            <p:nvPr/>
          </p:nvGrpSpPr>
          <p:grpSpPr>
            <a:xfrm>
              <a:off x="2844845" y="1961436"/>
              <a:ext cx="845771" cy="290899"/>
              <a:chOff x="2694177" y="2392607"/>
              <a:chExt cx="845771" cy="290899"/>
            </a:xfrm>
          </p:grpSpPr>
          <p:pic>
            <p:nvPicPr>
              <p:cNvPr id="58" name="Picture 8" descr="Image result for guerdon modular logo">
                <a:extLst>
                  <a:ext uri="{FF2B5EF4-FFF2-40B4-BE49-F238E27FC236}">
                    <a16:creationId xmlns:a16="http://schemas.microsoft.com/office/drawing/2014/main" id="{B48107B0-542F-49BF-990C-3580D9E5BF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749035" y="2392607"/>
                <a:ext cx="751279" cy="1613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853BD28-EB7D-4179-8116-9EFE2381E3AA}"/>
                  </a:ext>
                </a:extLst>
              </p:cNvPr>
              <p:cNvSpPr txBox="1"/>
              <p:nvPr/>
            </p:nvSpPr>
            <p:spPr>
              <a:xfrm>
                <a:off x="2694177" y="2506534"/>
                <a:ext cx="845771" cy="176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50" dirty="0"/>
                  <a:t>BOISE, ID</a:t>
                </a:r>
              </a:p>
            </p:txBody>
          </p:sp>
        </p:grp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A5A31929-F2E1-4981-80C2-B77D8FFC8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1677101" y="5315511"/>
              <a:ext cx="271577" cy="135788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C33EC14D-89DC-4747-B6B8-45897B5BC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tretch>
              <a:fillRect/>
            </a:stretch>
          </p:blipFill>
          <p:spPr>
            <a:xfrm>
              <a:off x="1698915" y="5498477"/>
              <a:ext cx="227949" cy="113974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816BF18-8E44-4D9D-B3F8-20900679CE75}"/>
                </a:ext>
              </a:extLst>
            </p:cNvPr>
            <p:cNvSpPr txBox="1"/>
            <p:nvPr/>
          </p:nvSpPr>
          <p:spPr>
            <a:xfrm>
              <a:off x="1932315" y="5275683"/>
              <a:ext cx="4066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Steel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37BE086-7D07-4532-9805-938548CAAE71}"/>
                </a:ext>
              </a:extLst>
            </p:cNvPr>
            <p:cNvSpPr txBox="1"/>
            <p:nvPr/>
          </p:nvSpPr>
          <p:spPr>
            <a:xfrm>
              <a:off x="1886417" y="5447742"/>
              <a:ext cx="49839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Wood</a:t>
              </a: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645E48F2-A0FA-442C-B2CF-DA15B4AFD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7792273" y="3336907"/>
              <a:ext cx="271577" cy="135788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6DD644C-72AA-46F5-9373-18FA3E661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6148234" y="5401774"/>
              <a:ext cx="271577" cy="135788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E09AD1B2-ABD9-4AE5-8948-929A1A250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1182853" y="3158626"/>
              <a:ext cx="271577" cy="135788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BF126021-FC70-43FC-ADE4-66C8DA82E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7443536" y="2567216"/>
              <a:ext cx="271577" cy="135788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79719E83-46FE-4494-A4BE-673904FA8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7014245" y="1957786"/>
              <a:ext cx="271577" cy="135788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6426055D-5015-47B6-BB67-F40BF319F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tretch>
              <a:fillRect/>
            </a:stretch>
          </p:blipFill>
          <p:spPr>
            <a:xfrm>
              <a:off x="2444585" y="899402"/>
              <a:ext cx="227949" cy="113974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289B4410-6F9E-472D-9903-FA1F396F6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tretch>
              <a:fillRect/>
            </a:stretch>
          </p:blipFill>
          <p:spPr>
            <a:xfrm>
              <a:off x="3155747" y="2212243"/>
              <a:ext cx="227949" cy="113974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81205DDD-EC9C-4E42-9423-3A4E1980C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1246554" y="2663219"/>
              <a:ext cx="271577" cy="135788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0E6A4543-807A-4EFF-8540-F19F5C4E8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tretch>
              <a:fillRect/>
            </a:stretch>
          </p:blipFill>
          <p:spPr>
            <a:xfrm>
              <a:off x="1282000" y="3703947"/>
              <a:ext cx="227949" cy="113974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E5A089F6-034C-4C16-B426-3C46E069B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5081908" y="5515594"/>
              <a:ext cx="271577" cy="135788"/>
            </a:xfrm>
            <a:prstGeom prst="rect">
              <a:avLst/>
            </a:prstGeom>
          </p:spPr>
        </p:pic>
        <p:sp>
          <p:nvSpPr>
            <p:cNvPr id="74" name="Star: 5 Points 73">
              <a:extLst>
                <a:ext uri="{FF2B5EF4-FFF2-40B4-BE49-F238E27FC236}">
                  <a16:creationId xmlns:a16="http://schemas.microsoft.com/office/drawing/2014/main" id="{CD23FAE4-0FBF-4D81-8668-3C7FAB6E6CB7}"/>
                </a:ext>
              </a:extLst>
            </p:cNvPr>
            <p:cNvSpPr/>
            <p:nvPr/>
          </p:nvSpPr>
          <p:spPr>
            <a:xfrm>
              <a:off x="5118365" y="2613603"/>
              <a:ext cx="182880" cy="182880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8F230DAA-29F6-49D5-B5FE-AA7F920F5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tretch>
              <a:fillRect/>
            </a:stretch>
          </p:blipFill>
          <p:spPr>
            <a:xfrm>
              <a:off x="5106039" y="2465872"/>
              <a:ext cx="227949" cy="106716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CDF839B-9072-439D-AF76-0D70995DA075}"/>
                </a:ext>
              </a:extLst>
            </p:cNvPr>
            <p:cNvSpPr txBox="1"/>
            <p:nvPr/>
          </p:nvSpPr>
          <p:spPr>
            <a:xfrm>
              <a:off x="4797128" y="2340489"/>
              <a:ext cx="845771" cy="176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50" dirty="0"/>
                <a:t>Owatonna, MN</a:t>
              </a: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B0F9F07D-B6C3-4706-9659-DF1D5C76D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4195" y="1880662"/>
              <a:ext cx="1431376" cy="476418"/>
            </a:xfrm>
            <a:prstGeom prst="rect">
              <a:avLst/>
            </a:prstGeom>
          </p:spPr>
        </p:pic>
        <p:pic>
          <p:nvPicPr>
            <p:cNvPr id="78" name="Picture 2" descr="Nashua Builders">
              <a:extLst>
                <a:ext uri="{FF2B5EF4-FFF2-40B4-BE49-F238E27FC236}">
                  <a16:creationId xmlns:a16="http://schemas.microsoft.com/office/drawing/2014/main" id="{7F77D75A-9279-43A2-80FB-CE01420471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8437" y="2809469"/>
              <a:ext cx="783884" cy="223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07BCB72-9F86-4A04-BFA6-2FD242AE6549}"/>
                </a:ext>
              </a:extLst>
            </p:cNvPr>
            <p:cNvCxnSpPr>
              <a:cxnSpLocks/>
              <a:stCxn id="78" idx="0"/>
            </p:cNvCxnSpPr>
            <p:nvPr/>
          </p:nvCxnSpPr>
          <p:spPr>
            <a:xfrm flipH="1" flipV="1">
              <a:off x="2838216" y="2596693"/>
              <a:ext cx="102163" cy="2127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CE69C70A-965C-4A56-AD42-98CC173E4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tretch>
              <a:fillRect/>
            </a:stretch>
          </p:blipFill>
          <p:spPr>
            <a:xfrm>
              <a:off x="2826404" y="3070001"/>
              <a:ext cx="227949" cy="113974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37EA295E-9AE9-45EB-8BFB-DAEDD7374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0080" y="3399703"/>
              <a:ext cx="915456" cy="152879"/>
            </a:xfrm>
            <a:prstGeom prst="rect">
              <a:avLst/>
            </a:prstGeom>
          </p:spPr>
        </p:pic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20A0B27A-17A4-4416-BC08-B7D55F6ABCCA}"/>
                </a:ext>
              </a:extLst>
            </p:cNvPr>
            <p:cNvSpPr/>
            <p:nvPr/>
          </p:nvSpPr>
          <p:spPr>
            <a:xfrm>
              <a:off x="5822993" y="3087358"/>
              <a:ext cx="80467" cy="80467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7" dirty="0"/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770E2AD-5693-44AC-8B9A-8DC6A8E32012}"/>
                </a:ext>
              </a:extLst>
            </p:cNvPr>
            <p:cNvCxnSpPr>
              <a:cxnSpLocks/>
            </p:cNvCxnSpPr>
            <p:nvPr/>
          </p:nvCxnSpPr>
          <p:spPr>
            <a:xfrm>
              <a:off x="5855664" y="3133280"/>
              <a:ext cx="284649" cy="3045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Title 3">
            <a:extLst>
              <a:ext uri="{FF2B5EF4-FFF2-40B4-BE49-F238E27FC236}">
                <a16:creationId xmlns:a16="http://schemas.microsoft.com/office/drawing/2014/main" id="{E15864A6-D458-4767-A0C6-20A65786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78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346A"/>
                </a:solidFill>
                <a:latin typeface="Avenir Medium" panose="02000503020000020003"/>
              </a:rPr>
              <a:t>Large Scale, Commercial Modular Builders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518D146B-51BF-4BC2-96D8-2F50E2B49DD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309" y="583410"/>
            <a:ext cx="877832" cy="782113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0A6C3082-B866-4C59-AB51-B06ABDEA78E0}"/>
              </a:ext>
            </a:extLst>
          </p:cNvPr>
          <p:cNvSpPr txBox="1"/>
          <p:nvPr/>
        </p:nvSpPr>
        <p:spPr>
          <a:xfrm>
            <a:off x="7217750" y="4400068"/>
            <a:ext cx="611600" cy="1805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550" dirty="0"/>
              <a:t>Chicago, NY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5532C1CE-56F6-4D02-B90E-33B54FF0CF4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7385940" y="4517930"/>
            <a:ext cx="275220" cy="13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4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82D146-F833-4ABA-B39C-0F7B95780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78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346A"/>
                </a:solidFill>
                <a:latin typeface="Avenir Medium" panose="02000503020000020003"/>
              </a:rPr>
              <a:t>Why Modular?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D2FFBC-EC78-4C52-B56E-C0819BD4A2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309" y="583410"/>
            <a:ext cx="877832" cy="7821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F43AEA-5041-4522-B9EC-0AABA6D79EE5}"/>
              </a:ext>
            </a:extLst>
          </p:cNvPr>
          <p:cNvSpPr txBox="1"/>
          <p:nvPr/>
        </p:nvSpPr>
        <p:spPr>
          <a:xfrm>
            <a:off x="846560" y="3011494"/>
            <a:ext cx="4572000" cy="1015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dirty="0">
                <a:solidFill>
                  <a:srgbClr val="00346A"/>
                </a:solidFill>
                <a:latin typeface="Avenir Medium" panose="02000503020000020003"/>
              </a:rPr>
              <a:t>30-50% time savings compared to traditional stick-built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229AE7-AC4F-413C-B3AF-CE3D3D86CF8C}"/>
              </a:ext>
            </a:extLst>
          </p:cNvPr>
          <p:cNvSpPr txBox="1"/>
          <p:nvPr/>
        </p:nvSpPr>
        <p:spPr>
          <a:xfrm>
            <a:off x="6454765" y="3011494"/>
            <a:ext cx="4572000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dirty="0">
                <a:solidFill>
                  <a:srgbClr val="00346A"/>
                </a:solidFill>
                <a:latin typeface="Avenir Medium" panose="02000503020000020003"/>
              </a:rPr>
              <a:t>10-20% typical cost savings along with more predictable and certain costs</a:t>
            </a:r>
          </a:p>
        </p:txBody>
      </p:sp>
      <p:pic>
        <p:nvPicPr>
          <p:cNvPr id="1026" name="Picture 2" descr="Image result for free clock icons">
            <a:extLst>
              <a:ext uri="{FF2B5EF4-FFF2-40B4-BE49-F238E27FC236}">
                <a16:creationId xmlns:a16="http://schemas.microsoft.com/office/drawing/2014/main" id="{7FCAACC3-2715-4BBB-9940-25A79B55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9726" y="1846586"/>
            <a:ext cx="1007483" cy="100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1109BD-E0D0-49EF-9381-91EFB5C1C81A}"/>
              </a:ext>
            </a:extLst>
          </p:cNvPr>
          <p:cNvSpPr txBox="1"/>
          <p:nvPr/>
        </p:nvSpPr>
        <p:spPr>
          <a:xfrm>
            <a:off x="1982415" y="1934829"/>
            <a:ext cx="3263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26CB6"/>
                </a:solidFill>
                <a:latin typeface="Avenir Medium" panose="02000503020000020003"/>
              </a:rPr>
              <a:t>SPEED</a:t>
            </a:r>
          </a:p>
        </p:txBody>
      </p:sp>
      <p:pic>
        <p:nvPicPr>
          <p:cNvPr id="1032" name="Picture 8" descr="Image result for free price tag icons">
            <a:extLst>
              <a:ext uri="{FF2B5EF4-FFF2-40B4-BE49-F238E27FC236}">
                <a16:creationId xmlns:a16="http://schemas.microsoft.com/office/drawing/2014/main" id="{A4011419-3CA1-4DBB-A9BB-8115BEBFC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6787" y="1528342"/>
            <a:ext cx="1643971" cy="164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F35875-49B4-43F4-805B-2F0E0CEC8931}"/>
              </a:ext>
            </a:extLst>
          </p:cNvPr>
          <p:cNvSpPr txBox="1"/>
          <p:nvPr/>
        </p:nvSpPr>
        <p:spPr>
          <a:xfrm>
            <a:off x="7704994" y="1934829"/>
            <a:ext cx="3263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26CB6"/>
                </a:solidFill>
                <a:latin typeface="Avenir Medium" panose="02000503020000020003"/>
              </a:rPr>
              <a:t>COST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10F2E5-07BC-468F-B651-E2CD056E7DA1}"/>
              </a:ext>
            </a:extLst>
          </p:cNvPr>
          <p:cNvSpPr txBox="1"/>
          <p:nvPr/>
        </p:nvSpPr>
        <p:spPr>
          <a:xfrm>
            <a:off x="846560" y="5495477"/>
            <a:ext cx="4572000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dirty="0">
                <a:solidFill>
                  <a:srgbClr val="00346A"/>
                </a:solidFill>
                <a:latin typeface="Avenir Medium" panose="02000503020000020003"/>
              </a:rPr>
              <a:t>Built to tighter tolerances inside a climate-controlled environment with no exposure to outside elements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B162AA-4E1E-4885-A741-5A54CB5D417B}"/>
              </a:ext>
            </a:extLst>
          </p:cNvPr>
          <p:cNvSpPr txBox="1"/>
          <p:nvPr/>
        </p:nvSpPr>
        <p:spPr>
          <a:xfrm>
            <a:off x="1982415" y="4491068"/>
            <a:ext cx="3263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26CB6"/>
                </a:solidFill>
                <a:latin typeface="Avenir Medium" panose="02000503020000020003"/>
              </a:rPr>
              <a:t>QUALITY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ABC513-DD87-4B5B-8FCE-41B4F1F802B3}"/>
              </a:ext>
            </a:extLst>
          </p:cNvPr>
          <p:cNvSpPr txBox="1"/>
          <p:nvPr/>
        </p:nvSpPr>
        <p:spPr>
          <a:xfrm>
            <a:off x="6454765" y="5495477"/>
            <a:ext cx="4572000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dirty="0">
                <a:solidFill>
                  <a:srgbClr val="00346A"/>
                </a:solidFill>
                <a:latin typeface="Avenir Medium" panose="02000503020000020003"/>
              </a:rPr>
              <a:t>Less than 5% waste compared to 15% in typical stick-built construction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82E639-5373-46E9-AFC7-872F39BA1FBD}"/>
              </a:ext>
            </a:extLst>
          </p:cNvPr>
          <p:cNvSpPr txBox="1"/>
          <p:nvPr/>
        </p:nvSpPr>
        <p:spPr>
          <a:xfrm>
            <a:off x="7115490" y="4491068"/>
            <a:ext cx="4442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26CB6"/>
                </a:solidFill>
                <a:latin typeface="Avenir Medium" panose="02000503020000020003"/>
              </a:rPr>
              <a:t>SUSTAINABLE</a:t>
            </a:r>
          </a:p>
        </p:txBody>
      </p:sp>
      <p:pic>
        <p:nvPicPr>
          <p:cNvPr id="1034" name="Picture 10" descr="Image result for free leaf icons">
            <a:extLst>
              <a:ext uri="{FF2B5EF4-FFF2-40B4-BE49-F238E27FC236}">
                <a16:creationId xmlns:a16="http://schemas.microsoft.com/office/drawing/2014/main" id="{A1F4C79E-E63B-4ADC-9616-8409EF442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8464" y="4402824"/>
            <a:ext cx="1007484" cy="100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free checkbox icons">
            <a:extLst>
              <a:ext uri="{FF2B5EF4-FFF2-40B4-BE49-F238E27FC236}">
                <a16:creationId xmlns:a16="http://schemas.microsoft.com/office/drawing/2014/main" id="{8C9B7693-C9D2-4DB2-A47F-379029F64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298" y="4493397"/>
            <a:ext cx="826338" cy="82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130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CE0C21F-13A7-4A62-8A27-BDD59059F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152" y="1607031"/>
            <a:ext cx="10137696" cy="5112717"/>
          </a:xfrm>
          <a:prstGeom prst="rect">
            <a:avLst/>
          </a:prstGeom>
        </p:spPr>
      </p:pic>
      <p:sp>
        <p:nvSpPr>
          <p:cNvPr id="19" name="Title 3">
            <a:extLst>
              <a:ext uri="{FF2B5EF4-FFF2-40B4-BE49-F238E27FC236}">
                <a16:creationId xmlns:a16="http://schemas.microsoft.com/office/drawing/2014/main" id="{9305CCAD-4785-48BF-B7B6-5952DD402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78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346A"/>
                </a:solidFill>
                <a:latin typeface="Avenir Medium" panose="02000503020000020003"/>
              </a:rPr>
              <a:t>Why Modular?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EBE0602-6E34-47E5-87F4-A3AF46AF40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309" y="583410"/>
            <a:ext cx="877832" cy="78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05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>
            <a:extLst>
              <a:ext uri="{FF2B5EF4-FFF2-40B4-BE49-F238E27FC236}">
                <a16:creationId xmlns:a16="http://schemas.microsoft.com/office/drawing/2014/main" id="{9305CCAD-4785-48BF-B7B6-5952DD402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78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346A"/>
                </a:solidFill>
                <a:latin typeface="Avenir Medium" panose="02000503020000020003"/>
              </a:rPr>
              <a:t>Why Modular?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EBE0602-6E34-47E5-87F4-A3AF46AF40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309" y="583410"/>
            <a:ext cx="877832" cy="782113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1CF670F5-4391-44B9-9AED-32168BCEFA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2014" y="1897010"/>
            <a:ext cx="5419326" cy="378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B921FD-935D-4933-934E-B1FDA19066EB}"/>
              </a:ext>
            </a:extLst>
          </p:cNvPr>
          <p:cNvSpPr txBox="1"/>
          <p:nvPr/>
        </p:nvSpPr>
        <p:spPr>
          <a:xfrm>
            <a:off x="752014" y="5680395"/>
            <a:ext cx="4472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0346A"/>
                </a:solidFill>
                <a:latin typeface="Avenir Medium" panose="02000503020000020003"/>
              </a:rPr>
              <a:t>Source: Triumph Modular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B388F763-240A-465F-AF75-54E12460F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5408" y="1897011"/>
            <a:ext cx="5044511" cy="378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693639-37BF-483A-BF98-3D878C8BD847}"/>
              </a:ext>
            </a:extLst>
          </p:cNvPr>
          <p:cNvSpPr txBox="1"/>
          <p:nvPr/>
        </p:nvSpPr>
        <p:spPr>
          <a:xfrm>
            <a:off x="6665408" y="5680393"/>
            <a:ext cx="4472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0346A"/>
                </a:solidFill>
                <a:latin typeface="Avenir Medium" panose="02000503020000020003"/>
              </a:rPr>
              <a:t>Source: RCM Modular Solutions Group</a:t>
            </a:r>
          </a:p>
        </p:txBody>
      </p:sp>
    </p:spTree>
    <p:extLst>
      <p:ext uri="{BB962C8B-B14F-4D97-AF65-F5344CB8AC3E}">
        <p14:creationId xmlns:p14="http://schemas.microsoft.com/office/powerpoint/2010/main" val="2090198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CF51F9E8-9DD7-4ED2-8221-4BB1ED991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78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346A"/>
                </a:solidFill>
                <a:latin typeface="Avenir Medium" panose="02000503020000020003"/>
              </a:rPr>
              <a:t>Why Modular?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E4D40B-300B-431F-830A-78089D28C1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309" y="583410"/>
            <a:ext cx="877832" cy="7821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AC8050-7EF7-4FE2-8702-762E8868E8C8}"/>
              </a:ext>
            </a:extLst>
          </p:cNvPr>
          <p:cNvSpPr txBox="1"/>
          <p:nvPr/>
        </p:nvSpPr>
        <p:spPr>
          <a:xfrm>
            <a:off x="2095789" y="6357577"/>
            <a:ext cx="8000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346A"/>
                </a:solidFill>
                <a:latin typeface="Avenir Medium" panose="02000503020000020003"/>
              </a:rPr>
              <a:t>Proset</a:t>
            </a:r>
            <a:r>
              <a:rPr lang="en-US" dirty="0">
                <a:solidFill>
                  <a:srgbClr val="00346A"/>
                </a:solidFill>
                <a:latin typeface="Avenir Medium" panose="02000503020000020003"/>
              </a:rPr>
              <a:t> Modular - Courtyard / Town Place Suites, Hawthorne, CA Time Lapse</a:t>
            </a:r>
          </a:p>
        </p:txBody>
      </p:sp>
      <p:pic>
        <p:nvPicPr>
          <p:cNvPr id="2" name="Online Media 1" title="Proset Modular - Courtyard / Town Place Suites, Hawthorne, CA Time Lapse">
            <a:hlinkClick r:id="" action="ppaction://media"/>
            <a:extLst>
              <a:ext uri="{FF2B5EF4-FFF2-40B4-BE49-F238E27FC236}">
                <a16:creationId xmlns:a16="http://schemas.microsoft.com/office/drawing/2014/main" id="{78ED7DF2-8A86-4409-A09E-B40BA3D2461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703615" y="1303323"/>
            <a:ext cx="6784771" cy="508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5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82D146-F833-4ABA-B39C-0F7B95780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78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346A"/>
                </a:solidFill>
                <a:latin typeface="Avenir Medium" panose="02000503020000020003"/>
              </a:rPr>
              <a:t>Why Wood?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D2FFBC-EC78-4C52-B56E-C0819BD4A2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309" y="583410"/>
            <a:ext cx="877832" cy="7821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03D405-774D-471A-8C4B-338213DC7491}"/>
              </a:ext>
            </a:extLst>
          </p:cNvPr>
          <p:cNvSpPr txBox="1"/>
          <p:nvPr/>
        </p:nvSpPr>
        <p:spPr>
          <a:xfrm>
            <a:off x="561309" y="2317765"/>
            <a:ext cx="5000950" cy="2498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9600" dirty="0">
                <a:solidFill>
                  <a:srgbClr val="026CB6"/>
                </a:solidFill>
                <a:latin typeface="Avenir Medium" panose="02000503020000020003"/>
              </a:rPr>
              <a:t>85%+</a:t>
            </a:r>
          </a:p>
          <a:p>
            <a:pPr algn="ctr"/>
            <a:r>
              <a:rPr lang="en-US" sz="2000" dirty="0">
                <a:solidFill>
                  <a:srgbClr val="00346A"/>
                </a:solidFill>
                <a:latin typeface="Avenir Medium" panose="02000503020000020003"/>
              </a:rPr>
              <a:t>Percentage of projects in our target market that are built with wood construction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3C5934-5E44-43ED-8A66-70281E3DBBE5}"/>
              </a:ext>
            </a:extLst>
          </p:cNvPr>
          <p:cNvSpPr txBox="1"/>
          <p:nvPr/>
        </p:nvSpPr>
        <p:spPr>
          <a:xfrm>
            <a:off x="6366363" y="2317764"/>
            <a:ext cx="5000950" cy="2498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9600" dirty="0">
                <a:solidFill>
                  <a:srgbClr val="026CB6"/>
                </a:solidFill>
                <a:latin typeface="Avenir Medium" panose="02000503020000020003"/>
              </a:rPr>
              <a:t>61,358</a:t>
            </a:r>
          </a:p>
          <a:p>
            <a:pPr algn="ctr"/>
            <a:r>
              <a:rPr lang="en-US" sz="2000" dirty="0">
                <a:solidFill>
                  <a:srgbClr val="00346A"/>
                </a:solidFill>
                <a:latin typeface="Avenir Medium" panose="02000503020000020003"/>
              </a:rPr>
              <a:t>Number of wood constructed units that came online in our target market in 2018</a:t>
            </a:r>
          </a:p>
        </p:txBody>
      </p:sp>
    </p:spTree>
    <p:extLst>
      <p:ext uri="{BB962C8B-B14F-4D97-AF65-F5344CB8AC3E}">
        <p14:creationId xmlns:p14="http://schemas.microsoft.com/office/powerpoint/2010/main" val="1451256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60C50EFF4C954592262410E4C5993B" ma:contentTypeVersion="12" ma:contentTypeDescription="Create a new document." ma:contentTypeScope="" ma:versionID="72964584e740daa158a80c5ce0028b64">
  <xsd:schema xmlns:xsd="http://www.w3.org/2001/XMLSchema" xmlns:xs="http://www.w3.org/2001/XMLSchema" xmlns:p="http://schemas.microsoft.com/office/2006/metadata/properties" xmlns:ns2="3c985227-e269-4e42-807f-353f4d3096fc" xmlns:ns3="1ed05309-5b0b-43c6-8219-d46d4d01ba59" targetNamespace="http://schemas.microsoft.com/office/2006/metadata/properties" ma:root="true" ma:fieldsID="395a76d2accae94e4e6c92b16608a0d1" ns2:_="" ns3:_="">
    <xsd:import namespace="3c985227-e269-4e42-807f-353f4d3096fc"/>
    <xsd:import namespace="1ed05309-5b0b-43c6-8219-d46d4d01ba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985227-e269-4e42-807f-353f4d3096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d05309-5b0b-43c6-8219-d46d4d01ba5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839450-69FD-4FF6-859A-8569292EB4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1872A46-6A65-405E-ADA7-51E47DF98654}">
  <ds:schemaRefs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3c985227-e269-4e42-807f-353f4d3096fc"/>
    <ds:schemaRef ds:uri="http://schemas.microsoft.com/office/2006/metadata/properties"/>
    <ds:schemaRef ds:uri="http://www.w3.org/XML/1998/namespace"/>
    <ds:schemaRef ds:uri="1ed05309-5b0b-43c6-8219-d46d4d01ba59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6B150890-6F3D-4F0D-A037-15E4C6EB86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985227-e269-4e42-807f-353f4d3096fc"/>
    <ds:schemaRef ds:uri="1ed05309-5b0b-43c6-8219-d46d4d01ba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303</Words>
  <Application>Microsoft Macintosh PowerPoint</Application>
  <PresentationFormat>Widescreen</PresentationFormat>
  <Paragraphs>75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Avenir Medium</vt:lpstr>
      <vt:lpstr>Calibri</vt:lpstr>
      <vt:lpstr>Calibri Light</vt:lpstr>
      <vt:lpstr>Georgia</vt:lpstr>
      <vt:lpstr>Office Theme</vt:lpstr>
      <vt:lpstr>PowerPoint Presentation</vt:lpstr>
      <vt:lpstr>St. Michael Mixed-Use Development</vt:lpstr>
      <vt:lpstr>Regional Modular Builders</vt:lpstr>
      <vt:lpstr>Large Scale, Commercial Modular Builders</vt:lpstr>
      <vt:lpstr>Why Modular?</vt:lpstr>
      <vt:lpstr>Why Modular?</vt:lpstr>
      <vt:lpstr>Why Modular?</vt:lpstr>
      <vt:lpstr>Why Modular?</vt:lpstr>
      <vt:lpstr>Why Wood?</vt:lpstr>
      <vt:lpstr>Manufacturing Process</vt:lpstr>
      <vt:lpstr>PowerPoint Presentation</vt:lpstr>
      <vt:lpstr>Target Geography</vt:lpstr>
      <vt:lpstr>Phase II</vt:lpstr>
      <vt:lpstr>Phase III</vt:lpstr>
      <vt:lpstr>Key Management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Whittaker</dc:creator>
  <cp:lastModifiedBy>John Micevych</cp:lastModifiedBy>
  <cp:revision>2</cp:revision>
  <cp:lastPrinted>2019-09-15T05:32:13Z</cp:lastPrinted>
  <dcterms:created xsi:type="dcterms:W3CDTF">2019-09-15T05:07:42Z</dcterms:created>
  <dcterms:modified xsi:type="dcterms:W3CDTF">2019-09-19T14:14:30Z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0x010100E560C50EFF4C954592262410E4C5993B</vt:lpwstr>
  </property>
</Properties>
</file>